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6" r:id="rId3"/>
    <p:sldId id="256" r:id="rId4"/>
    <p:sldId id="264" r:id="rId5"/>
    <p:sldId id="261" r:id="rId6"/>
    <p:sldId id="267" r:id="rId7"/>
    <p:sldId id="268" r:id="rId8"/>
    <p:sldId id="272" r:id="rId9"/>
    <p:sldId id="269" r:id="rId10"/>
    <p:sldId id="270" r:id="rId11"/>
    <p:sldId id="277" r:id="rId12"/>
    <p:sldId id="273" r:id="rId13"/>
    <p:sldId id="275" r:id="rId14"/>
    <p:sldId id="274" r:id="rId15"/>
    <p:sldId id="26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>
      <p:cViewPr varScale="1">
        <p:scale>
          <a:sx n="107" d="100"/>
          <a:sy n="107" d="100"/>
        </p:scale>
        <p:origin x="-102" y="-3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57" d="100"/>
          <a:sy n="57" d="100"/>
        </p:scale>
        <p:origin x="1314" y="4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1C5132-FFA3-4B02-9F09-22FCF40EFA74}" type="datetimeFigureOut">
              <a:rPr lang="cs-CZ" smtClean="0"/>
              <a:t>4.2.2014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3C20D7-F8F1-4196-9585-26F31AFC85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816212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6E42C9-243F-4DC5-AFF6-9D56B5FA9D63}" type="datetimeFigureOut">
              <a:rPr lang="cs-CZ" smtClean="0"/>
              <a:t>4.2.2014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AEC444-603B-4F09-9A06-5917518DD901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42551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AEC444-603B-4F09-9A06-5917518DD901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37734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AEC444-603B-4F09-9A06-5917518DD901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77260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invGray">
          <a:xfrm>
            <a:off x="0" y="3936697"/>
            <a:ext cx="12192000" cy="21031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38201" y="4114800"/>
            <a:ext cx="10515598" cy="1158446"/>
          </a:xfrm>
        </p:spPr>
        <p:txBody>
          <a:bodyPr anchor="b">
            <a:normAutofit/>
          </a:bodyPr>
          <a:lstStyle>
            <a:lvl1pPr algn="l">
              <a:defRPr sz="52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38201" y="5338170"/>
            <a:ext cx="10515598" cy="474836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0729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D26E4-6C55-47F9-B937-C561B95A64B7}" type="datetime1">
              <a:rPr lang="cs-CZ" smtClean="0"/>
              <a:t>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33A4-2EF1-4B79-B68C-AB20E66B482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5576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Záhlaví části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ltGray">
          <a:xfrm>
            <a:off x="0" y="3276600"/>
            <a:ext cx="12192000" cy="27632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41248" y="3429000"/>
            <a:ext cx="9601200" cy="1838519"/>
          </a:xfrm>
        </p:spPr>
        <p:txBody>
          <a:bodyPr anchor="b">
            <a:normAutofit/>
          </a:bodyPr>
          <a:lstStyle>
            <a:lvl1pPr>
              <a:defRPr sz="52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41248" y="5340096"/>
            <a:ext cx="9601200" cy="475488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917355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4522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029200" cy="43513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24600" y="1825625"/>
            <a:ext cx="5029200" cy="43513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D465D1-105A-4542-8428-E728279B5ECA}" type="datetime1">
              <a:rPr lang="cs-CZ" smtClean="0"/>
              <a:t>4.2.2014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33A4-2EF1-4B79-B68C-AB20E66B482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3172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029200" cy="685800"/>
          </a:xfrm>
        </p:spPr>
        <p:txBody>
          <a:bodyPr anchor="ctr">
            <a:normAutofit/>
          </a:bodyPr>
          <a:lstStyle>
            <a:lvl1pPr marL="0" indent="0">
              <a:spcBef>
                <a:spcPts val="100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14600"/>
            <a:ext cx="5029200" cy="36750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326188" y="1828800"/>
            <a:ext cx="5029200" cy="685800"/>
          </a:xfrm>
        </p:spPr>
        <p:txBody>
          <a:bodyPr anchor="ctr">
            <a:normAutofit/>
          </a:bodyPr>
          <a:lstStyle>
            <a:lvl1pPr marL="0" indent="0">
              <a:spcBef>
                <a:spcPts val="100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326188" y="2514600"/>
            <a:ext cx="5029200" cy="36750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B3B70F-EC39-4BA7-BB12-2BBE32FC1BCB}" type="datetime1">
              <a:rPr lang="cs-CZ" smtClean="0"/>
              <a:t>4.2.2014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33A4-2EF1-4B79-B68C-AB20E66B482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7994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F2F8A2-AA0F-4E81-BDFD-FBC19B329395}" type="datetime1">
              <a:rPr lang="cs-CZ" smtClean="0"/>
              <a:t>4.2.2014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33A4-2EF1-4B79-B68C-AB20E66B482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6345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607BA-B917-42B8-B152-3666BDF5D036}" type="datetime1">
              <a:rPr lang="cs-CZ" smtClean="0"/>
              <a:t>4.2.2014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33A4-2EF1-4B79-B68C-AB20E66B482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7301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24800" y="1524000"/>
            <a:ext cx="3429000" cy="1905000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685800"/>
            <a:ext cx="6400800" cy="52578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924800" y="3581400"/>
            <a:ext cx="3429000" cy="1828800"/>
          </a:xfrm>
        </p:spPr>
        <p:txBody>
          <a:bodyPr/>
          <a:lstStyle>
            <a:lvl1pPr marL="0" indent="0">
              <a:spcBef>
                <a:spcPts val="10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00E10-5BA0-4479-8264-73AD7AFF9FA6}" type="datetime1">
              <a:rPr lang="cs-CZ" smtClean="0"/>
              <a:t>4.2.2014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33A4-2EF1-4B79-B68C-AB20E66B482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8961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24800" y="1527048"/>
            <a:ext cx="3429000" cy="1901952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838198" y="685800"/>
            <a:ext cx="6400800" cy="5257800"/>
          </a:xfrm>
        </p:spPr>
        <p:txBody>
          <a:bodyPr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924800" y="3581400"/>
            <a:ext cx="3428999" cy="1828800"/>
          </a:xfrm>
        </p:spPr>
        <p:txBody>
          <a:bodyPr/>
          <a:lstStyle>
            <a:lvl1pPr marL="0" indent="0">
              <a:spcBef>
                <a:spcPts val="10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92F94-260E-4F6B-ABFF-1D70EF4B79D0}" type="datetime1">
              <a:rPr lang="cs-CZ" smtClean="0"/>
              <a:t>4.2.2014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33A4-2EF1-4B79-B68C-AB20E66B482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5279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BB78A-55CA-4AA5-87F1-69449D17A645}" type="datetime1">
              <a:rPr lang="cs-CZ" smtClean="0"/>
              <a:t>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33A4-2EF1-4B79-B68C-AB20E66B482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7557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741693" y="365125"/>
            <a:ext cx="1600200" cy="5811838"/>
          </a:xfrm>
        </p:spPr>
        <p:txBody>
          <a:bodyPr vert="eaVert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85344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FFE74-6D8B-4539-A86D-C56A96CD2D79}" type="datetime1">
              <a:rPr lang="cs-CZ" smtClean="0"/>
              <a:t>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33A4-2EF1-4B79-B68C-AB20E66B482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0254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 userDrawn="1"/>
        </p:nvSpPr>
        <p:spPr bwMode="invGray">
          <a:xfrm>
            <a:off x="0" y="6492239"/>
            <a:ext cx="12188825" cy="36576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452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9685939" y="6549715"/>
            <a:ext cx="1667860" cy="2292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>
                    <a:lumMod val="40000"/>
                    <a:lumOff val="60000"/>
                  </a:schemeClr>
                </a:solidFill>
              </a:defRPr>
            </a:lvl1pPr>
          </a:lstStyle>
          <a:p>
            <a:fld id="{B00C98FE-C9DE-4521-8F35-617C5A1E959B}" type="datetime1">
              <a:rPr lang="cs-CZ" smtClean="0"/>
              <a:t>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81000" y="6549715"/>
            <a:ext cx="8442158" cy="2292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bg1">
                    <a:lumMod val="40000"/>
                    <a:lumOff val="6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1353799" y="6549715"/>
            <a:ext cx="446361" cy="2292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>
                    <a:lumMod val="40000"/>
                    <a:lumOff val="60000"/>
                  </a:schemeClr>
                </a:solidFill>
              </a:defRPr>
            </a:lvl1pPr>
          </a:lstStyle>
          <a:p>
            <a:fld id="{B13333A4-2EF1-4B79-B68C-AB20E66B482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58716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2012453"/>
              </p:ext>
            </p:extLst>
          </p:nvPr>
        </p:nvGraphicFramePr>
        <p:xfrm>
          <a:off x="1559496" y="1340768"/>
          <a:ext cx="9021763" cy="4368801"/>
        </p:xfrm>
        <a:graphic>
          <a:graphicData uri="http://schemas.openxmlformats.org/drawingml/2006/table">
            <a:tbl>
              <a:tblPr/>
              <a:tblGrid>
                <a:gridCol w="2234952"/>
                <a:gridCol w="6786811"/>
              </a:tblGrid>
              <a:tr h="2439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1" marR="91431" marT="45730" marB="4573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CZ.1.07/1.5.00/34.0029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1" marR="91431" marT="45730" marB="4573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439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1" marR="91431" marT="45730" marB="4573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 INOVACE_12-13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1" marR="91431" marT="45730" marB="4573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63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1" marR="91431" marT="45730" marB="4573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průmyslová škola stavební, Resslova 2,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České Budějovice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1" marR="91431" marT="45730" marB="4573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439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1" marR="91431" marT="45730" marB="4573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Dana Mužíková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1" marR="91431" marT="45730" marB="4573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439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Tematický celek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1" marR="91431" marT="45730" marB="4573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Německý jazyk odborný: </a:t>
                      </a:r>
                      <a:r>
                        <a:rPr kumimoji="0" lang="cs-CZ" sz="1000" b="1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Hochhäuser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31" marR="91431" marT="45730" marB="4573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439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1" marR="91431" marT="45730" marB="4573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3.- 4. ročník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1" marR="91431" marT="45730" marB="4573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794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1" marR="91431" marT="45730" marB="4573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16. 1. 2014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1" marR="91431" marT="45730" marB="4573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5525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1" marR="91431" marT="45730" marB="4573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Tato prezentace slouží k zopakování základních pravopisných a gramatických pravidel.  Současně se rozšiřuje odborná slovní zásoba  tématu „ Výškové stavby“.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1" marR="91431" marT="45730" marB="4573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1920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1431" marR="91431" marT="45730" marB="4573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Žáci hledají chyby  ve větách, které se pak společně opravují.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                     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Na závěr je prezentována slovní zásoba, kterou si žáci zapisují.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6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6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1431" marR="91431" marT="45730" marB="4573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3632" y="5733256"/>
            <a:ext cx="5616624" cy="11216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3" descr="šablona 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9496" y="188640"/>
            <a:ext cx="9073008" cy="1141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33A4-2EF1-4B79-B68C-AB20E66B4822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4917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5" y="4437112"/>
            <a:ext cx="12072664" cy="936104"/>
          </a:xfrm>
        </p:spPr>
        <p:txBody>
          <a:bodyPr>
            <a:normAutofit/>
          </a:bodyPr>
          <a:lstStyle/>
          <a:p>
            <a:pPr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4400" b="1" dirty="0" err="1" smtClean="0">
                <a:latin typeface="Century Schoolbook"/>
              </a:rPr>
              <a:t>Hochhäuser</a:t>
            </a:r>
            <a:r>
              <a:rPr lang="cs-CZ" sz="4400" b="1" i="0" dirty="0" smtClean="0">
                <a:latin typeface="Century Schoolbook"/>
                <a:ea typeface="+mj-ea"/>
                <a:cs typeface="+mj-cs"/>
              </a:rPr>
              <a:t> </a:t>
            </a:r>
            <a:endParaRPr lang="cs-CZ" sz="4400" b="1" i="0" dirty="0">
              <a:latin typeface="Century Schoolbook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142729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3071" y="2636912"/>
            <a:ext cx="953498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err="1" smtClean="0"/>
              <a:t>Lesen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Sie</a:t>
            </a:r>
            <a:r>
              <a:rPr lang="cs-CZ" sz="4000" b="1" dirty="0" smtClean="0"/>
              <a:t> den Text </a:t>
            </a:r>
          </a:p>
          <a:p>
            <a:pPr algn="ctr"/>
            <a:r>
              <a:rPr lang="cs-CZ" sz="4000" b="1" dirty="0" err="1" smtClean="0"/>
              <a:t>und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korrigieren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Sie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die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Fehler</a:t>
            </a:r>
            <a:r>
              <a:rPr lang="cs-CZ" sz="4000" b="1" dirty="0" smtClean="0"/>
              <a:t>.</a:t>
            </a:r>
          </a:p>
          <a:p>
            <a:pPr algn="ctr"/>
            <a:r>
              <a:rPr lang="cs-CZ" sz="4000" b="1" dirty="0" smtClean="0"/>
              <a:t> In jedem </a:t>
            </a:r>
            <a:r>
              <a:rPr lang="cs-CZ" sz="4000" b="1" dirty="0" err="1" smtClean="0"/>
              <a:t>Satz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gibt</a:t>
            </a:r>
            <a:r>
              <a:rPr lang="cs-CZ" sz="4000" b="1" dirty="0" smtClean="0"/>
              <a:t> es </a:t>
            </a:r>
            <a:r>
              <a:rPr lang="cs-CZ" sz="4000" b="1" dirty="0" err="1" smtClean="0">
                <a:solidFill>
                  <a:srgbClr val="C00000"/>
                </a:solidFill>
              </a:rPr>
              <a:t>einen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/>
              <a:t>Fehler</a:t>
            </a:r>
            <a:r>
              <a:rPr lang="cs-CZ" sz="4000" b="1" dirty="0" smtClean="0"/>
              <a:t>.</a:t>
            </a:r>
            <a:endParaRPr lang="cs-CZ" sz="4000" b="1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33A4-2EF1-4B79-B68C-AB20E66B4822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9439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429000"/>
            <a:ext cx="12192000" cy="1619518"/>
          </a:xfrm>
        </p:spPr>
        <p:txBody>
          <a:bodyPr/>
          <a:lstStyle/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Architekten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Arbeit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Wohnen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verbinden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194070" y="4001013"/>
            <a:ext cx="1830081" cy="475488"/>
          </a:xfrm>
        </p:spPr>
        <p:txBody>
          <a:bodyPr>
            <a:noAutofit/>
          </a:bodyPr>
          <a:lstStyle/>
          <a:p>
            <a:r>
              <a:rPr lang="cs-CZ" sz="3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wollen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1019" y="3915592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willen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83796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429001"/>
            <a:ext cx="12192000" cy="1838519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Noch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größere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höhere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Mega-Bauten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stellen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vertikale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Städte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     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Stadt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dar.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73721" y="4736620"/>
            <a:ext cx="936103" cy="542376"/>
          </a:xfrm>
        </p:spPr>
        <p:txBody>
          <a:bodyPr>
            <a:normAutofit lnSpcReduction="10000"/>
          </a:bodyPr>
          <a:lstStyle/>
          <a:p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14039" y="4632665"/>
            <a:ext cx="9957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der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60087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183997"/>
            <a:ext cx="12192000" cy="2189219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Sie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enthalten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alles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zum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Leben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:</a:t>
            </a:r>
            <a:b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Wohnungen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Büros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Einkaufs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Sportzentren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b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Hotels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Krankenhäuser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Parkanlagen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628336" y="3830328"/>
            <a:ext cx="1428104" cy="606784"/>
          </a:xfrm>
        </p:spPr>
        <p:txBody>
          <a:bodyPr>
            <a:normAutofit/>
          </a:bodyPr>
          <a:lstStyle/>
          <a:p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hört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628336" y="3745479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gehört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43094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140968"/>
            <a:ext cx="12192000" cy="180020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Zur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rbeit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man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nur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dem Lift,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nicht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dem Auto oder der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Bahn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999656" y="3960331"/>
            <a:ext cx="1800200" cy="516970"/>
          </a:xfrm>
        </p:spPr>
        <p:txBody>
          <a:bodyPr>
            <a:normAutofit fontScale="92500" lnSpcReduction="20000"/>
          </a:bodyPr>
          <a:lstStyle/>
          <a:p>
            <a:r>
              <a:rPr lang="cs-CZ" sz="39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fahren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0686" y="3811349"/>
            <a:ext cx="13981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fährt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55018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501008"/>
            <a:ext cx="12192000" cy="1728192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Der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britische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Architekt Norman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Foster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b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solches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Mammutprojekt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entworfen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392" y="4653136"/>
            <a:ext cx="1656184" cy="681192"/>
          </a:xfrm>
        </p:spPr>
        <p:txBody>
          <a:bodyPr>
            <a:normAutofit/>
          </a:bodyPr>
          <a:lstStyle/>
          <a:p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einen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39416" y="4582869"/>
            <a:ext cx="9364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57760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98280"/>
            <a:ext cx="12192000" cy="183092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Sein „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Millennium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-Tower“ in Tokio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sollte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fast </a:t>
            </a:r>
            <a:b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so hoch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wie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Petronas-Türme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b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Kuala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Lumpur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sein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67408" y="4149080"/>
            <a:ext cx="1872208" cy="681192"/>
          </a:xfrm>
        </p:spPr>
        <p:txBody>
          <a:bodyPr>
            <a:normAutofit/>
          </a:bodyPr>
          <a:lstStyle/>
          <a:p>
            <a:r>
              <a:rPr lang="cs-CZ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dopelt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9376" y="4060240"/>
            <a:ext cx="201369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doppelt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28491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429001"/>
            <a:ext cx="12192000" cy="1728192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de-DE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Auf </a:t>
            </a:r>
            <a:r>
              <a:rPr lang="de-DE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einer Grundfläche von etwa 12.500 </a:t>
            </a:r>
            <a:r>
              <a:rPr lang="de-DE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m²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sollen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b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50.000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</a:t>
            </a:r>
            <a:r>
              <a:rPr lang="de-DE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untergebracht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werden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75520" y="4581128"/>
            <a:ext cx="3168352" cy="681192"/>
          </a:xfrm>
        </p:spPr>
        <p:txBody>
          <a:bodyPr>
            <a:normAutofit/>
          </a:bodyPr>
          <a:lstStyle/>
          <a:p>
            <a:r>
              <a:rPr lang="de-DE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Einwohner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34466" y="4510862"/>
            <a:ext cx="28504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Einwohner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90765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429001"/>
            <a:ext cx="12192000" cy="1728192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In der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malaysischen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Hauptstadt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errichtet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man </a:t>
            </a:r>
            <a:b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jetzt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längste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der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439816" y="4437112"/>
            <a:ext cx="2304256" cy="936104"/>
          </a:xfrm>
        </p:spPr>
        <p:txBody>
          <a:bodyPr>
            <a:normAutofit fontScale="62500" lnSpcReduction="20000"/>
          </a:bodyPr>
          <a:lstStyle/>
          <a:p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5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Gebeude</a:t>
            </a:r>
            <a:endParaRPr lang="cs-CZ" sz="5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65590" y="4510862"/>
            <a:ext cx="23038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Gebäude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7254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429000"/>
            <a:ext cx="12192000" cy="1656183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2,4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Kilometer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Giga-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Haus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soll </a:t>
            </a:r>
            <a:b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</a:t>
            </a:r>
            <a:r>
              <a:rPr lang="cs-CZ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ü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ber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den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Fluss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Klang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gebaut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werden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87888" y="4005064"/>
            <a:ext cx="2086400" cy="648072"/>
          </a:xfrm>
        </p:spPr>
        <p:txBody>
          <a:bodyPr/>
          <a:lstStyle/>
          <a:p>
            <a:r>
              <a:rPr lang="cs-CZ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langes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59896" y="3933925"/>
            <a:ext cx="14911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lange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56626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429001"/>
            <a:ext cx="12192000" cy="158417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Projekt               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zwei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Milliarden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Dollars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87688" y="4437112"/>
            <a:ext cx="2232248" cy="475488"/>
          </a:xfrm>
        </p:spPr>
        <p:txBody>
          <a:bodyPr>
            <a:noAutofit/>
          </a:bodyPr>
          <a:lstStyle/>
          <a:p>
            <a:r>
              <a:rPr lang="cs-CZ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kostetet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31704" y="4351690"/>
            <a:ext cx="16642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kostet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22408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791744" y="332656"/>
            <a:ext cx="4608512" cy="72008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Wortschatz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476672"/>
            <a:ext cx="6744072" cy="6381328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verbinden</a:t>
            </a: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dar/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stellen</a:t>
            </a: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cs-CZ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nthalten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ie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entwerfen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a, o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cs-CZ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rrichten</a:t>
            </a: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unterbringen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Grundfläche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n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Projekt, e ; r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Entwurf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ü-e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6888088" y="476672"/>
            <a:ext cx="5303912" cy="6381328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</a:pP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spojit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představovat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obsahovat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navrhovat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tavět, zřizovat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ubytovat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ůdorysná plocha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projekt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</a:pP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33A4-2EF1-4B79-B68C-AB20E66B4822}" type="slidenum">
              <a:rPr lang="cs-CZ" smtClean="0"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0500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ITY SKETCH 16X9">
  <a:themeElements>
    <a:clrScheme name="CitySketch">
      <a:dk1>
        <a:srgbClr val="3D372E"/>
      </a:dk1>
      <a:lt1>
        <a:sysClr val="window" lastClr="FFFFFF"/>
      </a:lt1>
      <a:dk2>
        <a:srgbClr val="000000"/>
      </a:dk2>
      <a:lt2>
        <a:srgbClr val="E0ECE1"/>
      </a:lt2>
      <a:accent1>
        <a:srgbClr val="B2D0B4"/>
      </a:accent1>
      <a:accent2>
        <a:srgbClr val="88A5BA"/>
      </a:accent2>
      <a:accent3>
        <a:srgbClr val="909F5F"/>
      </a:accent3>
      <a:accent4>
        <a:srgbClr val="C9A057"/>
      </a:accent4>
      <a:accent5>
        <a:srgbClr val="DA7D60"/>
      </a:accent5>
      <a:accent6>
        <a:srgbClr val="978975"/>
      </a:accent6>
      <a:hlink>
        <a:srgbClr val="C9A057"/>
      </a:hlink>
      <a:folHlink>
        <a:srgbClr val="978975"/>
      </a:folHlink>
    </a:clrScheme>
    <a:fontScheme name="Century Schoolbook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CitySketch">
      <a:dk1>
        <a:srgbClr val="3D372E"/>
      </a:dk1>
      <a:lt1>
        <a:sysClr val="window" lastClr="FFFFFF"/>
      </a:lt1>
      <a:dk2>
        <a:srgbClr val="000000"/>
      </a:dk2>
      <a:lt2>
        <a:srgbClr val="E0ECE1"/>
      </a:lt2>
      <a:accent1>
        <a:srgbClr val="B2D0B4"/>
      </a:accent1>
      <a:accent2>
        <a:srgbClr val="88A5BA"/>
      </a:accent2>
      <a:accent3>
        <a:srgbClr val="909F5F"/>
      </a:accent3>
      <a:accent4>
        <a:srgbClr val="C9A057"/>
      </a:accent4>
      <a:accent5>
        <a:srgbClr val="DA7D60"/>
      </a:accent5>
      <a:accent6>
        <a:srgbClr val="978975"/>
      </a:accent6>
      <a:hlink>
        <a:srgbClr val="C9A057"/>
      </a:hlink>
      <a:folHlink>
        <a:srgbClr val="978975"/>
      </a:folHlink>
    </a:clrScheme>
    <a:fontScheme name="Century Schoolbook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CitySketch">
      <a:dk1>
        <a:srgbClr val="3D372E"/>
      </a:dk1>
      <a:lt1>
        <a:sysClr val="window" lastClr="FFFFFF"/>
      </a:lt1>
      <a:dk2>
        <a:srgbClr val="000000"/>
      </a:dk2>
      <a:lt2>
        <a:srgbClr val="E0ECE1"/>
      </a:lt2>
      <a:accent1>
        <a:srgbClr val="B2D0B4"/>
      </a:accent1>
      <a:accent2>
        <a:srgbClr val="88A5BA"/>
      </a:accent2>
      <a:accent3>
        <a:srgbClr val="909F5F"/>
      </a:accent3>
      <a:accent4>
        <a:srgbClr val="C9A057"/>
      </a:accent4>
      <a:accent5>
        <a:srgbClr val="DA7D60"/>
      </a:accent5>
      <a:accent6>
        <a:srgbClr val="978975"/>
      </a:accent6>
      <a:hlink>
        <a:srgbClr val="C9A057"/>
      </a:hlink>
      <a:folHlink>
        <a:srgbClr val="978975"/>
      </a:folHlink>
    </a:clrScheme>
    <a:fontScheme name="Century Schoolbook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839827B5-A90F-45DE-9A48-E01BF3AFCC9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Prezentace se skicou města (širokoúhlá)</Template>
  <TotalTime>0</TotalTime>
  <Words>266</Words>
  <Application>Microsoft Office PowerPoint</Application>
  <PresentationFormat>Vlastní</PresentationFormat>
  <Paragraphs>91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CITY SKETCH 16X9</vt:lpstr>
      <vt:lpstr>Prezentace aplikace PowerPoint</vt:lpstr>
      <vt:lpstr>Hochhäuser </vt:lpstr>
      <vt:lpstr>Prezentace aplikace PowerPoint</vt:lpstr>
      <vt:lpstr>          Architekten             Arbeit und Wohnen           verbinden.</vt:lpstr>
      <vt:lpstr>    Noch größere und höhere Mega-Bauten stellen     vertikale Städte in       Stadt dar.</vt:lpstr>
      <vt:lpstr>  Sie enthalten alles, was zum Leben         :   Wohnungen, Büros, Einkaufs- und Sportzentren,    Hotels, Krankenhäuser und Parkanlagen.</vt:lpstr>
      <vt:lpstr>   Zur Arbeit              man nur mit dem Lift, nicht     mit dem Auto oder der Bahn.</vt:lpstr>
      <vt:lpstr>     Der britische Architekt Norman Foster hat                   solches Mammutprojekt entworfen.</vt:lpstr>
      <vt:lpstr>      Sein „Millennium-Tower“ in Tokio sollte fast                    so hoch wie die Petronas-Türme in        Kuala Lumpur sein.</vt:lpstr>
      <vt:lpstr>  Auf einer Grundfläche von etwa 12.500 m² sollen      50.000                        untergebracht werden.</vt:lpstr>
      <vt:lpstr>    In der malaysischen Hauptstadt errichtet man      jetzt das längste                 der Welt.</vt:lpstr>
      <vt:lpstr>      Das 2,4 Kilometer              Giga-Haus soll        über den Fluss Klang gebaut werden. </vt:lpstr>
      <vt:lpstr>   Das Projekt                zwei Milliarden Dollars.</vt:lpstr>
      <vt:lpstr>Wortschatz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2014-01-28T20:26:15Z</dcterms:created>
  <dcterms:modified xsi:type="dcterms:W3CDTF">2014-02-04T12:04:59Z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TC030310109991</vt:lpwstr>
  </property>
</Properties>
</file>