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495E5-E197-40D3-BBC9-7533D41A3CD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DE77DD-115F-46EF-BA90-D6CE9912D6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3952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E77DD-115F-46EF-BA90-D6CE9912D6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2AC5F4-1911-464C-8803-9A9C0EA7990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C2592D3-2EBA-4E97-B2FC-1968804BED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6021288"/>
            <a:ext cx="7935416" cy="5449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381328"/>
            <a:ext cx="6711280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48680"/>
            <a:ext cx="6408712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2201808"/>
              </p:ext>
            </p:extLst>
          </p:nvPr>
        </p:nvGraphicFramePr>
        <p:xfrm>
          <a:off x="899592" y="2492896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24.2.2012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dějiny – Studená válka 2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Studená válka 2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2. fáze (1953-1960) období zatlačování komunismu (snaha zatlačit SSSR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ze </a:t>
            </a:r>
            <a:r>
              <a:rPr lang="cs-CZ" b="1" dirty="0" smtClean="0">
                <a:solidFill>
                  <a:srgbClr val="FF0000"/>
                </a:solidFill>
              </a:rPr>
              <a:t>získaných pozic zpět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>
              <a:buNone/>
            </a:pPr>
            <a:r>
              <a:rPr lang="cs-CZ" dirty="0" smtClean="0"/>
              <a:t>   V </a:t>
            </a:r>
            <a:r>
              <a:rPr lang="cs-CZ" dirty="0" smtClean="0"/>
              <a:t>roce 1953 zemřel Stalin. Jeho nástupcem </a:t>
            </a:r>
            <a:r>
              <a:rPr lang="cs-CZ" dirty="0" smtClean="0"/>
              <a:t>                        se </a:t>
            </a:r>
            <a:r>
              <a:rPr lang="cs-CZ" dirty="0" smtClean="0"/>
              <a:t>stal  </a:t>
            </a:r>
            <a:r>
              <a:rPr lang="cs-CZ" b="1" dirty="0" err="1" smtClean="0"/>
              <a:t>Chruščov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dirty="0" smtClean="0"/>
              <a:t>    -mírné uvolnění poměrů</a:t>
            </a:r>
          </a:p>
          <a:p>
            <a:pPr>
              <a:buNone/>
            </a:pPr>
            <a:r>
              <a:rPr lang="cs-CZ" dirty="0" smtClean="0"/>
              <a:t>    - uzavření příměří v Koreji</a:t>
            </a:r>
          </a:p>
          <a:p>
            <a:pPr>
              <a:buNone/>
            </a:pPr>
            <a:r>
              <a:rPr lang="cs-CZ" dirty="0" smtClean="0"/>
              <a:t>    - ukončen konflikt v Indočíně ( Vietnam byl </a:t>
            </a:r>
          </a:p>
          <a:p>
            <a:pPr>
              <a:buNone/>
            </a:pPr>
            <a:r>
              <a:rPr lang="cs-CZ" dirty="0" smtClean="0"/>
              <a:t>      rozdělen na 2 státy)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- navrácení německých zajatců ze SSSR</a:t>
            </a:r>
          </a:p>
          <a:p>
            <a:pPr>
              <a:buNone/>
            </a:pPr>
            <a:r>
              <a:rPr lang="cs-CZ" dirty="0" smtClean="0"/>
              <a:t>    - vstup NSR do NATO</a:t>
            </a:r>
          </a:p>
          <a:p>
            <a:pPr>
              <a:buNone/>
            </a:pPr>
            <a:r>
              <a:rPr lang="cs-CZ" dirty="0" smtClean="0"/>
              <a:t>    - vytvoření Varšavské smlouvy (vojenské </a:t>
            </a:r>
          </a:p>
          <a:p>
            <a:pPr>
              <a:buNone/>
            </a:pPr>
            <a:r>
              <a:rPr lang="cs-CZ" dirty="0" smtClean="0"/>
              <a:t>      seskupení zemí východního bloku)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V roce 1956 </a:t>
            </a:r>
            <a:r>
              <a:rPr lang="cs-CZ" dirty="0" smtClean="0"/>
              <a:t>se situace opět zhoršuje. Příčinou je </a:t>
            </a:r>
            <a:r>
              <a:rPr lang="cs-CZ" b="1" dirty="0" smtClean="0"/>
              <a:t>S</a:t>
            </a:r>
            <a:r>
              <a:rPr lang="cs-CZ" b="1" dirty="0" smtClean="0"/>
              <a:t>uezská </a:t>
            </a:r>
            <a:r>
              <a:rPr lang="cs-CZ" b="1" dirty="0" smtClean="0"/>
              <a:t>krize</a:t>
            </a:r>
            <a:r>
              <a:rPr lang="cs-CZ" dirty="0" smtClean="0"/>
              <a:t>. ( Velká Británie a Francie zaútočily na Egypt, neboť ten začal vybírat poplatky za průjezd přes Suezský průplav)</a:t>
            </a:r>
          </a:p>
          <a:p>
            <a:pPr>
              <a:buNone/>
            </a:pPr>
            <a:r>
              <a:rPr lang="cs-CZ" dirty="0" smtClean="0"/>
              <a:t>   OSN odsoudilo útok na Egypt  (jednotky se stáhly, ale napětí zůstalo)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3. fáze ( 60.léta) druhé období zadržování komunismu</a:t>
            </a:r>
          </a:p>
          <a:p>
            <a:pPr>
              <a:buNone/>
            </a:pPr>
            <a:r>
              <a:rPr lang="cs-CZ" u="sng" dirty="0" smtClean="0"/>
              <a:t>Druhá berlínská krize a </a:t>
            </a:r>
            <a:r>
              <a:rPr lang="cs-CZ" b="1" u="sng" dirty="0" smtClean="0"/>
              <a:t>stavba berlínské zdi</a:t>
            </a:r>
            <a:r>
              <a:rPr lang="cs-CZ" u="sng" dirty="0" smtClean="0"/>
              <a:t>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Protože </a:t>
            </a:r>
            <a:r>
              <a:rPr lang="cs-CZ" dirty="0" smtClean="0"/>
              <a:t>se množily útěky lidí do NSR </a:t>
            </a:r>
            <a:r>
              <a:rPr lang="cs-CZ" dirty="0" smtClean="0"/>
              <a:t>                   přes </a:t>
            </a:r>
            <a:r>
              <a:rPr lang="cs-CZ" dirty="0" smtClean="0"/>
              <a:t>rozdělený Berlín, chtěl SSSR celé město pod svoji kontrolu. S tím Západ nesouhlasil. Proto zde v roce </a:t>
            </a:r>
            <a:r>
              <a:rPr lang="cs-CZ" b="1" dirty="0" smtClean="0"/>
              <a:t>1961</a:t>
            </a:r>
            <a:r>
              <a:rPr lang="cs-CZ" dirty="0" smtClean="0"/>
              <a:t> vyrostla zeď a město bylo rozděleno na </a:t>
            </a:r>
            <a:r>
              <a:rPr lang="cs-CZ" b="1" dirty="0" smtClean="0"/>
              <a:t>Západní </a:t>
            </a:r>
            <a:r>
              <a:rPr lang="cs-CZ" b="1" dirty="0" smtClean="0"/>
              <a:t>               a </a:t>
            </a:r>
            <a:r>
              <a:rPr lang="cs-CZ" b="1" dirty="0" smtClean="0"/>
              <a:t>Východní Berlín.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Karibská krize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SSSR </a:t>
            </a:r>
            <a:r>
              <a:rPr lang="cs-CZ" dirty="0" smtClean="0"/>
              <a:t>začal na komunistické Kubě (</a:t>
            </a:r>
            <a:r>
              <a:rPr lang="cs-CZ" dirty="0" err="1" smtClean="0"/>
              <a:t>F.Castro</a:t>
            </a:r>
            <a:r>
              <a:rPr lang="cs-CZ" dirty="0" smtClean="0"/>
              <a:t>) budovat tajně raketové základny.</a:t>
            </a:r>
          </a:p>
          <a:p>
            <a:pPr>
              <a:buNone/>
            </a:pPr>
            <a:r>
              <a:rPr lang="cs-CZ" dirty="0" smtClean="0"/>
              <a:t>    USA zablokovaly </a:t>
            </a:r>
            <a:r>
              <a:rPr lang="cs-CZ" dirty="0" smtClean="0"/>
              <a:t>námořní </a:t>
            </a:r>
            <a:r>
              <a:rPr lang="cs-CZ" dirty="0" smtClean="0"/>
              <a:t>přístup na Kubu.</a:t>
            </a:r>
          </a:p>
          <a:p>
            <a:pPr>
              <a:buNone/>
            </a:pPr>
            <a:r>
              <a:rPr lang="cs-CZ" dirty="0" smtClean="0"/>
              <a:t>    SSSR zde operoval s jadernými ponorkami.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Hrozila 3.světová válka.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2195736" y="4437112"/>
            <a:ext cx="484632" cy="6903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Diplomatická jednání mezi </a:t>
            </a:r>
            <a:r>
              <a:rPr lang="cs-CZ" dirty="0" err="1" smtClean="0"/>
              <a:t>Chruščovem</a:t>
            </a:r>
            <a:r>
              <a:rPr lang="cs-CZ" dirty="0" smtClean="0"/>
              <a:t> </a:t>
            </a:r>
            <a:r>
              <a:rPr lang="cs-CZ" dirty="0" smtClean="0"/>
              <a:t>                  a </a:t>
            </a:r>
            <a:r>
              <a:rPr lang="cs-CZ" dirty="0" err="1" smtClean="0"/>
              <a:t>Kennedym</a:t>
            </a:r>
            <a:r>
              <a:rPr lang="cs-CZ" dirty="0" smtClean="0"/>
              <a:t> během karibské krize </a:t>
            </a:r>
            <a:r>
              <a:rPr lang="cs-CZ" dirty="0" smtClean="0"/>
              <a:t>                       na </a:t>
            </a:r>
            <a:r>
              <a:rPr lang="cs-CZ" dirty="0" smtClean="0"/>
              <a:t>dobové karikatuře.</a:t>
            </a:r>
            <a:endParaRPr lang="cs-CZ" dirty="0"/>
          </a:p>
        </p:txBody>
      </p:sp>
      <p:pic>
        <p:nvPicPr>
          <p:cNvPr id="1026" name="Picture 2" descr="C:\Users\Milena\Desktop\2011-11-27 g\g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068960"/>
            <a:ext cx="4752528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Prezidentem USA byl J.F. </a:t>
            </a:r>
            <a:r>
              <a:rPr lang="cs-CZ" dirty="0" err="1" smtClean="0"/>
              <a:t>Kennedy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Milena\Desktop\2011-11-25 kenedy\kened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204864"/>
            <a:ext cx="3456384" cy="37444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Výsledky jednání a dohody: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SSSR </a:t>
            </a:r>
            <a:r>
              <a:rPr lang="cs-CZ" dirty="0" smtClean="0"/>
              <a:t>se z Kuby stáhl a USA stáhly rakety </a:t>
            </a:r>
            <a:r>
              <a:rPr lang="cs-CZ" dirty="0" smtClean="0"/>
              <a:t>    z </a:t>
            </a:r>
            <a:r>
              <a:rPr lang="cs-CZ" dirty="0" smtClean="0"/>
              <a:t>Turecka a Itálie.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Vztahy </a:t>
            </a:r>
            <a:r>
              <a:rPr lang="cs-CZ" dirty="0" smtClean="0"/>
              <a:t>mezi Kubou a SSSR ochladly.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V </a:t>
            </a:r>
            <a:r>
              <a:rPr lang="cs-CZ" dirty="0" smtClean="0"/>
              <a:t>roce 1963 byl zavražděn </a:t>
            </a:r>
            <a:r>
              <a:rPr lang="cs-CZ" dirty="0" err="1" smtClean="0"/>
              <a:t>Kennedy</a:t>
            </a:r>
            <a:r>
              <a:rPr lang="cs-CZ" dirty="0" smtClean="0"/>
              <a:t> a o rok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později </a:t>
            </a:r>
            <a:r>
              <a:rPr lang="cs-CZ" dirty="0" smtClean="0"/>
              <a:t>byl z funkce odvolán </a:t>
            </a:r>
            <a:r>
              <a:rPr lang="cs-CZ" dirty="0" err="1" smtClean="0"/>
              <a:t>Chruščov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roce 1963 probíhala jednání mezi oběma  </a:t>
            </a:r>
          </a:p>
          <a:p>
            <a:pPr>
              <a:buNone/>
            </a:pPr>
            <a:r>
              <a:rPr lang="cs-CZ" dirty="0" smtClean="0"/>
              <a:t>    velmocemi o </a:t>
            </a:r>
            <a:r>
              <a:rPr lang="cs-CZ" u="sng" dirty="0" smtClean="0"/>
              <a:t>zákazu jaderných zkoušek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roce 1968 byla podepsána smlouva </a:t>
            </a:r>
            <a:r>
              <a:rPr lang="cs-CZ" dirty="0" smtClean="0"/>
              <a:t>                mezi </a:t>
            </a:r>
            <a:r>
              <a:rPr lang="cs-CZ" dirty="0" smtClean="0"/>
              <a:t>SSSR, USA a Velkou Británií </a:t>
            </a:r>
            <a:r>
              <a:rPr lang="cs-CZ" dirty="0" smtClean="0"/>
              <a:t>                        o </a:t>
            </a:r>
            <a:r>
              <a:rPr lang="cs-CZ" dirty="0" smtClean="0"/>
              <a:t>nešíření jaderných zbraní </a:t>
            </a:r>
            <a:r>
              <a:rPr lang="cs-CZ" dirty="0" smtClean="0"/>
              <a:t>                                            ( </a:t>
            </a:r>
            <a:r>
              <a:rPr lang="cs-CZ" dirty="0" smtClean="0"/>
              <a:t>Francie a Čína podpis odmítly).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4. fáze (70.-80. léta) období uvolňování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Začátek </a:t>
            </a:r>
            <a:r>
              <a:rPr lang="cs-CZ" dirty="0" smtClean="0"/>
              <a:t>pozvolné spolupráce (v otázkách využití atomové energie, v otázkách odzbrojování)</a:t>
            </a:r>
          </a:p>
          <a:p>
            <a:pPr>
              <a:buFontTx/>
              <a:buChar char="-"/>
            </a:pPr>
            <a:r>
              <a:rPr lang="cs-CZ" dirty="0" smtClean="0"/>
              <a:t>Omezování rozmísťování jaderných zbraní</a:t>
            </a:r>
          </a:p>
          <a:p>
            <a:pPr>
              <a:buFontTx/>
              <a:buChar char="-"/>
            </a:pPr>
            <a:r>
              <a:rPr lang="cs-CZ" dirty="0" smtClean="0"/>
              <a:t>Zákaz  výzkumu, výroby a používání biologických zbraní</a:t>
            </a:r>
          </a:p>
          <a:p>
            <a:pPr>
              <a:buFontTx/>
              <a:buChar char="-"/>
            </a:pPr>
            <a:r>
              <a:rPr lang="cs-CZ" dirty="0" smtClean="0"/>
              <a:t>Respektování sféry vlivu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-1975 konference v Helsinkách </a:t>
            </a:r>
            <a:r>
              <a:rPr lang="cs-CZ" b="1" dirty="0" smtClean="0"/>
              <a:t>                              </a:t>
            </a:r>
            <a:r>
              <a:rPr lang="cs-CZ" dirty="0" smtClean="0"/>
              <a:t>o </a:t>
            </a:r>
            <a:r>
              <a:rPr lang="cs-CZ" dirty="0" smtClean="0"/>
              <a:t>bezpečnosti a spolupráci v Evropě </a:t>
            </a:r>
            <a:r>
              <a:rPr lang="cs-CZ" dirty="0" smtClean="0"/>
              <a:t>                        (neporušitelnost </a:t>
            </a:r>
            <a:r>
              <a:rPr lang="cs-CZ" dirty="0" smtClean="0"/>
              <a:t>evropských hranic, dodržování lidských práv, všestranná mez. spolupráce)</a:t>
            </a:r>
          </a:p>
          <a:p>
            <a:pPr>
              <a:buNone/>
            </a:pPr>
            <a:r>
              <a:rPr lang="cs-CZ" b="1" dirty="0" smtClean="0"/>
              <a:t>-1985 nástup </a:t>
            </a:r>
            <a:r>
              <a:rPr lang="cs-CZ" b="1" dirty="0" err="1" smtClean="0"/>
              <a:t>Gorbačova</a:t>
            </a:r>
            <a:r>
              <a:rPr lang="cs-CZ" b="1" dirty="0" smtClean="0"/>
              <a:t> </a:t>
            </a:r>
            <a:r>
              <a:rPr lang="cs-CZ" dirty="0" smtClean="0"/>
              <a:t>v SSSR, začíná etapa </a:t>
            </a:r>
            <a:r>
              <a:rPr lang="cs-CZ" b="1" dirty="0" smtClean="0"/>
              <a:t>„perestrojky“ </a:t>
            </a:r>
            <a:r>
              <a:rPr lang="cs-CZ" dirty="0" smtClean="0"/>
              <a:t>= reformy, spolupráce se Západem, uvolnění vztahů mezi SSSR </a:t>
            </a:r>
            <a:r>
              <a:rPr lang="cs-CZ" dirty="0" smtClean="0"/>
              <a:t>              a </a:t>
            </a:r>
            <a:r>
              <a:rPr lang="cs-CZ" dirty="0" smtClean="0"/>
              <a:t>komunistickými zeměmi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-1986 schůzka </a:t>
            </a:r>
            <a:r>
              <a:rPr lang="cs-CZ" sz="2800" b="1" dirty="0" err="1" smtClean="0"/>
              <a:t>Gorbačov</a:t>
            </a:r>
            <a:r>
              <a:rPr lang="cs-CZ" sz="2800" b="1" dirty="0" smtClean="0"/>
              <a:t>-Reagan </a:t>
            </a:r>
            <a:r>
              <a:rPr lang="cs-CZ" sz="2800" dirty="0" smtClean="0"/>
              <a:t>na Islandu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-1989 pád komunismu v řadě zemí</a:t>
            </a:r>
          </a:p>
          <a:p>
            <a:pPr>
              <a:buNone/>
            </a:pPr>
            <a:r>
              <a:rPr lang="cs-CZ" sz="2800" b="1" dirty="0" smtClean="0"/>
              <a:t>-1991 rozpad SSSR</a:t>
            </a:r>
          </a:p>
          <a:p>
            <a:pPr>
              <a:buNone/>
            </a:pPr>
            <a:endParaRPr lang="cs-CZ" sz="2800" b="1" dirty="0" smtClean="0"/>
          </a:p>
        </p:txBody>
      </p:sp>
      <p:pic>
        <p:nvPicPr>
          <p:cNvPr id="2050" name="Picture 2" descr="C:\Users\Milena\Desktop\2011-11-25 gorbašov\gorbašov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060848"/>
            <a:ext cx="5544616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Zdroj:</a:t>
            </a:r>
          </a:p>
          <a:p>
            <a:pPr>
              <a:buNone/>
            </a:pPr>
            <a:r>
              <a:rPr lang="cs-CZ" sz="2400" dirty="0" smtClean="0"/>
              <a:t>Vlastní tvorba</a:t>
            </a:r>
          </a:p>
          <a:p>
            <a:pPr>
              <a:buNone/>
            </a:pPr>
            <a:r>
              <a:rPr lang="cs-CZ" sz="2400" dirty="0" smtClean="0"/>
              <a:t>Citace:</a:t>
            </a:r>
          </a:p>
          <a:p>
            <a:pPr>
              <a:buNone/>
            </a:pPr>
            <a:r>
              <a:rPr lang="cs-CZ" sz="2400" dirty="0" smtClean="0"/>
              <a:t>VÁLKOVÁPRAHA, Veronika. </a:t>
            </a:r>
            <a:r>
              <a:rPr lang="cs-CZ" sz="2400" i="1" dirty="0" smtClean="0"/>
              <a:t>Dějepis 9 pro základní školy : nejnovější dějiny</a:t>
            </a:r>
            <a:r>
              <a:rPr lang="cs-CZ" sz="2400" dirty="0" smtClean="0"/>
              <a:t>. 1. vydání. Praha : </a:t>
            </a:r>
            <a:r>
              <a:rPr lang="cs-CZ" sz="2400" dirty="0" err="1" smtClean="0"/>
              <a:t>Spn</a:t>
            </a:r>
            <a:r>
              <a:rPr lang="cs-CZ" sz="2400" dirty="0" smtClean="0"/>
              <a:t>, 2009. 159 s.</a:t>
            </a:r>
          </a:p>
          <a:p>
            <a:pPr>
              <a:buNone/>
            </a:pPr>
            <a:r>
              <a:rPr lang="cs-CZ" sz="2400" dirty="0" smtClean="0"/>
              <a:t>Anotace:</a:t>
            </a:r>
          </a:p>
          <a:p>
            <a:pPr>
              <a:buNone/>
            </a:pPr>
            <a:r>
              <a:rPr lang="cs-CZ" sz="2400" dirty="0" smtClean="0"/>
              <a:t>Žáci se seznámí s konfrontací sil Západu a Východu v 50. </a:t>
            </a:r>
            <a:r>
              <a:rPr lang="cs-CZ" sz="2400" dirty="0" smtClean="0"/>
              <a:t>                    až </a:t>
            </a:r>
            <a:r>
              <a:rPr lang="cs-CZ" sz="2400" dirty="0" smtClean="0"/>
              <a:t>60.letech 20.století, kdy svět stál několikrát na pokraji </a:t>
            </a:r>
            <a:r>
              <a:rPr lang="cs-CZ" sz="2400" dirty="0" smtClean="0"/>
              <a:t>              3</a:t>
            </a:r>
            <a:r>
              <a:rPr lang="cs-CZ" sz="2400" dirty="0" smtClean="0"/>
              <a:t>. světové války. Porovnají vývoj v 70. až 80. letech </a:t>
            </a:r>
            <a:r>
              <a:rPr lang="cs-CZ" sz="2400" dirty="0" smtClean="0"/>
              <a:t>                   20</a:t>
            </a:r>
            <a:r>
              <a:rPr lang="cs-CZ" sz="2400" dirty="0" smtClean="0"/>
              <a:t>. století, kdy dochází k uvolňování napětí mezi bloky.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</TotalTime>
  <Words>530</Words>
  <Application>Microsoft Office PowerPoint</Application>
  <PresentationFormat>Předvádění na obrazovce (4:3)</PresentationFormat>
  <Paragraphs>76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Studená válka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Dum</cp:lastModifiedBy>
  <cp:revision>21</cp:revision>
  <cp:lastPrinted>2012-02-13T07:54:12Z</cp:lastPrinted>
  <dcterms:created xsi:type="dcterms:W3CDTF">2011-11-26T19:08:30Z</dcterms:created>
  <dcterms:modified xsi:type="dcterms:W3CDTF">2012-03-26T15:16:15Z</dcterms:modified>
</cp:coreProperties>
</file>