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3" r:id="rId2"/>
    <p:sldId id="314" r:id="rId3"/>
    <p:sldId id="303" r:id="rId4"/>
    <p:sldId id="259" r:id="rId5"/>
    <p:sldId id="310" r:id="rId6"/>
    <p:sldId id="309" r:id="rId7"/>
    <p:sldId id="304" r:id="rId8"/>
    <p:sldId id="305" r:id="rId9"/>
    <p:sldId id="306" r:id="rId10"/>
    <p:sldId id="307" r:id="rId11"/>
    <p:sldId id="308" r:id="rId12"/>
    <p:sldId id="271" r:id="rId13"/>
    <p:sldId id="273" r:id="rId14"/>
    <p:sldId id="274" r:id="rId15"/>
    <p:sldId id="268" r:id="rId16"/>
    <p:sldId id="312" r:id="rId17"/>
  </p:sldIdLst>
  <p:sldSz cx="9144000" cy="6858000" type="screen4x3"/>
  <p:notesSz cx="6834188" cy="99790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9A35CB0-3FB3-41F7-BAC0-65962C217E53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A212A83-C912-4785-819A-876D3B78289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5/57/Cuneiform_script.jpg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Ish-tar_Gate_detail.jpg" TargetMode="External"/><Relationship Id="rId2" Type="http://schemas.openxmlformats.org/officeDocument/2006/relationships/hyperlink" Target="http://commons.wikimedia.org/wiki/File:Egypt.Giza.Sphinx.02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Acropolis_monument_of_Athens.jpg?uselang=cs" TargetMode="External"/><Relationship Id="rId5" Type="http://schemas.openxmlformats.org/officeDocument/2006/relationships/hyperlink" Target="http://cs.wikipedia.org/wiki/Soubor:Asokanpillar.jpg" TargetMode="External"/><Relationship Id="rId4" Type="http://schemas.openxmlformats.org/officeDocument/2006/relationships/hyperlink" Target="http://cs.wikipedia.org/wiki/Soubor:Cuneiform_scrip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altLang="cs-CZ" sz="1400" dirty="0"/>
              <a:t>ŠKOLA:		  </a:t>
            </a:r>
            <a:r>
              <a:rPr lang="cs-CZ" altLang="cs-CZ" sz="1400" dirty="0" smtClean="0"/>
              <a:t>        </a:t>
            </a:r>
            <a:r>
              <a:rPr lang="cs-CZ" altLang="cs-CZ" sz="1400" dirty="0"/>
              <a:t>Gymnázium, Tanvald, Školní 305, příspěvková organizace</a:t>
            </a:r>
          </a:p>
          <a:p>
            <a:pPr>
              <a:buNone/>
            </a:pPr>
            <a:r>
              <a:rPr lang="cs-CZ" altLang="cs-CZ" sz="1400" dirty="0"/>
              <a:t>ČÍSLO PROJEKTU:                   CZ.1.07/1.5.00/34.0434</a:t>
            </a:r>
          </a:p>
          <a:p>
            <a:pPr>
              <a:buNone/>
            </a:pPr>
            <a:r>
              <a:rPr lang="cs-CZ" altLang="cs-CZ" sz="1400" dirty="0"/>
              <a:t>NÁZEV PROJEKTU:                  Šablony – Gymnázium Tanvald</a:t>
            </a:r>
          </a:p>
          <a:p>
            <a:pPr>
              <a:buNone/>
            </a:pPr>
            <a:r>
              <a:rPr lang="cs-CZ" altLang="cs-CZ" sz="1400" dirty="0"/>
              <a:t>ČÍSLO ŠABLONY:	  </a:t>
            </a:r>
            <a:r>
              <a:rPr lang="cs-CZ" altLang="cs-CZ" sz="1400" dirty="0" smtClean="0"/>
              <a:t>         </a:t>
            </a:r>
            <a:r>
              <a:rPr lang="cs-CZ" altLang="cs-CZ" sz="1400" dirty="0"/>
              <a:t>III/2 Inovace a zkvalitnění výuky ICT</a:t>
            </a:r>
          </a:p>
          <a:p>
            <a:pPr>
              <a:buNone/>
            </a:pPr>
            <a:r>
              <a:rPr lang="cs-CZ" altLang="cs-CZ" sz="1400" dirty="0"/>
              <a:t>AUTOR:                           </a:t>
            </a:r>
            <a:r>
              <a:rPr lang="cs-CZ" altLang="cs-CZ" sz="1400" dirty="0" smtClean="0"/>
              <a:t>      </a:t>
            </a:r>
            <a:r>
              <a:rPr lang="cs-CZ" altLang="cs-CZ" sz="1400" dirty="0"/>
              <a:t>Jana </a:t>
            </a:r>
            <a:r>
              <a:rPr lang="cs-CZ" altLang="cs-CZ" sz="1400" dirty="0" err="1"/>
              <a:t>Rykrová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TEMATICKÁ OBLAST:            </a:t>
            </a:r>
            <a:r>
              <a:rPr lang="cs-CZ" altLang="cs-CZ" sz="1400" dirty="0" smtClean="0"/>
              <a:t>    </a:t>
            </a:r>
            <a:r>
              <a:rPr lang="cs-CZ" altLang="cs-CZ" sz="1400" dirty="0"/>
              <a:t>Dějepis prima</a:t>
            </a:r>
          </a:p>
          <a:p>
            <a:pPr>
              <a:buNone/>
            </a:pPr>
            <a:r>
              <a:rPr lang="cs-CZ" altLang="cs-CZ" sz="1400" dirty="0"/>
              <a:t>NÁZEV </a:t>
            </a:r>
            <a:r>
              <a:rPr lang="cs-CZ" altLang="cs-CZ" sz="1400" dirty="0" err="1"/>
              <a:t>DUMu</a:t>
            </a:r>
            <a:r>
              <a:rPr lang="cs-CZ" altLang="cs-CZ" sz="1400" dirty="0"/>
              <a:t>:                      </a:t>
            </a:r>
            <a:r>
              <a:rPr lang="cs-CZ" altLang="cs-CZ" sz="1400" dirty="0" smtClean="0"/>
              <a:t>   Nejstarší státy starověku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POŘADOVÉ ČÍSLO </a:t>
            </a:r>
            <a:r>
              <a:rPr lang="cs-CZ" altLang="cs-CZ" sz="1400" dirty="0" err="1"/>
              <a:t>DUMu</a:t>
            </a:r>
            <a:r>
              <a:rPr lang="cs-CZ" altLang="cs-CZ" sz="1400" dirty="0"/>
              <a:t>:     </a:t>
            </a:r>
            <a:r>
              <a:rPr lang="cs-CZ" altLang="cs-CZ" sz="1400" dirty="0" smtClean="0"/>
              <a:t>    16           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KÓD </a:t>
            </a:r>
            <a:r>
              <a:rPr lang="cs-CZ" altLang="cs-CZ" sz="1400" dirty="0" err="1"/>
              <a:t>DUMu</a:t>
            </a:r>
            <a:r>
              <a:rPr lang="cs-CZ" altLang="cs-CZ" sz="1400" dirty="0"/>
              <a:t>:                       </a:t>
            </a:r>
            <a:r>
              <a:rPr lang="cs-CZ" altLang="cs-CZ" sz="1400" dirty="0" smtClean="0"/>
              <a:t>     JR_DEJEPISPRIMA_16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DATUM TVORBY:                   </a:t>
            </a:r>
            <a:r>
              <a:rPr lang="cs-CZ" altLang="cs-CZ" sz="1400" dirty="0" smtClean="0"/>
              <a:t>  4.11.2013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ANOTACE (ROČNÍK):    </a:t>
            </a:r>
          </a:p>
          <a:p>
            <a:pPr>
              <a:buNone/>
            </a:pPr>
            <a:r>
              <a:rPr lang="cs-CZ" altLang="cs-CZ" sz="1400" dirty="0"/>
              <a:t>Prezentace byla použita v primě.  </a:t>
            </a:r>
            <a:r>
              <a:rPr lang="cs-CZ" altLang="cs-CZ" sz="1400" dirty="0" smtClean="0"/>
              <a:t>Jejím obsahem je úvod do problematiky vzniku a vývoje starověkých států. Vede žáky k pochopení souvislosti mezi přírodními podmínkami a rozvojem civilizace.</a:t>
            </a:r>
            <a:endParaRPr lang="cs-CZ" sz="1400" dirty="0"/>
          </a:p>
        </p:txBody>
      </p:sp>
      <p:pic>
        <p:nvPicPr>
          <p:cNvPr id="4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5255895" cy="132524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05725"/>
            <a:ext cx="792088" cy="691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3474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Nejstarší státy starověku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215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Co nám napovídají následující obrázky?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844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Starověké státy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81353"/>
            <a:ext cx="7239000" cy="484632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81"/>
            <a:ext cx="23812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043" y="2780928"/>
            <a:ext cx="2016000" cy="30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33" y="3441921"/>
            <a:ext cx="1906636" cy="27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Acropolis monument of Athen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416" y="4509120"/>
            <a:ext cx="2758548" cy="19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Soubor:Cuneiform script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97481"/>
            <a:ext cx="1764000" cy="279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67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Kdy začíná starověk?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599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Kdy začíná starověk?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konci 4. tisíciletí př.n.l.</a:t>
            </a:r>
          </a:p>
          <a:p>
            <a:r>
              <a:rPr lang="cs-CZ" dirty="0" smtClean="0"/>
              <a:t>Začátek starověku souvisí se vznikem státu a používáním písma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882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Starověké státy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rgbClr val="0070C0"/>
                </a:solidFill>
              </a:rPr>
              <a:t>Státy v povodí velkých řek</a:t>
            </a:r>
            <a:endParaRPr lang="cs-CZ" b="1" dirty="0">
              <a:solidFill>
                <a:srgbClr val="0070C0"/>
              </a:solidFill>
            </a:endParaRPr>
          </a:p>
          <a:p>
            <a:r>
              <a:rPr lang="cs-CZ" dirty="0" smtClean="0"/>
              <a:t>Starověký Egypt</a:t>
            </a:r>
          </a:p>
          <a:p>
            <a:r>
              <a:rPr lang="cs-CZ" dirty="0" smtClean="0"/>
              <a:t>Státy v Mezopotámii</a:t>
            </a:r>
          </a:p>
          <a:p>
            <a:r>
              <a:rPr lang="cs-CZ" dirty="0" smtClean="0"/>
              <a:t>Státy v Indii a Číně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Antické státy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 smtClean="0"/>
              <a:t>Starověké Řecko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 smtClean="0"/>
              <a:t>Starověký Řím</a:t>
            </a:r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….a další státy v oblasti Středomoří a Předního východu</a:t>
            </a:r>
          </a:p>
        </p:txBody>
      </p:sp>
    </p:spTree>
    <p:extLst>
      <p:ext uri="{BB962C8B-B14F-4D97-AF65-F5344CB8AC3E}">
        <p14:creationId xmlns:p14="http://schemas.microsoft.com/office/powerpoint/2010/main" val="413243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vznikají první státy?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56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vznikají první státy?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/>
              <a:t>v</a:t>
            </a:r>
            <a:r>
              <a:rPr lang="cs-CZ" dirty="0" smtClean="0"/>
              <a:t> oblastech s dobrými přírodními podmínkami pro zemědělství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3600" b="1" dirty="0">
                <a:solidFill>
                  <a:schemeClr val="tx2"/>
                </a:solidFill>
              </a:rPr>
              <a:t>v</a:t>
            </a:r>
            <a:r>
              <a:rPr lang="cs-CZ" sz="3600" b="1" dirty="0" smtClean="0">
                <a:solidFill>
                  <a:schemeClr val="tx2"/>
                </a:solidFill>
              </a:rPr>
              <a:t> povodí velkých řek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3707904" y="2564904"/>
            <a:ext cx="484632" cy="63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26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Proč vznikají státy v povodí velkých řek?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8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Proč vznikají státy v povodí velkých řek?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rgbClr val="FF0000"/>
                </a:solidFill>
              </a:rPr>
              <a:t>Řeky</a:t>
            </a:r>
            <a:r>
              <a:rPr lang="cs-CZ" dirty="0" smtClean="0"/>
              <a:t> se pravidelně rozvodňovaly.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Lidé se naučili </a:t>
            </a:r>
            <a:r>
              <a:rPr lang="cs-CZ" b="1" dirty="0" smtClean="0">
                <a:solidFill>
                  <a:srgbClr val="FF0000"/>
                </a:solidFill>
              </a:rPr>
              <a:t>záplavy</a:t>
            </a:r>
            <a:r>
              <a:rPr lang="cs-CZ" dirty="0" smtClean="0"/>
              <a:t> využívat, aby neškodily, ale přinášely </a:t>
            </a:r>
            <a:r>
              <a:rPr lang="cs-CZ" b="1" dirty="0" smtClean="0">
                <a:solidFill>
                  <a:srgbClr val="FF0000"/>
                </a:solidFill>
              </a:rPr>
              <a:t>užitek.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u="sng" dirty="0" smtClean="0"/>
              <a:t>Egypt:</a:t>
            </a:r>
            <a:r>
              <a:rPr lang="cs-CZ" dirty="0" smtClean="0"/>
              <a:t> úrodné bahno, vláha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u="sng" dirty="0" smtClean="0"/>
              <a:t>Mezopotámie:</a:t>
            </a:r>
            <a:r>
              <a:rPr lang="cs-CZ" dirty="0" smtClean="0"/>
              <a:t> zavlažování v období sucha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Lidé stavěli </a:t>
            </a:r>
            <a:r>
              <a:rPr lang="cs-CZ" b="1" dirty="0" smtClean="0"/>
              <a:t>hráze, kanály,  nádrže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62157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Připomeneme si, kde byla v pravěku centra vzniku a rozvoje zemědělství.</a:t>
            </a:r>
          </a:p>
          <a:p>
            <a:pPr marL="0" indent="0"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u="sng" dirty="0" smtClean="0"/>
              <a:t>Práce s atlasem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Vyhledejte informace a zapište do následující tabulky.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224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Oblasti vzniku zemědělství a prvních států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2445419"/>
          <a:ext cx="7238999" cy="31752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7391"/>
                <a:gridCol w="1447902"/>
                <a:gridCol w="1447902"/>
                <a:gridCol w="1447902"/>
                <a:gridCol w="1447902"/>
              </a:tblGrid>
              <a:tr h="565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MÍSTO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POČÁTKY</a:t>
                      </a:r>
                      <a:endParaRPr lang="cs-CZ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ZEMĚDĚLSTVÍ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ŘEKA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PLODINY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KDY VZNIKÁ STÁT?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4447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54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Oblasti vzniku zemědělství a prvních států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3607781"/>
              </p:ext>
            </p:extLst>
          </p:nvPr>
        </p:nvGraphicFramePr>
        <p:xfrm>
          <a:off x="457200" y="2445419"/>
          <a:ext cx="7238999" cy="32315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7391"/>
                <a:gridCol w="1447902"/>
                <a:gridCol w="1447902"/>
                <a:gridCol w="1447902"/>
                <a:gridCol w="1447902"/>
              </a:tblGrid>
              <a:tr h="565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MÍSTO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POČÁTKY</a:t>
                      </a:r>
                      <a:endParaRPr lang="cs-CZ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ZEMĚDĚLSTVÍ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ŘEKA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PLODINY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KDY VZNIKÁ STÁT?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EGYPT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9. TISÍCILETÍ PŘ.N.L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NIL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OBILÍ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KONEC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4. TIS.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MEZOPOTAMIE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9. TIS. PŘ.N.L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1200" dirty="0" smtClean="0">
                          <a:effectLst/>
                        </a:rPr>
                        <a:t>EUFRAT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TIGRIS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OBILÍ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KONEC 4. TIS.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INDIE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6. TIS. PŘ.N.L.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12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GANGA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OBILÍ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 TISÍCILETÍ PŘ.N.L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ČÍNA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12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7.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-6. TIS. PŘ.N.L.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CHUANG- CHE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JANG SI TIANG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RÝŽE A PROSO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 TIS. PŘ.N.L.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  <a:tr h="52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AMERIKA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5" marR="55275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4447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06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považováno za začátek starověku?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Kdy začíná starověk?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Proč vznikají nejstarší státy v povodí velkých řek?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K</a:t>
            </a:r>
            <a:r>
              <a:rPr lang="cs-CZ" dirty="0" smtClean="0"/>
              <a:t>teré státy se rozvíjejí v oblasti tzv. úrodného půlměsíce?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nazývá období dějin starověkého Řecka a Říma?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071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2900" dirty="0"/>
              <a:t>MANDELOVÁ, Helena a kol. </a:t>
            </a:r>
            <a:r>
              <a:rPr lang="cs-CZ" sz="2900" i="1" dirty="0"/>
              <a:t>Pravěk a starověk</a:t>
            </a:r>
            <a:r>
              <a:rPr lang="cs-CZ" sz="2900" dirty="0"/>
              <a:t>. Praha: Kartografie Praha, 1995, ISBN </a:t>
            </a:r>
            <a:r>
              <a:rPr lang="cs-CZ" sz="2900" dirty="0" smtClean="0"/>
              <a:t>80-7011-340-5</a:t>
            </a:r>
            <a:r>
              <a:rPr lang="cs-CZ" sz="2000" dirty="0" smtClean="0"/>
              <a:t>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900" dirty="0"/>
              <a:t>HAMISH2K. </a:t>
            </a:r>
            <a:r>
              <a:rPr lang="cs-CZ" sz="2900" i="1" dirty="0" err="1"/>
              <a:t>wikipedia</a:t>
            </a:r>
            <a:r>
              <a:rPr lang="cs-CZ" sz="2900" dirty="0"/>
              <a:t> [online]. [cit. 4.11.2013]. Dostupný na WWW: </a:t>
            </a:r>
            <a:r>
              <a:rPr lang="cs-CZ" sz="2900" dirty="0">
                <a:hlinkClick r:id="rId2"/>
              </a:rPr>
              <a:t>http://commons.wikimedia.org/wiki/File:Egypt.Giza.Sphinx.02.jpg?uselang=cs</a:t>
            </a:r>
            <a:endParaRPr lang="cs-CZ" sz="2900" dirty="0"/>
          </a:p>
          <a:p>
            <a:pPr marL="0" indent="0">
              <a:buNone/>
            </a:pPr>
            <a:r>
              <a:rPr lang="cs-CZ" sz="2900" dirty="0"/>
              <a:t> </a:t>
            </a:r>
            <a:r>
              <a:rPr lang="pl-PL" sz="2900" dirty="0"/>
              <a:t>ALE!. </a:t>
            </a:r>
            <a:r>
              <a:rPr lang="pl-PL" sz="2900" i="1" dirty="0"/>
              <a:t>wikipedia</a:t>
            </a:r>
            <a:r>
              <a:rPr lang="pl-PL" sz="2900" dirty="0"/>
              <a:t> [online]. [cit. 4.11.2013]. Dostupný na WWW: </a:t>
            </a:r>
            <a:r>
              <a:rPr lang="pl-PL" sz="2900" dirty="0">
                <a:hlinkClick r:id="rId3"/>
              </a:rPr>
              <a:t>http://cs.wikipedia.org/wiki/Soubor:Ish-tar_Gate_detail.jpg</a:t>
            </a:r>
            <a:endParaRPr lang="pl-PL" sz="2900" dirty="0"/>
          </a:p>
          <a:p>
            <a:pPr marL="0" indent="0">
              <a:buNone/>
            </a:pPr>
            <a:r>
              <a:rPr lang="pl-PL" sz="2900" dirty="0"/>
              <a:t> volné dílo. wikipedia </a:t>
            </a:r>
            <a:r>
              <a:rPr lang="pl-PL" sz="2900" dirty="0">
                <a:hlinkClick r:id="rId4"/>
              </a:rPr>
              <a:t>http://cs.wikipedia.org/wiki/Soubor:Cuneiform_script.jpg</a:t>
            </a:r>
            <a:endParaRPr lang="pl-PL" sz="2900" dirty="0"/>
          </a:p>
          <a:p>
            <a:pPr marL="0" indent="0">
              <a:buNone/>
            </a:pPr>
            <a:r>
              <a:rPr lang="cs-CZ" sz="2900" dirty="0"/>
              <a:t>MSELF. </a:t>
            </a:r>
            <a:r>
              <a:rPr lang="cs-CZ" sz="2900" i="1" dirty="0" err="1"/>
              <a:t>wikipedia</a:t>
            </a:r>
            <a:r>
              <a:rPr lang="cs-CZ" sz="2900" dirty="0"/>
              <a:t> [online]. [cit. 4.11.2013]. Dostupný na WWW: </a:t>
            </a:r>
            <a:r>
              <a:rPr lang="cs-CZ" sz="2900" dirty="0">
                <a:hlinkClick r:id="rId5"/>
              </a:rPr>
              <a:t>http://cs.wikipedia.org/wiki/Soubor:Asokanpillar.jpg</a:t>
            </a:r>
            <a:endParaRPr lang="cs-CZ" sz="2900" dirty="0"/>
          </a:p>
          <a:p>
            <a:pPr marL="0" indent="0">
              <a:buNone/>
            </a:pPr>
            <a:r>
              <a:rPr lang="cs-CZ" sz="2900" dirty="0"/>
              <a:t>PETER VAN DER SLUIJS. </a:t>
            </a:r>
            <a:r>
              <a:rPr lang="cs-CZ" sz="2900" i="1" dirty="0" err="1"/>
              <a:t>wikipedia</a:t>
            </a:r>
            <a:r>
              <a:rPr lang="cs-CZ" sz="2900" dirty="0"/>
              <a:t> [online]. [cit. 4.11.2013]. Dostupný na WWW: </a:t>
            </a:r>
            <a:r>
              <a:rPr lang="cs-CZ" sz="2900" dirty="0">
                <a:hlinkClick r:id="rId6"/>
              </a:rPr>
              <a:t>http://commons.wikimedia.org/wiki/File:Acropolis_monument_of_Athens.jpg?uselang=cs</a:t>
            </a:r>
            <a:endParaRPr lang="cs-CZ" sz="2900" dirty="0"/>
          </a:p>
          <a:p>
            <a:pPr marL="0" indent="0">
              <a:buNone/>
            </a:pPr>
            <a:r>
              <a:rPr lang="cs-CZ" sz="2900" dirty="0"/>
              <a:t>  </a:t>
            </a:r>
            <a:endParaRPr lang="pl-PL" sz="2900" dirty="0"/>
          </a:p>
          <a:p>
            <a:endParaRPr lang="pl-PL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86515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Vlastní 1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000000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4746</TotalTime>
  <Words>348</Words>
  <Application>Microsoft Office PowerPoint</Application>
  <PresentationFormat>Předvádění na obrazovce (4:3)</PresentationFormat>
  <Paragraphs>153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Bohatý</vt:lpstr>
      <vt:lpstr>Prezentace aplikace PowerPoint</vt:lpstr>
      <vt:lpstr>Nejstarší státy starověku</vt:lpstr>
      <vt:lpstr>Co nám napovídají následující obrázky?</vt:lpstr>
      <vt:lpstr>Starověké státy</vt:lpstr>
      <vt:lpstr>Kdy začíná starověk?</vt:lpstr>
      <vt:lpstr>Kdy začíná starověk?</vt:lpstr>
      <vt:lpstr>Starověké státy</vt:lpstr>
      <vt:lpstr>Kde vznikají první státy?</vt:lpstr>
      <vt:lpstr>Kde vznikají první státy?</vt:lpstr>
      <vt:lpstr>Proč vznikají státy v povodí velkých řek?</vt:lpstr>
      <vt:lpstr>Proč vznikají státy v povodí velkých řek?</vt:lpstr>
      <vt:lpstr>Prezentace aplikace PowerPoint</vt:lpstr>
      <vt:lpstr>Oblasti vzniku zemědělství a prvních států</vt:lpstr>
      <vt:lpstr>Oblasti vzniku zemědělství a prvních států</vt:lpstr>
      <vt:lpstr>OPAKOVÁNÍ</vt:lpstr>
      <vt:lpstr>prameny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Nejstarší státy starověku</dc:title>
  <dc:creator>Jana Rykrová</dc:creator>
  <cp:lastModifiedBy>Jana Rykrová</cp:lastModifiedBy>
  <cp:revision>69</cp:revision>
  <cp:lastPrinted>2013-11-27T08:49:43Z</cp:lastPrinted>
  <dcterms:created xsi:type="dcterms:W3CDTF">2013-11-25T19:04:04Z</dcterms:created>
  <dcterms:modified xsi:type="dcterms:W3CDTF">2014-01-11T17:43:42Z</dcterms:modified>
</cp:coreProperties>
</file>