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4" r:id="rId13"/>
    <p:sldId id="268" r:id="rId14"/>
    <p:sldId id="269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A717C8D-951E-4466-ABA5-DB677E896B68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DD4743A-742B-46E2-8505-1E16D889E1E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ommons.wikimedia.org/wiki/File:Relief_du_mastaba_de_Ptahcheps%C3%A8s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oubor:Rosetta_Stone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elief_du_mastaba_de_Ptahcheps%C3%A8s.JPG?uselang=cs" TargetMode="External"/><Relationship Id="rId2" Type="http://schemas.openxmlformats.org/officeDocument/2006/relationships/hyperlink" Target="http://commons.wikimedia.org/wiki/File:Pschent.sv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eta.wikimedia.org/wiki/File:Egypte_louvre_285_scribe.jpg" TargetMode="External"/><Relationship Id="rId4" Type="http://schemas.openxmlformats.org/officeDocument/2006/relationships/hyperlink" Target="http://cs.wikipedia.org/wiki/Soubor:Rosetta_Ston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altLang="cs-CZ" sz="1400" dirty="0"/>
              <a:t>ŠKOLA:		          Gymnázium, Tanvald, Školní 305, příspěvková organizace</a:t>
            </a:r>
          </a:p>
          <a:p>
            <a:pPr>
              <a:buNone/>
            </a:pPr>
            <a:r>
              <a:rPr lang="cs-CZ" altLang="cs-CZ" sz="1400" dirty="0"/>
              <a:t>ČÍSLO PROJEKTU:                   CZ.1.07/1.5.00/34.0434</a:t>
            </a:r>
          </a:p>
          <a:p>
            <a:pPr>
              <a:buNone/>
            </a:pPr>
            <a:r>
              <a:rPr lang="cs-CZ" altLang="cs-CZ" sz="1400" dirty="0"/>
              <a:t>NÁZEV PROJEKTU:                  Šablony – Gymnázium Tanvald</a:t>
            </a:r>
          </a:p>
          <a:p>
            <a:pPr>
              <a:buNone/>
            </a:pPr>
            <a:r>
              <a:rPr lang="cs-CZ" altLang="cs-CZ" sz="1400" dirty="0"/>
              <a:t>ČÍSLO ŠABLONY:	           III/2 Inovace a </a:t>
            </a:r>
            <a:r>
              <a:rPr lang="cs-CZ" altLang="cs-CZ" sz="1400" dirty="0" smtClean="0"/>
              <a:t>zkvalitnění </a:t>
            </a:r>
            <a:r>
              <a:rPr lang="cs-CZ" altLang="cs-CZ" sz="1400" dirty="0"/>
              <a:t>výuky ICT</a:t>
            </a:r>
          </a:p>
          <a:p>
            <a:pPr>
              <a:buNone/>
            </a:pPr>
            <a:r>
              <a:rPr lang="cs-CZ" altLang="cs-CZ" sz="1400" dirty="0"/>
              <a:t>AUTOR:                                 Jana </a:t>
            </a:r>
            <a:r>
              <a:rPr lang="cs-CZ" altLang="cs-CZ" sz="1400" dirty="0" err="1"/>
              <a:t>Rykrová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TEMATICKÁ OBLAST:                Dějepis prima</a:t>
            </a:r>
          </a:p>
          <a:p>
            <a:pPr>
              <a:buNone/>
            </a:pPr>
            <a:r>
              <a:rPr lang="cs-CZ" altLang="cs-CZ" sz="1400" dirty="0"/>
              <a:t>NÁZEV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                    </a:t>
            </a:r>
            <a:r>
              <a:rPr lang="cs-CZ" altLang="cs-CZ" sz="1400" dirty="0" smtClean="0"/>
              <a:t>Starověký Egypt 2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POŘADOVÉ ČÍSLO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    </a:t>
            </a:r>
            <a:r>
              <a:rPr lang="cs-CZ" altLang="cs-CZ" sz="1400" dirty="0" smtClean="0"/>
              <a:t>18           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KÓD </a:t>
            </a:r>
            <a:r>
              <a:rPr lang="cs-CZ" altLang="cs-CZ" sz="1400" dirty="0" err="1"/>
              <a:t>DUMu</a:t>
            </a:r>
            <a:r>
              <a:rPr lang="cs-CZ" altLang="cs-CZ" sz="1400" dirty="0"/>
              <a:t>:                            </a:t>
            </a:r>
            <a:r>
              <a:rPr lang="cs-CZ" altLang="cs-CZ" sz="1400" dirty="0" smtClean="0"/>
              <a:t>JR_DEJEPISPRIMA_18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DATUM TVORBY:                     </a:t>
            </a:r>
            <a:r>
              <a:rPr lang="cs-CZ" altLang="cs-CZ" sz="1400" dirty="0" smtClean="0"/>
              <a:t>8.11.2013</a:t>
            </a:r>
            <a:endParaRPr lang="cs-CZ" altLang="cs-CZ" sz="1400" dirty="0"/>
          </a:p>
          <a:p>
            <a:pPr>
              <a:buNone/>
            </a:pPr>
            <a:r>
              <a:rPr lang="cs-CZ" altLang="cs-CZ" sz="1400" dirty="0"/>
              <a:t>ANOTACE (ROČNÍK):    </a:t>
            </a:r>
          </a:p>
          <a:p>
            <a:pPr>
              <a:buNone/>
            </a:pPr>
            <a:r>
              <a:rPr lang="cs-CZ" altLang="cs-CZ" sz="1400" dirty="0"/>
              <a:t>Prezentace byla použita v primě.  </a:t>
            </a:r>
            <a:r>
              <a:rPr lang="cs-CZ" altLang="cs-CZ" sz="1400" dirty="0" smtClean="0"/>
              <a:t>Navazuje na předchozí prezentaci a pokračuje ve výkladu. Soustřeďuje se na některé aspekty dějin Egypta – složení společnosti, periodizaci dějin a používání písma.</a:t>
            </a:r>
            <a:endParaRPr lang="cs-CZ" dirty="0"/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5255895" cy="13252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4664"/>
            <a:ext cx="718944" cy="72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50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 smtClean="0"/>
              <a:t>Starověký </a:t>
            </a:r>
            <a:r>
              <a:rPr lang="cs-CZ" sz="4000" dirty="0" err="1" smtClean="0"/>
              <a:t>egypt</a:t>
            </a:r>
            <a:r>
              <a:rPr lang="cs-CZ" sz="4000" dirty="0" smtClean="0"/>
              <a:t> 2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5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Složení společnosti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</a:t>
            </a:r>
            <a:r>
              <a:rPr lang="cs-CZ" b="1" dirty="0" smtClean="0"/>
              <a:t>2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      3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      4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smtClean="0"/>
              <a:t>                                      5</a:t>
            </a:r>
          </a:p>
          <a:p>
            <a:pPr marL="0" indent="0">
              <a:buNone/>
            </a:pPr>
            <a:endParaRPr lang="cs-CZ" b="1" dirty="0" smtClean="0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1403648" y="1994520"/>
            <a:ext cx="3024336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572000" y="1988840"/>
            <a:ext cx="2664296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403648" y="6013565"/>
            <a:ext cx="580276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3970784" y="159612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3497885" y="3356992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551589" y="5744585"/>
            <a:ext cx="54647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843808" y="4221088"/>
            <a:ext cx="31683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21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1  FARAON</a:t>
            </a:r>
          </a:p>
          <a:p>
            <a:pPr marL="0" indent="0">
              <a:buNone/>
            </a:pPr>
            <a:r>
              <a:rPr lang="cs-CZ" sz="2800" b="1" dirty="0" smtClean="0"/>
              <a:t>2  VLÁDNOUCÍ VRSTVA – kněží, úředníci, 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                     důstojníci</a:t>
            </a:r>
          </a:p>
          <a:p>
            <a:pPr marL="0" indent="0">
              <a:buNone/>
            </a:pPr>
            <a:r>
              <a:rPr lang="cs-CZ" sz="2800" b="1" dirty="0" smtClean="0"/>
              <a:t>3  ŘEMESLNÍCI</a:t>
            </a:r>
            <a:r>
              <a:rPr lang="cs-CZ" sz="2800" b="1" smtClean="0"/>
              <a:t>, VOJÁCI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4  ROLNÍCI </a:t>
            </a:r>
          </a:p>
          <a:p>
            <a:pPr marL="0" indent="0">
              <a:buNone/>
            </a:pPr>
            <a:r>
              <a:rPr lang="cs-CZ" sz="2800" b="1" dirty="0" smtClean="0"/>
              <a:t>5  OTROCI</a:t>
            </a: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/>
              <a:t>                        </a:t>
            </a:r>
          </a:p>
          <a:p>
            <a:pPr marL="514350" indent="-514350">
              <a:buAutoNum type="arabicPlain" startAt="2"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16704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32656"/>
            <a:ext cx="4401120" cy="62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31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DĚJINY EGYPTA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3150 př.n.l. – </a:t>
            </a:r>
            <a:r>
              <a:rPr lang="cs-CZ" b="1" dirty="0" smtClean="0">
                <a:solidFill>
                  <a:srgbClr val="FF0000"/>
                </a:solidFill>
              </a:rPr>
              <a:t>sjednocení</a:t>
            </a:r>
            <a:r>
              <a:rPr lang="cs-CZ" dirty="0" smtClean="0"/>
              <a:t> Horního a Dolního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Egypta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3. tisíciletí př.n.l. - </a:t>
            </a:r>
            <a:r>
              <a:rPr lang="cs-CZ" b="1" dirty="0" smtClean="0">
                <a:solidFill>
                  <a:srgbClr val="FF0000"/>
                </a:solidFill>
              </a:rPr>
              <a:t>Stará říše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1.pol.2.tisíciletí    - </a:t>
            </a:r>
            <a:r>
              <a:rPr lang="cs-CZ" b="1" dirty="0" smtClean="0">
                <a:solidFill>
                  <a:srgbClr val="FF0000"/>
                </a:solidFill>
              </a:rPr>
              <a:t>Střední říše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2. pol.2. tisíciletí  - </a:t>
            </a:r>
            <a:r>
              <a:rPr lang="cs-CZ" b="1" dirty="0" smtClean="0">
                <a:solidFill>
                  <a:srgbClr val="FF0000"/>
                </a:solidFill>
              </a:rPr>
              <a:t>Nová říše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1. tisíciletí př.n.l. – </a:t>
            </a:r>
            <a:r>
              <a:rPr lang="cs-CZ" b="1" dirty="0" smtClean="0">
                <a:solidFill>
                  <a:srgbClr val="FF0000"/>
                </a:solidFill>
              </a:rPr>
              <a:t>Pozdní období </a:t>
            </a:r>
            <a:r>
              <a:rPr lang="cs-CZ" dirty="0" smtClean="0"/>
              <a:t>(Egypt      ztrácí samostatnost)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89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křížovka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Latinsky člověk                                     4/1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Období dějin starověk. Řecka a Říma     6/4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Ústí Nilu                                               5/2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Nádoby z vypálené hlíny                        8/3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Oblast mezi Eufratem a Tigridem         11/4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Řeka v Indii                                           5/1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Mladší doba kamenná                            6/4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Egyptě se psalo na                             7/4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Vládce Egypta                                       6/1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204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křížovka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H</a:t>
            </a:r>
            <a:r>
              <a:rPr lang="cs-CZ" dirty="0" smtClean="0"/>
              <a:t>OMO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LTA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KE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AMIKA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MEZ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POTÁMIE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G</a:t>
            </a:r>
            <a:r>
              <a:rPr lang="cs-CZ" dirty="0" smtClean="0"/>
              <a:t>ANGA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NEO</a:t>
            </a:r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IT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PAP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RUS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F</a:t>
            </a:r>
            <a:r>
              <a:rPr lang="cs-CZ" dirty="0" smtClean="0"/>
              <a:t>ARAON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HIEROGLYF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0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h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ieroglyfy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– posvátné písmo </a:t>
            </a:r>
          </a:p>
          <a:p>
            <a:pPr>
              <a:buFontTx/>
              <a:buChar char="-"/>
            </a:pPr>
            <a:r>
              <a:rPr lang="cs-CZ" dirty="0" smtClean="0"/>
              <a:t>nápisy v chrámech a hrobkách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h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ieratické písmo</a:t>
            </a:r>
          </a:p>
          <a:p>
            <a:pPr>
              <a:buFontTx/>
              <a:buChar char="-"/>
            </a:pPr>
            <a:r>
              <a:rPr lang="cs-CZ" dirty="0" smtClean="0"/>
              <a:t>zjednodušené hieroglyfy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émotické písmo</a:t>
            </a:r>
          </a:p>
          <a:p>
            <a:pPr>
              <a:buFontTx/>
              <a:buChar char="-"/>
            </a:pPr>
            <a:r>
              <a:rPr lang="cs-CZ" dirty="0" smtClean="0"/>
              <a:t>pro běžné záznamy, jednodušší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201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1800" dirty="0" smtClean="0">
              <a:hlinkClick r:id="rId2"/>
            </a:endParaRPr>
          </a:p>
          <a:p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commons.wikimedia.org/wiki/File:Relief_du_mastaba_de_Ptahcheps%C3%A8s.JPG</a:t>
            </a:r>
            <a:endParaRPr lang="cs-CZ" sz="1800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27196"/>
            <a:ext cx="6048000" cy="45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59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papyrus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7239000" cy="4846320"/>
          </a:xfrm>
        </p:spPr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ateriál, na který se psalo</a:t>
            </a:r>
          </a:p>
          <a:p>
            <a:r>
              <a:rPr lang="cs-CZ" dirty="0"/>
              <a:t>z</a:t>
            </a:r>
            <a:r>
              <a:rPr lang="cs-CZ" dirty="0" smtClean="0"/>
              <a:t> rostliny podobné rákosu (šáchor)</a:t>
            </a:r>
          </a:p>
          <a:p>
            <a:r>
              <a:rPr lang="cs-CZ" dirty="0"/>
              <a:t>p</a:t>
            </a:r>
            <a:r>
              <a:rPr lang="cs-CZ" dirty="0" smtClean="0"/>
              <a:t>apyrové </a:t>
            </a:r>
            <a:r>
              <a:rPr lang="cs-CZ" b="1" dirty="0" smtClean="0"/>
              <a:t>svitky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Učebnice str. 48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 </a:t>
            </a:r>
            <a:r>
              <a:rPr lang="cs-CZ" dirty="0" smtClean="0"/>
              <a:t>přečti si a vysvětli, jak se vyráběl papyrus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9599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	</a:t>
            </a:r>
            <a:r>
              <a:rPr lang="cs-CZ" dirty="0" smtClean="0"/>
              <a:t>		Sedící písař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Číst </a:t>
            </a:r>
            <a:r>
              <a:rPr lang="cs-CZ" sz="2000" dirty="0"/>
              <a:t>a psát uměli pouze kněží a úředníci.</a:t>
            </a:r>
          </a:p>
          <a:p>
            <a:pPr marL="0" indent="0">
              <a:buNone/>
            </a:pPr>
            <a:endParaRPr lang="cs-CZ" sz="2000" b="1" dirty="0"/>
          </a:p>
          <a:p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3131840" cy="428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42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Rosettská deska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možnila rozluštit hieroglyfy</a:t>
            </a:r>
          </a:p>
          <a:p>
            <a:r>
              <a:rPr lang="cs-CZ" dirty="0"/>
              <a:t>z</a:t>
            </a:r>
            <a:r>
              <a:rPr lang="cs-CZ" dirty="0" smtClean="0"/>
              <a:t>e 2. století př.n.l.</a:t>
            </a:r>
          </a:p>
          <a:p>
            <a:r>
              <a:rPr lang="cs-CZ" dirty="0"/>
              <a:t>n</a:t>
            </a:r>
            <a:r>
              <a:rPr lang="cs-CZ" dirty="0" smtClean="0"/>
              <a:t>ápis  obsahuje stejný text zapsaný hieroglyfy, démotickým písmem a v řečtině</a:t>
            </a:r>
          </a:p>
          <a:p>
            <a:r>
              <a:rPr lang="cs-CZ" dirty="0"/>
              <a:t>n</a:t>
            </a:r>
            <a:r>
              <a:rPr lang="cs-CZ" dirty="0" smtClean="0"/>
              <a:t>ašli ji Napoleonovi vojáci na konci 18. stol.</a:t>
            </a:r>
          </a:p>
          <a:p>
            <a:r>
              <a:rPr lang="cs-CZ" dirty="0" smtClean="0"/>
              <a:t>Rozluštil F. </a:t>
            </a:r>
            <a:r>
              <a:rPr lang="cs-CZ" dirty="0" err="1" smtClean="0"/>
              <a:t>Champolion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681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cs.wikipedia.org/wiki/Soubor:Rosetta_Stone.JPG</a:t>
            </a:r>
            <a:endParaRPr lang="cs-CZ" sz="1200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6632"/>
            <a:ext cx="48768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215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2800" dirty="0"/>
              <a:t>KOMPAK. </a:t>
            </a:r>
            <a:r>
              <a:rPr lang="cs-CZ" sz="2800" i="1" dirty="0" err="1"/>
              <a:t>wikipedia</a:t>
            </a:r>
            <a:r>
              <a:rPr lang="cs-CZ" sz="2800" dirty="0"/>
              <a:t> [online]. [cit. 4.11.2013]. Dostupný na WWW: </a:t>
            </a:r>
            <a:r>
              <a:rPr lang="cs-CZ" sz="2800" dirty="0">
                <a:hlinkClick r:id="rId2"/>
              </a:rPr>
              <a:t>http://commons.wikimedia.org/wiki/File:Pschent.svg?uselang=cs</a:t>
            </a:r>
            <a:endParaRPr lang="cs-CZ" sz="2800" dirty="0"/>
          </a:p>
          <a:p>
            <a:r>
              <a:rPr lang="cs-CZ" sz="2800" dirty="0"/>
              <a:t> SEBI. </a:t>
            </a:r>
            <a:r>
              <a:rPr lang="cs-CZ" sz="2800" i="1" dirty="0" err="1"/>
              <a:t>wikipedia</a:t>
            </a:r>
            <a:r>
              <a:rPr lang="cs-CZ" sz="2800" dirty="0"/>
              <a:t> [online]. [cit. 4.11.2013]. Dostupný na WWW: </a:t>
            </a:r>
            <a:r>
              <a:rPr lang="cs-CZ" sz="2800" dirty="0">
                <a:hlinkClick r:id="rId3"/>
              </a:rPr>
              <a:t>http://commons.wikimedia.org/wiki/File:Relief_du_mastaba_de_Ptahcheps%C3%A8s.JPG?uselang=cs</a:t>
            </a:r>
            <a:endParaRPr lang="cs-CZ" sz="2800" dirty="0"/>
          </a:p>
          <a:p>
            <a:r>
              <a:rPr lang="cs-CZ" sz="2800" dirty="0"/>
              <a:t>HILLEWAERT, Hans. </a:t>
            </a:r>
            <a:r>
              <a:rPr lang="cs-CZ" sz="2800" i="1" dirty="0" err="1"/>
              <a:t>wikipedia</a:t>
            </a:r>
            <a:r>
              <a:rPr lang="cs-CZ" sz="2800" dirty="0"/>
              <a:t> [online]. [cit. 4.11.2013]. Dostupný na WWW: </a:t>
            </a:r>
            <a:r>
              <a:rPr lang="cs-CZ" sz="2800" dirty="0">
                <a:hlinkClick r:id="rId4"/>
              </a:rPr>
              <a:t>http://cs.wikipedia.org/wiki/Soubor:Rosetta_Stone.JPG</a:t>
            </a:r>
            <a:endParaRPr lang="cs-CZ" sz="2800" dirty="0"/>
          </a:p>
          <a:p>
            <a:r>
              <a:rPr lang="cs-CZ" sz="2800" dirty="0"/>
              <a:t>AOINEKO. </a:t>
            </a:r>
            <a:r>
              <a:rPr lang="cs-CZ" sz="2800" i="1" dirty="0"/>
              <a:t>Wikipedia.org</a:t>
            </a:r>
            <a:r>
              <a:rPr lang="cs-CZ" sz="2800" dirty="0"/>
              <a:t> [online]. [cit. 7.1.2014]. Dostupný na WWW: </a:t>
            </a:r>
            <a:r>
              <a:rPr lang="cs-CZ" sz="2800" dirty="0">
                <a:hlinkClick r:id="rId5"/>
              </a:rPr>
              <a:t>http://meta.wikimedia.org/wiki/File:Egypte_louvre_285_scribe.jpg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endParaRPr lang="cs-CZ" sz="2800" dirty="0"/>
          </a:p>
          <a:p>
            <a:r>
              <a:rPr lang="cs-CZ" sz="2800" dirty="0"/>
              <a:t>KOLEKTIV AUTORŮ. </a:t>
            </a:r>
            <a:r>
              <a:rPr lang="cs-CZ" sz="2800" i="1" dirty="0"/>
              <a:t>Dějepis 6</a:t>
            </a:r>
            <a:r>
              <a:rPr lang="cs-CZ" sz="2800" dirty="0"/>
              <a:t>. Plzeň: Fraus, 2007, ISBN 978-807238-8.</a:t>
            </a:r>
          </a:p>
          <a:p>
            <a:endParaRPr lang="cs-CZ" sz="28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391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44</TotalTime>
  <Words>332</Words>
  <Application>Microsoft Office PowerPoint</Application>
  <PresentationFormat>Předvádění na obrazovce (4:3)</PresentationFormat>
  <Paragraphs>125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                                    </vt:lpstr>
      <vt:lpstr>Starověký egypt 2</vt:lpstr>
      <vt:lpstr>Složení společnosti</vt:lpstr>
      <vt:lpstr>Prezentace aplikace PowerPoint</vt:lpstr>
      <vt:lpstr>Prezentace aplikace PowerPoint</vt:lpstr>
      <vt:lpstr>DĚJINY EGYPTA</vt:lpstr>
      <vt:lpstr>křížovka</vt:lpstr>
      <vt:lpstr>křížovka</vt:lpstr>
      <vt:lpstr>písmo</vt:lpstr>
      <vt:lpstr>písmo</vt:lpstr>
      <vt:lpstr>papyrus</vt:lpstr>
      <vt:lpstr>   Sedící písař</vt:lpstr>
      <vt:lpstr>Rosettská deska</vt:lpstr>
      <vt:lpstr>Prezentace aplikace PowerPoint</vt:lpstr>
      <vt:lpstr>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Starověký egypt 2</dc:title>
  <dc:creator>Jana Rykrová</dc:creator>
  <cp:lastModifiedBy>Jana Rykrová</cp:lastModifiedBy>
  <cp:revision>17</cp:revision>
  <dcterms:created xsi:type="dcterms:W3CDTF">2014-01-02T20:18:43Z</dcterms:created>
  <dcterms:modified xsi:type="dcterms:W3CDTF">2014-01-11T17:55:23Z</dcterms:modified>
</cp:coreProperties>
</file>