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69" r:id="rId4"/>
    <p:sldId id="259" r:id="rId5"/>
    <p:sldId id="272" r:id="rId6"/>
    <p:sldId id="273" r:id="rId7"/>
    <p:sldId id="268" r:id="rId8"/>
    <p:sldId id="262" r:id="rId9"/>
    <p:sldId id="270" r:id="rId10"/>
    <p:sldId id="264" r:id="rId11"/>
    <p:sldId id="265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39DA8D-FACF-4461-BEF4-14384677CC3E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FAE489-EDFC-473C-873F-B82D52459A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ridsyxekeramik.jpg" TargetMode="External"/><Relationship Id="rId2" Type="http://schemas.openxmlformats.org/officeDocument/2006/relationships/hyperlink" Target="http://cs.wikipedia.org/wiki/Soubor:Linear_pottery_cultur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altLang="cs-CZ" dirty="0"/>
              <a:t>ŠKOLA:		</a:t>
            </a:r>
            <a:r>
              <a:rPr lang="cs-CZ" altLang="cs-CZ" dirty="0" smtClean="0"/>
              <a:t>        </a:t>
            </a:r>
            <a:r>
              <a:rPr lang="cs-CZ" altLang="cs-CZ" dirty="0"/>
              <a:t>Gymnázium, Tanvald, Školní 305, příspěvková organizace</a:t>
            </a:r>
          </a:p>
          <a:p>
            <a:pPr>
              <a:buNone/>
            </a:pPr>
            <a:r>
              <a:rPr lang="cs-CZ" altLang="cs-CZ" dirty="0"/>
              <a:t>ČÍSLO PROJEKTU: </a:t>
            </a:r>
            <a:r>
              <a:rPr lang="cs-CZ" altLang="cs-CZ" dirty="0" smtClean="0"/>
              <a:t>      </a:t>
            </a:r>
            <a:r>
              <a:rPr lang="cs-CZ" altLang="cs-CZ" dirty="0"/>
              <a:t>CZ.1.07/1.5.00/34.0434</a:t>
            </a:r>
          </a:p>
          <a:p>
            <a:pPr>
              <a:buNone/>
            </a:pPr>
            <a:r>
              <a:rPr lang="cs-CZ" altLang="cs-CZ" dirty="0"/>
              <a:t>NÁZEV PROJEKTU</a:t>
            </a:r>
            <a:r>
              <a:rPr lang="cs-CZ" altLang="cs-CZ" dirty="0" smtClean="0"/>
              <a:t>:      </a:t>
            </a:r>
            <a:r>
              <a:rPr lang="cs-CZ" altLang="cs-CZ" dirty="0"/>
              <a:t>Šablony – Gymnázium Tanvald</a:t>
            </a:r>
          </a:p>
          <a:p>
            <a:pPr>
              <a:buNone/>
            </a:pPr>
            <a:r>
              <a:rPr lang="cs-CZ" altLang="cs-CZ" dirty="0"/>
              <a:t>ČÍSLO ŠABLONY:	</a:t>
            </a:r>
            <a:r>
              <a:rPr lang="cs-CZ" altLang="cs-CZ" dirty="0" smtClean="0"/>
              <a:t>        III/2 </a:t>
            </a:r>
            <a:r>
              <a:rPr lang="cs-CZ" altLang="cs-CZ" dirty="0"/>
              <a:t>Inovace a zkvalitnění výuky ICT</a:t>
            </a:r>
          </a:p>
          <a:p>
            <a:pPr>
              <a:buNone/>
            </a:pPr>
            <a:r>
              <a:rPr lang="cs-CZ" altLang="cs-CZ" dirty="0"/>
              <a:t>AUTOR:                         </a:t>
            </a:r>
            <a:r>
              <a:rPr lang="cs-CZ" altLang="cs-CZ" dirty="0" smtClean="0"/>
              <a:t>Jana </a:t>
            </a:r>
            <a:r>
              <a:rPr lang="cs-CZ" altLang="cs-CZ" dirty="0" err="1"/>
              <a:t>Rykrová</a:t>
            </a:r>
            <a:endParaRPr lang="cs-CZ" altLang="cs-CZ" dirty="0"/>
          </a:p>
          <a:p>
            <a:pPr>
              <a:buNone/>
            </a:pPr>
            <a:r>
              <a:rPr lang="cs-CZ" altLang="cs-CZ" dirty="0"/>
              <a:t>TEMATICKÁ OBLAST:   </a:t>
            </a:r>
            <a:r>
              <a:rPr lang="cs-CZ" altLang="cs-CZ" dirty="0" smtClean="0"/>
              <a:t>Dějepis </a:t>
            </a:r>
            <a:r>
              <a:rPr lang="cs-CZ" altLang="cs-CZ" dirty="0"/>
              <a:t>prima</a:t>
            </a:r>
          </a:p>
          <a:p>
            <a:pPr>
              <a:buNone/>
            </a:pPr>
            <a:r>
              <a:rPr lang="cs-CZ" altLang="cs-CZ" dirty="0"/>
              <a:t>NÁZEV </a:t>
            </a:r>
            <a:r>
              <a:rPr lang="cs-CZ" altLang="cs-CZ" dirty="0" err="1"/>
              <a:t>DUMu</a:t>
            </a:r>
            <a:r>
              <a:rPr lang="cs-CZ" altLang="cs-CZ" dirty="0"/>
              <a:t>:              </a:t>
            </a:r>
            <a:r>
              <a:rPr lang="cs-CZ" altLang="cs-CZ" dirty="0" smtClean="0"/>
              <a:t>Pravěk 2</a:t>
            </a:r>
            <a:endParaRPr lang="cs-CZ" altLang="cs-CZ" dirty="0"/>
          </a:p>
          <a:p>
            <a:pPr>
              <a:buNone/>
            </a:pPr>
            <a:r>
              <a:rPr lang="cs-CZ" altLang="cs-CZ" dirty="0"/>
              <a:t>POŘADOVÉ ČÍSLO </a:t>
            </a:r>
            <a:r>
              <a:rPr lang="cs-CZ" altLang="cs-CZ" dirty="0" err="1"/>
              <a:t>DUMu</a:t>
            </a:r>
            <a:r>
              <a:rPr lang="cs-CZ" altLang="cs-CZ" dirty="0"/>
              <a:t>:     </a:t>
            </a:r>
            <a:r>
              <a:rPr lang="cs-CZ" altLang="cs-CZ" dirty="0" smtClean="0"/>
              <a:t>12            </a:t>
            </a:r>
            <a:endParaRPr lang="cs-CZ" altLang="cs-CZ" dirty="0"/>
          </a:p>
          <a:p>
            <a:pPr>
              <a:buNone/>
            </a:pPr>
            <a:r>
              <a:rPr lang="cs-CZ" altLang="cs-CZ" dirty="0"/>
              <a:t>KÓD </a:t>
            </a:r>
            <a:r>
              <a:rPr lang="cs-CZ" altLang="cs-CZ" dirty="0" err="1"/>
              <a:t>DUMu</a:t>
            </a:r>
            <a:r>
              <a:rPr lang="cs-CZ" altLang="cs-CZ" dirty="0"/>
              <a:t>:                              </a:t>
            </a:r>
            <a:r>
              <a:rPr lang="cs-CZ" altLang="cs-CZ" dirty="0" smtClean="0"/>
              <a:t>JR_DEJEPISPRIMA_12</a:t>
            </a:r>
            <a:endParaRPr lang="cs-CZ" altLang="cs-CZ" dirty="0"/>
          </a:p>
          <a:p>
            <a:pPr>
              <a:buNone/>
            </a:pPr>
            <a:r>
              <a:rPr lang="cs-CZ" altLang="cs-CZ" dirty="0"/>
              <a:t>DATUM TVORBY:                      </a:t>
            </a:r>
            <a:r>
              <a:rPr lang="cs-CZ" altLang="cs-CZ" dirty="0" smtClean="0"/>
              <a:t>23.9.2013</a:t>
            </a:r>
            <a:endParaRPr lang="cs-CZ" altLang="cs-CZ" dirty="0"/>
          </a:p>
          <a:p>
            <a:pPr>
              <a:buNone/>
            </a:pPr>
            <a:r>
              <a:rPr lang="cs-CZ" altLang="cs-CZ" dirty="0"/>
              <a:t>ANOTACE (ROČNÍK):    </a:t>
            </a:r>
          </a:p>
          <a:p>
            <a:pPr>
              <a:buNone/>
            </a:pPr>
            <a:r>
              <a:rPr lang="cs-CZ" altLang="cs-CZ" dirty="0"/>
              <a:t>Prezentace byla použita v </a:t>
            </a:r>
            <a:r>
              <a:rPr lang="cs-CZ" altLang="cs-CZ" dirty="0" smtClean="0"/>
              <a:t>primě. Žáci sledují výklad formou prezentace a současně plní úkoly na pracovním listě. Další možností je nejprve předvést celou prezentaci a potom ji zopakovat s použitím pracovního listu.</a:t>
            </a:r>
            <a:endParaRPr lang="cs-CZ" sz="1900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640"/>
            <a:ext cx="5255895" cy="132524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580" y="332656"/>
            <a:ext cx="648072" cy="68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526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Pravěk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6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neolitická revoluce?</a:t>
            </a:r>
          </a:p>
          <a:p>
            <a:r>
              <a:rPr lang="cs-CZ" dirty="0" smtClean="0"/>
              <a:t>Kdy začali lidé pěstovat plodiny v nejúrodnějších oblastech?</a:t>
            </a:r>
          </a:p>
          <a:p>
            <a:r>
              <a:rPr lang="cs-CZ" dirty="0" smtClean="0"/>
              <a:t>Jak se znalost zemědělství šířila? (neolitická kolonizace)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18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Neolit ve Střední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olovina 6. tisíciletí př.n.l.</a:t>
            </a:r>
          </a:p>
          <a:p>
            <a:r>
              <a:rPr lang="cs-CZ" dirty="0"/>
              <a:t>z</a:t>
            </a:r>
            <a:r>
              <a:rPr lang="cs-CZ" dirty="0" smtClean="0"/>
              <a:t>měny ve způsobu života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tavba obydlí (dlouhé domy)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elší dobu na jednom místě  - usedlý způsob života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polečenství: rod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eramické nádoby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kaní látek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09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7627086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33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28662"/>
            <a:ext cx="7775642" cy="3752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687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keramika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Nádoby z vypálené hlíny</a:t>
            </a:r>
          </a:p>
          <a:p>
            <a:r>
              <a:rPr lang="cs-CZ" dirty="0" smtClean="0"/>
              <a:t>Sloužily hlavně k uskladňování potravin</a:t>
            </a:r>
          </a:p>
          <a:p>
            <a:r>
              <a:rPr lang="cs-CZ" dirty="0" smtClean="0"/>
              <a:t>Různé tvary a výzdoba</a:t>
            </a:r>
          </a:p>
          <a:p>
            <a:endParaRPr lang="cs-CZ" dirty="0"/>
          </a:p>
          <a:p>
            <a:r>
              <a:rPr lang="cs-CZ" dirty="0" smtClean="0"/>
              <a:t>Archeologové podle tvaru a výzdoby nádob označují skupiny lidí (</a:t>
            </a:r>
            <a:r>
              <a:rPr lang="cs-CZ" u="sng" dirty="0" smtClean="0"/>
              <a:t>archeologické kultury)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62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Kultura lidu s lineární keramikou</a:t>
            </a:r>
          </a:p>
          <a:p>
            <a:r>
              <a:rPr lang="cs-CZ" dirty="0" smtClean="0"/>
              <a:t>Kultura lidu s vypichovanou keramikou</a:t>
            </a:r>
          </a:p>
          <a:p>
            <a:r>
              <a:rPr lang="cs-CZ" dirty="0" smtClean="0"/>
              <a:t>Kultura lidu se šňůrovou keramikou</a:t>
            </a:r>
          </a:p>
          <a:p>
            <a:r>
              <a:rPr lang="cs-CZ" dirty="0" smtClean="0"/>
              <a:t>Kultura lidu se zvoncovými poháry</a:t>
            </a:r>
          </a:p>
        </p:txBody>
      </p:sp>
    </p:spTree>
    <p:extLst>
      <p:ext uri="{BB962C8B-B14F-4D97-AF65-F5344CB8AC3E}">
        <p14:creationId xmlns:p14="http://schemas.microsoft.com/office/powerpoint/2010/main" val="318708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Jiné způsoby pojmenování pravěkých etnik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Podle místa archeologických nálezů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např. bylanská kultura, knovízská kultura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Podle způsobu pohřbívání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např. kultura popelnicových polí, mohylová 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73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kov, který se lidé naučili zpracovávat</a:t>
            </a:r>
          </a:p>
          <a:p>
            <a:r>
              <a:rPr lang="cs-CZ" dirty="0" smtClean="0"/>
              <a:t>Nevhodný k výrobě nástrojů</a:t>
            </a:r>
          </a:p>
          <a:p>
            <a:r>
              <a:rPr lang="cs-CZ" dirty="0" smtClean="0"/>
              <a:t>Dálkový obchod (kupecké karavany, směna)</a:t>
            </a:r>
          </a:p>
          <a:p>
            <a:r>
              <a:rPr lang="cs-CZ" dirty="0" smtClean="0"/>
              <a:t>Opevněná sídliště na vyvýšených místech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05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bronzová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bronz - slitina mědi a cínu</a:t>
            </a:r>
          </a:p>
          <a:p>
            <a:r>
              <a:rPr lang="cs-CZ" dirty="0"/>
              <a:t>z</a:t>
            </a:r>
            <a:r>
              <a:rPr lang="cs-CZ" dirty="0" smtClean="0"/>
              <a:t>braně, nástroje, šperky</a:t>
            </a:r>
          </a:p>
          <a:p>
            <a:r>
              <a:rPr lang="cs-CZ" dirty="0"/>
              <a:t>r</a:t>
            </a:r>
            <a:r>
              <a:rPr lang="cs-CZ" dirty="0" smtClean="0"/>
              <a:t>ozdělení společnosti na zemědělce a řemeslníky</a:t>
            </a:r>
          </a:p>
          <a:p>
            <a:r>
              <a:rPr lang="cs-CZ"/>
              <a:t>a</a:t>
            </a:r>
            <a:r>
              <a:rPr lang="cs-CZ" smtClean="0"/>
              <a:t>si 2000 </a:t>
            </a:r>
            <a:r>
              <a:rPr lang="cs-CZ" dirty="0" smtClean="0"/>
              <a:t>– 800 př.n.l.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85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LILY 15. </a:t>
            </a:r>
            <a:r>
              <a:rPr lang="cs-CZ" sz="1800" i="1" dirty="0"/>
              <a:t>Wikipedia.org</a:t>
            </a:r>
            <a:r>
              <a:rPr lang="cs-CZ" sz="1800" dirty="0"/>
              <a:t> [online]. [cit. </a:t>
            </a:r>
            <a:r>
              <a:rPr lang="cs-CZ" sz="1800" dirty="0" smtClean="0"/>
              <a:t>23.9.2013].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cs.wikipedia.org/wiki/Soubor:Linear_pottery_culture.jpg</a:t>
            </a:r>
            <a:endParaRPr lang="cs-CZ" sz="1800" dirty="0" smtClean="0"/>
          </a:p>
          <a:p>
            <a:r>
              <a:rPr lang="cs-CZ" sz="1800" dirty="0"/>
              <a:t> ASLAR 73. </a:t>
            </a:r>
            <a:r>
              <a:rPr lang="cs-CZ" sz="1800" i="1" dirty="0"/>
              <a:t>Wikipedia.cz</a:t>
            </a:r>
            <a:r>
              <a:rPr lang="cs-CZ" sz="1800" dirty="0"/>
              <a:t> [online]. [cit. </a:t>
            </a:r>
            <a:r>
              <a:rPr lang="cs-CZ" sz="1800" dirty="0" smtClean="0"/>
              <a:t>23.9.2013].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cs.wikipedia.org/wiki/Soubor:Stridsyxekeramik.jpg</a:t>
            </a:r>
            <a:endParaRPr lang="cs-CZ" sz="1800" dirty="0" smtClean="0"/>
          </a:p>
          <a:p>
            <a:r>
              <a:rPr lang="cs-CZ" sz="1800" dirty="0"/>
              <a:t>ŠTĚPÁNKOVÁ, Alena; SLEPIČKA, Pavel. </a:t>
            </a:r>
            <a:r>
              <a:rPr lang="cs-CZ" sz="1800" i="1" dirty="0"/>
              <a:t>Odmaturuj z dějepisu 1</a:t>
            </a:r>
            <a:r>
              <a:rPr lang="cs-CZ" sz="1800" dirty="0"/>
              <a:t>. Brno: </a:t>
            </a:r>
            <a:r>
              <a:rPr lang="cs-CZ" sz="1800" dirty="0" err="1"/>
              <a:t>Didaktis</a:t>
            </a:r>
            <a:r>
              <a:rPr lang="cs-CZ" sz="1800" dirty="0"/>
              <a:t>, 2006, ISBN 80-7358-059-4.</a:t>
            </a:r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6987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257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                                                      </vt:lpstr>
      <vt:lpstr>Pravěk 2</vt:lpstr>
      <vt:lpstr>OPAKOVÁNÍ</vt:lpstr>
      <vt:lpstr>Neolit ve Střední Evropě</vt:lpstr>
      <vt:lpstr>Prezentace aplikace PowerPoint</vt:lpstr>
      <vt:lpstr>Prezentace aplikace PowerPoint</vt:lpstr>
      <vt:lpstr>keramika</vt:lpstr>
      <vt:lpstr>Prezentace aplikace PowerPoint</vt:lpstr>
      <vt:lpstr>Prezentace aplikace PowerPoint</vt:lpstr>
      <vt:lpstr> Měď</vt:lpstr>
      <vt:lpstr>Doba bronzová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3</dc:title>
  <dc:creator>Jana Rykrová</dc:creator>
  <cp:lastModifiedBy>Jana Rykrová</cp:lastModifiedBy>
  <cp:revision>31</cp:revision>
  <dcterms:created xsi:type="dcterms:W3CDTF">2013-11-11T19:35:43Z</dcterms:created>
  <dcterms:modified xsi:type="dcterms:W3CDTF">2014-01-11T17:06:57Z</dcterms:modified>
</cp:coreProperties>
</file>