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>
      <p:cViewPr varScale="1">
        <p:scale>
          <a:sx n="81" d="100"/>
          <a:sy n="81" d="100"/>
        </p:scale>
        <p:origin x="-96" y="-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200" baseline="0" dirty="0" smtClean="0"/>
            <a:t>VY_32_INOVACE_20_ČS_MÍSTO,KDE ŽIJEME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Základní škola a Mateřská škola Halže,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SOUSEDNÍ STÁTY ČR  - </a:t>
          </a:r>
          <a:r>
            <a:rPr lang="cs-CZ" sz="1600" dirty="0" smtClean="0"/>
            <a:t>opakování</a:t>
          </a:r>
          <a:endParaRPr lang="cs-CZ" sz="16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2C90433-5833-4FBB-B44D-19162BCCA373}">
      <dgm:prSet custT="1"/>
      <dgm:spPr/>
      <dgm:t>
        <a:bodyPr/>
        <a:lstStyle/>
        <a:p>
          <a:pPr algn="l" rtl="0"/>
          <a:r>
            <a:rPr lang="cs-CZ" sz="2000" dirty="0"/>
            <a:t>                        </a:t>
          </a:r>
        </a:p>
      </dgm:t>
    </dgm:pt>
    <dgm:pt modelId="{FE263347-0334-4678-A4E1-694A34352365}" type="parTrans" cxnId="{44F76B10-125B-49BC-B31D-2D21480A6EC6}">
      <dgm:prSet/>
      <dgm:spPr/>
      <dgm:t>
        <a:bodyPr/>
        <a:lstStyle/>
        <a:p>
          <a:endParaRPr lang="cs-CZ"/>
        </a:p>
      </dgm:t>
    </dgm:pt>
    <dgm:pt modelId="{85A51028-DDCB-4FE7-B282-F905D135B24A}" type="sibTrans" cxnId="{44F76B10-125B-49BC-B31D-2D21480A6EC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Pavla Dokoupilová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 custLinFactNeighborX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579" custLinFactNeighborY="-2553"/>
      <dgm:spPr/>
      <dgm:t>
        <a:bodyPr/>
        <a:lstStyle/>
        <a:p>
          <a:endParaRPr lang="cs-CZ"/>
        </a:p>
      </dgm:t>
    </dgm:pt>
    <dgm:pt modelId="{4F6CFBA2-9153-4703-BA77-A719B4C5992C}" type="pres">
      <dgm:prSet presAssocID="{B2C90433-5833-4FBB-B44D-19162BCCA373}" presName="vertSpace2" presStyleLbl="node1" presStyleIdx="0" presStyleCnt="6"/>
      <dgm:spPr/>
    </dgm:pt>
    <dgm:pt modelId="{14A8BC0B-DAF3-4FCE-8B99-89DA11DD994F}" type="pres">
      <dgm:prSet presAssocID="{B2C90433-5833-4FBB-B44D-19162BCCA373}" presName="circle2" presStyleLbl="node1" presStyleIdx="1" presStyleCnt="6"/>
      <dgm:spPr/>
      <dgm:t>
        <a:bodyPr/>
        <a:lstStyle/>
        <a:p>
          <a:endParaRPr lang="cs-CZ"/>
        </a:p>
      </dgm:t>
    </dgm:pt>
    <dgm:pt modelId="{D9392410-2770-4347-933B-60A9F6903FBE}" type="pres">
      <dgm:prSet presAssocID="{B2C90433-5833-4FBB-B44D-19162BCCA373}" presName="rect2" presStyleLbl="alignAcc1" presStyleIdx="1" presStyleCnt="6" custScaleX="100000" custScaleY="88332" custLinFactNeighborX="580" custLinFactNeighborY="15388"/>
      <dgm:spPr/>
      <dgm:t>
        <a:bodyPr/>
        <a:lstStyle/>
        <a:p>
          <a:endParaRPr lang="cs-CZ"/>
        </a:p>
      </dgm:t>
    </dgm:pt>
    <dgm:pt modelId="{09EDFEAC-03A2-463C-9AF0-B3BDF8DF2AE1}" type="pres">
      <dgm:prSet presAssocID="{D1B46980-6531-4606-95E6-44980827E919}" presName="vertSpace3" presStyleLbl="node1" presStyleIdx="1" presStyleCnt="6"/>
      <dgm:spPr/>
    </dgm:pt>
    <dgm:pt modelId="{7CF15BB8-F72E-45BD-9712-5ED6653D95D5}" type="pres">
      <dgm:prSet presAssocID="{D1B46980-6531-4606-95E6-44980827E919}" presName="circle3" presStyleLbl="node1" presStyleIdx="2" presStyleCnt="6" custLinFactNeighborX="-2221" custLinFactNeighborY="-4429"/>
      <dgm:spPr/>
    </dgm:pt>
    <dgm:pt modelId="{5F013748-4A2A-480C-96C5-0CD231CBE889}" type="pres">
      <dgm:prSet presAssocID="{D1B46980-6531-4606-95E6-44980827E919}" presName="rect3" presStyleLbl="alignAcc1" presStyleIdx="2" presStyleCnt="6"/>
      <dgm:spPr/>
      <dgm:t>
        <a:bodyPr/>
        <a:lstStyle/>
        <a:p>
          <a:endParaRPr lang="cs-CZ"/>
        </a:p>
      </dgm:t>
    </dgm:pt>
    <dgm:pt modelId="{4E9C25AC-9260-44B9-B073-F9B14E98DB74}" type="pres">
      <dgm:prSet presAssocID="{B651F6E3-6281-48DB-9319-2AEAFDAE7572}" presName="vertSpace4" presStyleLbl="node1" presStyleIdx="2" presStyleCnt="6"/>
      <dgm:spPr/>
    </dgm:pt>
    <dgm:pt modelId="{C9A5F600-7420-4D42-9687-33E03BDF265C}" type="pres">
      <dgm:prSet presAssocID="{B651F6E3-6281-48DB-9319-2AEAFDAE7572}" presName="circle4" presStyleLbl="node1" presStyleIdx="3" presStyleCnt="6"/>
      <dgm:spPr/>
    </dgm:pt>
    <dgm:pt modelId="{3AA16991-9ECE-445A-A70C-A94F691C7006}" type="pres">
      <dgm:prSet presAssocID="{B651F6E3-6281-48DB-9319-2AEAFDAE7572}" presName="rect4" presStyleLbl="alignAcc1" presStyleIdx="3" presStyleCnt="6"/>
      <dgm:spPr/>
      <dgm:t>
        <a:bodyPr/>
        <a:lstStyle/>
        <a:p>
          <a:endParaRPr lang="cs-CZ"/>
        </a:p>
      </dgm:t>
    </dgm:pt>
    <dgm:pt modelId="{DD3786C8-B436-4B50-9608-196999D0516C}" type="pres">
      <dgm:prSet presAssocID="{D8197B8C-B260-4A16-BDF4-0947B075E274}" presName="vertSpace5" presStyleLbl="node1" presStyleIdx="3" presStyleCnt="6"/>
      <dgm:spPr/>
    </dgm:pt>
    <dgm:pt modelId="{F8FC9227-4FB5-4957-BB25-93061D0C28FB}" type="pres">
      <dgm:prSet presAssocID="{D8197B8C-B260-4A16-BDF4-0947B075E274}" presName="circle5" presStyleLbl="node1" presStyleIdx="4" presStyleCnt="6"/>
      <dgm:spPr/>
    </dgm:pt>
    <dgm:pt modelId="{CA38FC10-2C5A-4897-8271-E6B0CE1D6BB0}" type="pres">
      <dgm:prSet presAssocID="{D8197B8C-B260-4A16-BDF4-0947B075E274}" presName="rect5" presStyleLbl="alignAcc1" presStyleIdx="4" presStyleCnt="6" custLinFactNeighborX="261" custLinFactNeighborY="3555"/>
      <dgm:spPr/>
      <dgm:t>
        <a:bodyPr/>
        <a:lstStyle/>
        <a:p>
          <a:endParaRPr lang="cs-CZ"/>
        </a:p>
      </dgm:t>
    </dgm:pt>
    <dgm:pt modelId="{31B89C0F-C23D-4A3E-8A0B-BECE90065C6E}" type="pres">
      <dgm:prSet presAssocID="{4C35D32F-0EAB-4CD7-82EE-45574DC2A586}" presName="vertSpace6" presStyleLbl="node1" presStyleIdx="4" presStyleCnt="6"/>
      <dgm:spPr/>
    </dgm:pt>
    <dgm:pt modelId="{5D5757ED-2392-418D-A431-E9244F111100}" type="pres">
      <dgm:prSet presAssocID="{4C35D32F-0EAB-4CD7-82EE-45574DC2A586}" presName="circle6" presStyleLbl="node1" presStyleIdx="5" presStyleCnt="6"/>
      <dgm:spPr/>
    </dgm:pt>
    <dgm:pt modelId="{3C37292F-5271-4C3A-A997-20B5C1B6872D}" type="pres">
      <dgm:prSet presAssocID="{4C35D32F-0EAB-4CD7-82EE-45574DC2A586}" presName="rect6" presStyleLbl="alignAcc1" presStyleIdx="5" presStyleCnt="6" custLinFactNeighborX="53" custLinFactNeighborY="3109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6A7B9D-E3A6-4D41-8CDA-DEA199065E9E}" type="pres">
      <dgm:prSet presAssocID="{B2C90433-5833-4FBB-B44D-19162BCCA373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E5CC36-9736-4704-B22E-2D7944A0BBD1}" type="pres">
      <dgm:prSet presAssocID="{D1B46980-6531-4606-95E6-44980827E91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DB4571-421D-4058-AAB5-064D170F22B0}" type="pres">
      <dgm:prSet presAssocID="{B651F6E3-6281-48DB-9319-2AEAFDAE7572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D4614E-3F74-4EC4-B359-7FB1B8348A94}" type="pres">
      <dgm:prSet presAssocID="{D8197B8C-B260-4A16-BDF4-0947B075E27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616B6F-1171-4D86-B1AD-21F3C76E9237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EF14DCDC-E13B-4D8A-AA14-4DF088E329AA}" type="presOf" srcId="{757F3AB3-0718-4624-B441-E567A8F0AB56}" destId="{333A1088-737F-45CB-B68E-254E46348037}" srcOrd="0" destOrd="0" presId="urn:microsoft.com/office/officeart/2005/8/layout/target3"/>
    <dgm:cxn modelId="{63624781-453D-4215-892D-E253E394982A}" type="presOf" srcId="{D1D4F407-5343-4D3F-B5B9-D407B03CAEB4}" destId="{D005CE8C-CC26-4C3E-AC11-E15060ECD759}" srcOrd="0" destOrd="0" presId="urn:microsoft.com/office/officeart/2005/8/layout/target3"/>
    <dgm:cxn modelId="{F5294F5C-B4F1-4DEE-AB2E-C090EF52A3D4}" type="presOf" srcId="{4C35D32F-0EAB-4CD7-82EE-45574DC2A586}" destId="{3C37292F-5271-4C3A-A997-20B5C1B6872D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D1F73967-813D-4A08-A314-8CF9A802E79F}" type="presOf" srcId="{4C35D32F-0EAB-4CD7-82EE-45574DC2A586}" destId="{69616B6F-1171-4D86-B1AD-21F3C76E9237}" srcOrd="1" destOrd="0" presId="urn:microsoft.com/office/officeart/2005/8/layout/target3"/>
    <dgm:cxn modelId="{01C697B0-9F2F-443C-AB7F-26F4D7A9AF61}" type="presOf" srcId="{B651F6E3-6281-48DB-9319-2AEAFDAE7572}" destId="{64DB4571-421D-4058-AAB5-064D170F22B0}" srcOrd="1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FBB4BD39-C586-41CA-8DB8-07C8E95D8CDD}" type="presOf" srcId="{B2C90433-5833-4FBB-B44D-19162BCCA373}" destId="{D9392410-2770-4347-933B-60A9F6903FBE}" srcOrd="0" destOrd="0" presId="urn:microsoft.com/office/officeart/2005/8/layout/target3"/>
    <dgm:cxn modelId="{D21B244D-320B-4134-93A0-367A3FD4720E}" type="presOf" srcId="{D1B46980-6531-4606-95E6-44980827E919}" destId="{37E5CC36-9736-4704-B22E-2D7944A0BBD1}" srcOrd="1" destOrd="0" presId="urn:microsoft.com/office/officeart/2005/8/layout/target3"/>
    <dgm:cxn modelId="{44F76B10-125B-49BC-B31D-2D21480A6EC6}" srcId="{757F3AB3-0718-4624-B441-E567A8F0AB56}" destId="{B2C90433-5833-4FBB-B44D-19162BCCA373}" srcOrd="1" destOrd="0" parTransId="{FE263347-0334-4678-A4E1-694A34352365}" sibTransId="{85A51028-DDCB-4FE7-B282-F905D135B24A}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7D56A052-933B-4D3E-BFDE-50F2DB74BA5C}" type="presOf" srcId="{B651F6E3-6281-48DB-9319-2AEAFDAE7572}" destId="{3AA16991-9ECE-445A-A70C-A94F691C7006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93BC53D-98DF-4367-92D5-E5966D4D3E4B}" type="presOf" srcId="{D1D4F407-5343-4D3F-B5B9-D407B03CAEB4}" destId="{AED2198E-93D5-4001-81B4-73124B309672}" srcOrd="1" destOrd="0" presId="urn:microsoft.com/office/officeart/2005/8/layout/target3"/>
    <dgm:cxn modelId="{B5F24D7C-FE05-49A3-9003-F9A42AFD51EC}" type="presOf" srcId="{D1B46980-6531-4606-95E6-44980827E919}" destId="{5F013748-4A2A-480C-96C5-0CD231CBE889}" srcOrd="0" destOrd="0" presId="urn:microsoft.com/office/officeart/2005/8/layout/target3"/>
    <dgm:cxn modelId="{88543D01-3487-4EC1-88FF-D1C30F657FE0}" type="presOf" srcId="{B2C90433-5833-4FBB-B44D-19162BCCA373}" destId="{526A7B9D-E3A6-4D41-8CDA-DEA199065E9E}" srcOrd="1" destOrd="0" presId="urn:microsoft.com/office/officeart/2005/8/layout/target3"/>
    <dgm:cxn modelId="{0B96FE20-085B-414A-9D70-88454FBEDCF3}" type="presOf" srcId="{D8197B8C-B260-4A16-BDF4-0947B075E274}" destId="{12D4614E-3F74-4EC4-B359-7FB1B8348A94}" srcOrd="1" destOrd="0" presId="urn:microsoft.com/office/officeart/2005/8/layout/target3"/>
    <dgm:cxn modelId="{657ADC5D-FD53-45FE-90D1-E4829ADB689F}" type="presOf" srcId="{D8197B8C-B260-4A16-BDF4-0947B075E274}" destId="{CA38FC10-2C5A-4897-8271-E6B0CE1D6BB0}" srcOrd="0" destOrd="0" presId="urn:microsoft.com/office/officeart/2005/8/layout/target3"/>
    <dgm:cxn modelId="{42254B2A-4F27-4ACB-991D-EAC3BBB280C3}" type="presParOf" srcId="{333A1088-737F-45CB-B68E-254E46348037}" destId="{F5ABB229-8D3B-4694-996A-96F23CF14429}" srcOrd="0" destOrd="0" presId="urn:microsoft.com/office/officeart/2005/8/layout/target3"/>
    <dgm:cxn modelId="{EB7B4ABD-5919-40D1-B4BA-F4BBAF1F0EDF}" type="presParOf" srcId="{333A1088-737F-45CB-B68E-254E46348037}" destId="{F41139FD-01EE-4571-8B17-4FB00FC51163}" srcOrd="1" destOrd="0" presId="urn:microsoft.com/office/officeart/2005/8/layout/target3"/>
    <dgm:cxn modelId="{32CEB2B3-AF67-4E6A-AFC0-F0DC703A7571}" type="presParOf" srcId="{333A1088-737F-45CB-B68E-254E46348037}" destId="{D005CE8C-CC26-4C3E-AC11-E15060ECD759}" srcOrd="2" destOrd="0" presId="urn:microsoft.com/office/officeart/2005/8/layout/target3"/>
    <dgm:cxn modelId="{BBA2BE64-88A2-4DED-B03A-0E154E0EDB6F}" type="presParOf" srcId="{333A1088-737F-45CB-B68E-254E46348037}" destId="{4F6CFBA2-9153-4703-BA77-A719B4C5992C}" srcOrd="3" destOrd="0" presId="urn:microsoft.com/office/officeart/2005/8/layout/target3"/>
    <dgm:cxn modelId="{FF0B295A-2553-4696-9706-6A00B9D4C443}" type="presParOf" srcId="{333A1088-737F-45CB-B68E-254E46348037}" destId="{14A8BC0B-DAF3-4FCE-8B99-89DA11DD994F}" srcOrd="4" destOrd="0" presId="urn:microsoft.com/office/officeart/2005/8/layout/target3"/>
    <dgm:cxn modelId="{7307BE5A-463D-4425-8236-5AC8F0914598}" type="presParOf" srcId="{333A1088-737F-45CB-B68E-254E46348037}" destId="{D9392410-2770-4347-933B-60A9F6903FBE}" srcOrd="5" destOrd="0" presId="urn:microsoft.com/office/officeart/2005/8/layout/target3"/>
    <dgm:cxn modelId="{CD1E1200-5145-4D23-806B-19B40D5BB3F0}" type="presParOf" srcId="{333A1088-737F-45CB-B68E-254E46348037}" destId="{09EDFEAC-03A2-463C-9AF0-B3BDF8DF2AE1}" srcOrd="6" destOrd="0" presId="urn:microsoft.com/office/officeart/2005/8/layout/target3"/>
    <dgm:cxn modelId="{667C6251-80B4-4A22-8553-FA58D5521149}" type="presParOf" srcId="{333A1088-737F-45CB-B68E-254E46348037}" destId="{7CF15BB8-F72E-45BD-9712-5ED6653D95D5}" srcOrd="7" destOrd="0" presId="urn:microsoft.com/office/officeart/2005/8/layout/target3"/>
    <dgm:cxn modelId="{04E41739-1201-4496-B9EE-AF997FBBC9DB}" type="presParOf" srcId="{333A1088-737F-45CB-B68E-254E46348037}" destId="{5F013748-4A2A-480C-96C5-0CD231CBE889}" srcOrd="8" destOrd="0" presId="urn:microsoft.com/office/officeart/2005/8/layout/target3"/>
    <dgm:cxn modelId="{080B9E59-3912-4111-A2F3-FD661FA2DA97}" type="presParOf" srcId="{333A1088-737F-45CB-B68E-254E46348037}" destId="{4E9C25AC-9260-44B9-B073-F9B14E98DB74}" srcOrd="9" destOrd="0" presId="urn:microsoft.com/office/officeart/2005/8/layout/target3"/>
    <dgm:cxn modelId="{CE3342DE-218C-4317-ACC5-33E77E5E3BD0}" type="presParOf" srcId="{333A1088-737F-45CB-B68E-254E46348037}" destId="{C9A5F600-7420-4D42-9687-33E03BDF265C}" srcOrd="10" destOrd="0" presId="urn:microsoft.com/office/officeart/2005/8/layout/target3"/>
    <dgm:cxn modelId="{5F062FAB-66E8-4CD3-A481-3590F1848D37}" type="presParOf" srcId="{333A1088-737F-45CB-B68E-254E46348037}" destId="{3AA16991-9ECE-445A-A70C-A94F691C7006}" srcOrd="11" destOrd="0" presId="urn:microsoft.com/office/officeart/2005/8/layout/target3"/>
    <dgm:cxn modelId="{5227973D-F19C-4141-A81F-37D93D7C1935}" type="presParOf" srcId="{333A1088-737F-45CB-B68E-254E46348037}" destId="{DD3786C8-B436-4B50-9608-196999D0516C}" srcOrd="12" destOrd="0" presId="urn:microsoft.com/office/officeart/2005/8/layout/target3"/>
    <dgm:cxn modelId="{843B69B2-4256-4A56-A0BC-F8C6BE262BBB}" type="presParOf" srcId="{333A1088-737F-45CB-B68E-254E46348037}" destId="{F8FC9227-4FB5-4957-BB25-93061D0C28FB}" srcOrd="13" destOrd="0" presId="urn:microsoft.com/office/officeart/2005/8/layout/target3"/>
    <dgm:cxn modelId="{9082E9EB-1CB5-40A7-AF16-3362BA0B5B7C}" type="presParOf" srcId="{333A1088-737F-45CB-B68E-254E46348037}" destId="{CA38FC10-2C5A-4897-8271-E6B0CE1D6BB0}" srcOrd="14" destOrd="0" presId="urn:microsoft.com/office/officeart/2005/8/layout/target3"/>
    <dgm:cxn modelId="{0069B340-2323-42D2-B637-50CD31653A2C}" type="presParOf" srcId="{333A1088-737F-45CB-B68E-254E46348037}" destId="{31B89C0F-C23D-4A3E-8A0B-BECE90065C6E}" srcOrd="15" destOrd="0" presId="urn:microsoft.com/office/officeart/2005/8/layout/target3"/>
    <dgm:cxn modelId="{B37F408D-5068-4C2D-B20F-9A24BB01B0F2}" type="presParOf" srcId="{333A1088-737F-45CB-B68E-254E46348037}" destId="{5D5757ED-2392-418D-A431-E9244F111100}" srcOrd="16" destOrd="0" presId="urn:microsoft.com/office/officeart/2005/8/layout/target3"/>
    <dgm:cxn modelId="{09308DEA-1B79-4413-81F6-FD1C6EE5AFFC}" type="presParOf" srcId="{333A1088-737F-45CB-B68E-254E46348037}" destId="{3C37292F-5271-4C3A-A997-20B5C1B6872D}" srcOrd="17" destOrd="0" presId="urn:microsoft.com/office/officeart/2005/8/layout/target3"/>
    <dgm:cxn modelId="{2F025880-905E-4402-ACE6-E56A4951AD0B}" type="presParOf" srcId="{333A1088-737F-45CB-B68E-254E46348037}" destId="{AED2198E-93D5-4001-81B4-73124B309672}" srcOrd="18" destOrd="0" presId="urn:microsoft.com/office/officeart/2005/8/layout/target3"/>
    <dgm:cxn modelId="{478A381D-538C-4E3D-BC70-23975D777157}" type="presParOf" srcId="{333A1088-737F-45CB-B68E-254E46348037}" destId="{526A7B9D-E3A6-4D41-8CDA-DEA199065E9E}" srcOrd="19" destOrd="0" presId="urn:microsoft.com/office/officeart/2005/8/layout/target3"/>
    <dgm:cxn modelId="{BB5B2777-9541-434C-AD12-6A122F041A6E}" type="presParOf" srcId="{333A1088-737F-45CB-B68E-254E46348037}" destId="{37E5CC36-9736-4704-B22E-2D7944A0BBD1}" srcOrd="20" destOrd="0" presId="urn:microsoft.com/office/officeart/2005/8/layout/target3"/>
    <dgm:cxn modelId="{3389FF20-A151-4B7B-81B7-B9127416AD07}" type="presParOf" srcId="{333A1088-737F-45CB-B68E-254E46348037}" destId="{64DB4571-421D-4058-AAB5-064D170F22B0}" srcOrd="21" destOrd="0" presId="urn:microsoft.com/office/officeart/2005/8/layout/target3"/>
    <dgm:cxn modelId="{8CADE3BA-7E24-47DF-B4BD-C2731D1C8FB5}" type="presParOf" srcId="{333A1088-737F-45CB-B68E-254E46348037}" destId="{12D4614E-3F74-4EC4-B359-7FB1B8348A94}" srcOrd="22" destOrd="0" presId="urn:microsoft.com/office/officeart/2005/8/layout/target3"/>
    <dgm:cxn modelId="{F7EF339D-13FC-44BF-8220-64B1F04163BF}" type="presParOf" srcId="{333A1088-737F-45CB-B68E-254E46348037}" destId="{69616B6F-1171-4D86-B1AD-21F3C76E923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169" y="0"/>
          <a:ext cx="2820159" cy="282015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0079" y="0"/>
          <a:ext cx="4935793" cy="28201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Základní škola a Mateřská škola Halže, příspěvková organizace</a:t>
          </a:r>
          <a:endParaRPr lang="cs-CZ" sz="2000" kern="1200" dirty="0"/>
        </a:p>
      </dsp:txBody>
      <dsp:txXfrm>
        <a:off x="1410079" y="0"/>
        <a:ext cx="4935793" cy="352520"/>
      </dsp:txXfrm>
    </dsp:sp>
    <dsp:sp modelId="{14A8BC0B-DAF3-4FCE-8B99-89DA11DD994F}">
      <dsp:nvSpPr>
        <dsp:cNvPr id="0" name=""/>
        <dsp:cNvSpPr/>
      </dsp:nvSpPr>
      <dsp:spPr>
        <a:xfrm>
          <a:off x="246764" y="352520"/>
          <a:ext cx="2326630" cy="23266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9392410-2770-4347-933B-60A9F6903FBE}">
      <dsp:nvSpPr>
        <dsp:cNvPr id="0" name=""/>
        <dsp:cNvSpPr/>
      </dsp:nvSpPr>
      <dsp:spPr>
        <a:xfrm>
          <a:off x="1410079" y="764999"/>
          <a:ext cx="4935793" cy="20551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/>
            <a:t>                        </a:t>
          </a:r>
        </a:p>
      </dsp:txBody>
      <dsp:txXfrm>
        <a:off x="1410079" y="764999"/>
        <a:ext cx="4935793" cy="311388"/>
      </dsp:txXfrm>
    </dsp:sp>
    <dsp:sp modelId="{7CF15BB8-F72E-45BD-9712-5ED6653D95D5}">
      <dsp:nvSpPr>
        <dsp:cNvPr id="0" name=""/>
        <dsp:cNvSpPr/>
      </dsp:nvSpPr>
      <dsp:spPr>
        <a:xfrm>
          <a:off x="452815" y="623853"/>
          <a:ext cx="1833101" cy="183310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013748-4A2A-480C-96C5-0CD231CBE889}">
      <dsp:nvSpPr>
        <dsp:cNvPr id="0" name=""/>
        <dsp:cNvSpPr/>
      </dsp:nvSpPr>
      <dsp:spPr>
        <a:xfrm>
          <a:off x="1410079" y="705041"/>
          <a:ext cx="4935793" cy="18331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Pavla Dokoupilová</a:t>
          </a:r>
          <a:endParaRPr lang="cs-CZ" sz="2000" kern="1200" dirty="0"/>
        </a:p>
      </dsp:txBody>
      <dsp:txXfrm>
        <a:off x="1410079" y="705041"/>
        <a:ext cx="4935793" cy="352518"/>
      </dsp:txXfrm>
    </dsp:sp>
    <dsp:sp modelId="{C9A5F600-7420-4D42-9687-33E03BDF265C}">
      <dsp:nvSpPr>
        <dsp:cNvPr id="0" name=""/>
        <dsp:cNvSpPr/>
      </dsp:nvSpPr>
      <dsp:spPr>
        <a:xfrm>
          <a:off x="740291" y="1057559"/>
          <a:ext cx="1339575" cy="13395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A16991-9ECE-445A-A70C-A94F691C7006}">
      <dsp:nvSpPr>
        <dsp:cNvPr id="0" name=""/>
        <dsp:cNvSpPr/>
      </dsp:nvSpPr>
      <dsp:spPr>
        <a:xfrm>
          <a:off x="1410079" y="1057559"/>
          <a:ext cx="4935793" cy="13395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200" kern="1200" baseline="0" dirty="0" smtClean="0"/>
            <a:t>VY_32_INOVACE_20_ČS_MÍSTO,KDE ŽIJEME</a:t>
          </a:r>
          <a:endParaRPr lang="cs-CZ" sz="1200" kern="1200" dirty="0"/>
        </a:p>
      </dsp:txBody>
      <dsp:txXfrm>
        <a:off x="1410079" y="1057559"/>
        <a:ext cx="4935793" cy="352520"/>
      </dsp:txXfrm>
    </dsp:sp>
    <dsp:sp modelId="{F8FC9227-4FB5-4957-BB25-93061D0C28FB}">
      <dsp:nvSpPr>
        <dsp:cNvPr id="0" name=""/>
        <dsp:cNvSpPr/>
      </dsp:nvSpPr>
      <dsp:spPr>
        <a:xfrm>
          <a:off x="987056" y="1410080"/>
          <a:ext cx="846046" cy="846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38FC10-2C5A-4897-8271-E6B0CE1D6BB0}">
      <dsp:nvSpPr>
        <dsp:cNvPr id="0" name=""/>
        <dsp:cNvSpPr/>
      </dsp:nvSpPr>
      <dsp:spPr>
        <a:xfrm>
          <a:off x="1410079" y="1440157"/>
          <a:ext cx="4935793" cy="846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SOUSEDNÍ STÁTY ČR  - </a:t>
          </a:r>
          <a:r>
            <a:rPr lang="cs-CZ" sz="1600" kern="1200" dirty="0" smtClean="0"/>
            <a:t>opakování</a:t>
          </a:r>
          <a:endParaRPr lang="cs-CZ" sz="1600" kern="1200" dirty="0"/>
        </a:p>
      </dsp:txBody>
      <dsp:txXfrm>
        <a:off x="1410079" y="1440157"/>
        <a:ext cx="4935793" cy="352520"/>
      </dsp:txXfrm>
    </dsp:sp>
    <dsp:sp modelId="{5D5757ED-2392-418D-A431-E9244F111100}">
      <dsp:nvSpPr>
        <dsp:cNvPr id="0" name=""/>
        <dsp:cNvSpPr/>
      </dsp:nvSpPr>
      <dsp:spPr>
        <a:xfrm>
          <a:off x="1233820" y="1762601"/>
          <a:ext cx="352518" cy="35251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37292F-5271-4C3A-A997-20B5C1B6872D}">
      <dsp:nvSpPr>
        <dsp:cNvPr id="0" name=""/>
        <dsp:cNvSpPr/>
      </dsp:nvSpPr>
      <dsp:spPr>
        <a:xfrm>
          <a:off x="1410079" y="1872209"/>
          <a:ext cx="4935793" cy="35251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1410079" y="1872209"/>
        <a:ext cx="4935793" cy="3525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77646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5927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2601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01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8156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2120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3159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387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0446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264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683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6ABB28-E2DD-4908-9643-BBC3789900A4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1D52791-77FA-4D56-BFB7-ED61295053BD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16710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rumlik.estranky.cz/img/picture/183/mapa_stredni_evropa.png" TargetMode="External"/><Relationship Id="rId3" Type="http://schemas.openxmlformats.org/officeDocument/2006/relationships/hyperlink" Target="http://vlajky-statu.luksoft.cz/nahled-velky/vlajka_rakouska.jpg" TargetMode="External"/><Relationship Id="rId7" Type="http://schemas.openxmlformats.org/officeDocument/2006/relationships/hyperlink" Target="http://www.janonderkavodstvo.wz.cz/obrazky/evropskereky/dunaj.jpg" TargetMode="External"/><Relationship Id="rId2" Type="http://schemas.openxmlformats.org/officeDocument/2006/relationships/hyperlink" Target="http://fotky.hln.cz/fotky/C400176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raj-lbc.cz/public/vnejsi_vztahy/vlajka_slovenska_486593f36f.jpg" TargetMode="External"/><Relationship Id="rId5" Type="http://schemas.openxmlformats.org/officeDocument/2006/relationships/hyperlink" Target="http://vlajky.yin.cz/n/nemecko/nemecko.png" TargetMode="External"/><Relationship Id="rId4" Type="http://schemas.openxmlformats.org/officeDocument/2006/relationships/hyperlink" Target="http://www.vlajky-statu.cz/data/vlajky/vlajka-polsko-1100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99472207"/>
              </p:ext>
            </p:extLst>
          </p:nvPr>
        </p:nvGraphicFramePr>
        <p:xfrm>
          <a:off x="2133776" y="682734"/>
          <a:ext cx="6345873" cy="28201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140" y="4633212"/>
            <a:ext cx="6238875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915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je určena žákům  5. ročníku.</a:t>
            </a:r>
          </a:p>
          <a:p>
            <a:r>
              <a:rPr lang="cs-CZ" dirty="0"/>
              <a:t>Slouží k </a:t>
            </a:r>
            <a:r>
              <a:rPr lang="cs-CZ" dirty="0" smtClean="0"/>
              <a:t>zopakování </a:t>
            </a:r>
            <a:r>
              <a:rPr lang="cs-CZ" dirty="0"/>
              <a:t>poznatků na téma Místo, kde žijeme – sousední státy </a:t>
            </a:r>
            <a:r>
              <a:rPr lang="cs-CZ" dirty="0" smtClean="0"/>
              <a:t>ČR.</a:t>
            </a:r>
            <a:endParaRPr lang="cs-CZ" dirty="0"/>
          </a:p>
          <a:p>
            <a:r>
              <a:rPr lang="cs-CZ" dirty="0"/>
              <a:t>Žáci současně pracují s příruční vlastivědnou mapou.</a:t>
            </a:r>
          </a:p>
          <a:p>
            <a:r>
              <a:rPr lang="cs-CZ" dirty="0"/>
              <a:t>Klíčová slova: h</a:t>
            </a:r>
            <a:r>
              <a:rPr lang="cs-CZ" dirty="0" smtClean="0"/>
              <a:t>lavní města, vlajky, vodstvo, obyvatelstvo, rozloha, měna, jazyk.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8964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13515" y="1690688"/>
            <a:ext cx="10515600" cy="4351338"/>
          </a:xfrm>
        </p:spPr>
        <p:txBody>
          <a:bodyPr/>
          <a:lstStyle/>
          <a:p>
            <a:r>
              <a:rPr lang="cs-CZ" dirty="0" smtClean="0"/>
              <a:t>Jaké je hlavní město Německa?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Praha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Bratislava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Berlín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Hlavním městem Polska není…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Varšava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Praha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13515" y="2163923"/>
            <a:ext cx="2085304" cy="4893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13515" y="2590486"/>
            <a:ext cx="2085304" cy="4893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13516" y="4245422"/>
            <a:ext cx="2085304" cy="631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461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199" y="515155"/>
            <a:ext cx="10559603" cy="5661808"/>
          </a:xfrm>
        </p:spPr>
        <p:txBody>
          <a:bodyPr/>
          <a:lstStyle/>
          <a:p>
            <a:r>
              <a:rPr lang="cs-CZ" dirty="0" smtClean="0"/>
              <a:t>Vídeň je hlavní město jakého státu?</a:t>
            </a:r>
          </a:p>
          <a:p>
            <a:r>
              <a:rPr lang="cs-CZ" dirty="0" smtClean="0"/>
              <a:t>Rakouska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Měl jsi všechny 3 otázky správně? Pamatuj si 1 bod. </a:t>
            </a:r>
            <a:r>
              <a:rPr lang="cs-CZ" sz="2400" dirty="0" smtClean="0">
                <a:sym typeface="Wingdings" panose="05000000000000000000" pitchFamily="2" charset="2"/>
              </a:rPr>
              <a:t></a:t>
            </a:r>
            <a:endParaRPr lang="cs-CZ" sz="24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888642" y="978794"/>
            <a:ext cx="1854558" cy="6181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9158" y="978794"/>
            <a:ext cx="6217276" cy="414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8339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Rakousko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Německo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Slovensko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Polsko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000" dirty="0" smtClean="0"/>
              <a:t>Odpovědi: a1,b3,c4,d2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400" dirty="0" smtClean="0"/>
              <a:t>Správně? Máš další bod!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224270" y="1825625"/>
            <a:ext cx="712953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2.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2.</a:t>
            </a:r>
          </a:p>
          <a:p>
            <a:pPr marL="0" indent="0">
              <a:buNone/>
            </a:pPr>
            <a:r>
              <a:rPr lang="cs-CZ" dirty="0" smtClean="0"/>
              <a:t>3.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4.</a:t>
            </a:r>
            <a:endParaRPr lang="cs-CZ" dirty="0"/>
          </a:p>
          <a:p>
            <a:pPr marL="0" indent="0">
              <a:buNone/>
            </a:pPr>
            <a:r>
              <a:rPr lang="cs-CZ" smtClean="0"/>
              <a:t>                                            4.</a:t>
            </a:r>
            <a:endParaRPr lang="cs-CZ" dirty="0" smtClean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2450" y="1954414"/>
            <a:ext cx="1629714" cy="108647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39960" y="2789831"/>
            <a:ext cx="1818021" cy="121146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2450" y="3799269"/>
            <a:ext cx="1629714" cy="97782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39959" y="4662152"/>
            <a:ext cx="1818021" cy="121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068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Kterým státem neprotéká řeka Dunaj?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Slovensko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Polsko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Rakousko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838200" y="2282232"/>
            <a:ext cx="2265608" cy="4636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38200" y="3182369"/>
            <a:ext cx="2265608" cy="5151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91889" y="2451577"/>
            <a:ext cx="4682410" cy="350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530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43944"/>
            <a:ext cx="10340662" cy="5533019"/>
          </a:xfrm>
        </p:spPr>
        <p:txBody>
          <a:bodyPr/>
          <a:lstStyle/>
          <a:p>
            <a:r>
              <a:rPr lang="cs-CZ" dirty="0" smtClean="0"/>
              <a:t>Jakým státem protékají řeky Labe a Mohan?</a:t>
            </a:r>
          </a:p>
          <a:p>
            <a:r>
              <a:rPr lang="cs-CZ" dirty="0" smtClean="0"/>
              <a:t>Německo</a:t>
            </a:r>
          </a:p>
          <a:p>
            <a:endParaRPr lang="cs-CZ" dirty="0"/>
          </a:p>
          <a:p>
            <a:r>
              <a:rPr lang="cs-CZ" dirty="0" smtClean="0"/>
              <a:t>Vyluštíš přesmyčky z názvů velkých evropských řek?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Siavl</a:t>
            </a:r>
            <a:r>
              <a:rPr lang="cs-CZ" dirty="0" smtClean="0"/>
              <a:t> – Visla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Rdao</a:t>
            </a:r>
            <a:r>
              <a:rPr lang="cs-CZ" dirty="0" smtClean="0"/>
              <a:t> – Odra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Háv – Váh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Za správné odpovědi si připočti další bod. </a:t>
            </a:r>
          </a:p>
        </p:txBody>
      </p:sp>
      <p:sp>
        <p:nvSpPr>
          <p:cNvPr id="4" name="Obdélník 3"/>
          <p:cNvSpPr/>
          <p:nvPr/>
        </p:nvSpPr>
        <p:spPr>
          <a:xfrm>
            <a:off x="838200" y="1056362"/>
            <a:ext cx="1880315" cy="5409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081011" y="2338646"/>
            <a:ext cx="1004552" cy="56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081011" y="2859553"/>
            <a:ext cx="1004552" cy="4728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836312" y="3288230"/>
            <a:ext cx="1249251" cy="4801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97409" y="3641050"/>
            <a:ext cx="136842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1606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Nejrozlehlejší, s největším počtem obyvatel…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Dokážeš seřadit státy, s nimiž </a:t>
            </a:r>
            <a:r>
              <a:rPr lang="cs-CZ" dirty="0" smtClean="0"/>
              <a:t>sousedíme, </a:t>
            </a:r>
            <a:r>
              <a:rPr lang="cs-CZ" dirty="0" smtClean="0"/>
              <a:t>od </a:t>
            </a:r>
            <a:r>
              <a:rPr lang="cs-CZ" dirty="0" err="1" smtClean="0"/>
              <a:t>rozlohově</a:t>
            </a:r>
            <a:r>
              <a:rPr lang="cs-CZ" dirty="0" smtClean="0"/>
              <a:t> největšího k nejmenšímu?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Německo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Polsko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Rakousko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Slovensko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5545" y="2492286"/>
            <a:ext cx="4643907" cy="3819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429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199" y="592428"/>
            <a:ext cx="10623997" cy="5584535"/>
          </a:xfrm>
        </p:spPr>
        <p:txBody>
          <a:bodyPr>
            <a:normAutofit fontScale="92500" lnSpcReduction="20000"/>
          </a:bodyPr>
          <a:lstStyle/>
          <a:p>
            <a:r>
              <a:rPr lang="cs-CZ" sz="3300" dirty="0" smtClean="0"/>
              <a:t>Který z těchto států má největší počet obyvatel?</a:t>
            </a:r>
          </a:p>
          <a:p>
            <a:r>
              <a:rPr lang="cs-CZ" dirty="0" smtClean="0"/>
              <a:t>Německo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600" dirty="0" smtClean="0"/>
              <a:t>Obě otázky správně? Zasloužíš si další bod!</a:t>
            </a:r>
            <a:endParaRPr lang="cs-CZ" sz="2600" dirty="0"/>
          </a:p>
        </p:txBody>
      </p:sp>
      <p:sp>
        <p:nvSpPr>
          <p:cNvPr id="4" name="Obdélník 3"/>
          <p:cNvSpPr/>
          <p:nvPr/>
        </p:nvSpPr>
        <p:spPr>
          <a:xfrm>
            <a:off x="888642" y="927278"/>
            <a:ext cx="1803043" cy="5924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93612" y="1094704"/>
            <a:ext cx="5805690" cy="435426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936067" y="4802641"/>
            <a:ext cx="3928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Berlín – hlavní město Německa, Braniborská brána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96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199" y="437882"/>
            <a:ext cx="10559603" cy="5739081"/>
          </a:xfrm>
        </p:spPr>
        <p:txBody>
          <a:bodyPr/>
          <a:lstStyle/>
          <a:p>
            <a:r>
              <a:rPr lang="cs-CZ" dirty="0" smtClean="0"/>
              <a:t>Ve kterém z těchto států se nemluví německy?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Německo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Rakousko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Slovensko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 jakém státě nemůžeme platit eury?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Polsko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Slovensko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Rakousko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Můžeš si připsat další bod! Kolik jich už máš?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38199" y="856444"/>
            <a:ext cx="2240924" cy="4893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38199" y="1307203"/>
            <a:ext cx="2240924" cy="4893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38199" y="3554570"/>
            <a:ext cx="2240924" cy="528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38199" y="4082603"/>
            <a:ext cx="2240924" cy="463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7266" y="3587235"/>
            <a:ext cx="185420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1209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Vyhodnocení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Kolik jsi získal bodů?</a:t>
            </a:r>
          </a:p>
          <a:p>
            <a:endParaRPr lang="cs-CZ" sz="1100" dirty="0" smtClean="0"/>
          </a:p>
          <a:p>
            <a:r>
              <a:rPr lang="cs-CZ" dirty="0" smtClean="0"/>
              <a:t>5 bodů - Jsi jednička! Zasloužíš si pochvalu.</a:t>
            </a:r>
          </a:p>
          <a:p>
            <a:endParaRPr lang="cs-CZ" sz="800" dirty="0" smtClean="0"/>
          </a:p>
          <a:p>
            <a:r>
              <a:rPr lang="cs-CZ" dirty="0" smtClean="0"/>
              <a:t>4 body – Umíš! Chválím Tě!</a:t>
            </a:r>
          </a:p>
          <a:p>
            <a:endParaRPr lang="cs-CZ" sz="800" dirty="0" smtClean="0"/>
          </a:p>
          <a:p>
            <a:r>
              <a:rPr lang="cs-CZ" dirty="0" smtClean="0"/>
              <a:t>3 body – Jsi dobrý! </a:t>
            </a:r>
          </a:p>
          <a:p>
            <a:endParaRPr lang="cs-CZ" sz="800" dirty="0" smtClean="0"/>
          </a:p>
          <a:p>
            <a:r>
              <a:rPr lang="cs-CZ" dirty="0" smtClean="0"/>
              <a:t>2 body – Příště by to mohlo být lepší.</a:t>
            </a:r>
          </a:p>
          <a:p>
            <a:endParaRPr lang="cs-CZ" sz="800" dirty="0" smtClean="0"/>
          </a:p>
          <a:p>
            <a:r>
              <a:rPr lang="cs-CZ" dirty="0" smtClean="0"/>
              <a:t>1 bod – Dnes se to bohužel moc nepovedlo.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1225" y="3234913"/>
            <a:ext cx="1444676" cy="89041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16575" y="2131452"/>
            <a:ext cx="1325149" cy="132514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16352" y="3942823"/>
            <a:ext cx="1081280" cy="88638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4951" y="4281944"/>
            <a:ext cx="1223248" cy="114717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3680" y="5099979"/>
            <a:ext cx="1607319" cy="145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07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>
                <a:hlinkClick r:id="rId2"/>
              </a:rPr>
              <a:t>http://fotky.hln.cz/fotky/C4001762.jpg</a:t>
            </a:r>
            <a:endParaRPr lang="cs-CZ" dirty="0"/>
          </a:p>
          <a:p>
            <a:r>
              <a:rPr lang="cs-CZ" u="sng" dirty="0">
                <a:hlinkClick r:id="rId3"/>
              </a:rPr>
              <a:t>http://vlajky-statu.luksoft.cz/nahled-velky/vlajka_rakouska.jpg</a:t>
            </a:r>
            <a:endParaRPr lang="cs-CZ" dirty="0"/>
          </a:p>
          <a:p>
            <a:r>
              <a:rPr lang="cs-CZ" u="sng" dirty="0">
                <a:hlinkClick r:id="rId4"/>
              </a:rPr>
              <a:t>http://www.vlajky-statu.cz/data/vlajky/vlajka-polsko-1100.gif</a:t>
            </a:r>
            <a:endParaRPr lang="cs-CZ" dirty="0"/>
          </a:p>
          <a:p>
            <a:r>
              <a:rPr lang="cs-CZ" u="sng" dirty="0">
                <a:hlinkClick r:id="rId5"/>
              </a:rPr>
              <a:t>http://vlajky.yin.cz/n/nemecko/nemecko.png</a:t>
            </a:r>
            <a:endParaRPr lang="cs-CZ" dirty="0"/>
          </a:p>
          <a:p>
            <a:r>
              <a:rPr lang="cs-CZ" u="sng" dirty="0">
                <a:hlinkClick r:id="rId6"/>
              </a:rPr>
              <a:t>http://www.kraj-lbc.cz/public/vnejsi_vztahy/vlajka_slovenska_486593f36f.jpg</a:t>
            </a:r>
            <a:endParaRPr lang="cs-CZ" dirty="0"/>
          </a:p>
          <a:p>
            <a:r>
              <a:rPr lang="cs-CZ" u="sng" dirty="0">
                <a:hlinkClick r:id="rId7"/>
              </a:rPr>
              <a:t>http://www.janonderkavodstvo.wz.cz/obrazky/evropskereky/dunaj.jpg</a:t>
            </a:r>
            <a:endParaRPr lang="cs-CZ" dirty="0"/>
          </a:p>
          <a:p>
            <a:r>
              <a:rPr lang="cs-CZ" u="sng" dirty="0">
                <a:hlinkClick r:id="rId8"/>
              </a:rPr>
              <a:t>http://www.brumlik.estranky.cz/img/picture/183/mapa_stredni_evropa.png</a:t>
            </a:r>
            <a:endParaRPr lang="cs-CZ" dirty="0"/>
          </a:p>
          <a:p>
            <a:r>
              <a:rPr lang="cs-CZ" dirty="0"/>
              <a:t>http://www.cestovanisepsem.cz/userFiles/nemecko/nemecko-cestovani-pes-2.jpg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6897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ktiva">
  <a:themeElements>
    <a:clrScheme name="Retrospek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k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117</TotalTime>
  <Words>355</Words>
  <Application>Microsoft Office PowerPoint</Application>
  <PresentationFormat>Vlastní</PresentationFormat>
  <Paragraphs>118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Retrospektiva</vt:lpstr>
      <vt:lpstr>Snímek 1</vt:lpstr>
      <vt:lpstr>Anotace</vt:lpstr>
      <vt:lpstr>Hlavní města</vt:lpstr>
      <vt:lpstr>Snímek 4</vt:lpstr>
      <vt:lpstr>Vlajky</vt:lpstr>
      <vt:lpstr>Vodstvo</vt:lpstr>
      <vt:lpstr>Snímek 7</vt:lpstr>
      <vt:lpstr>Nejrozlehlejší, s největším počtem obyvatel…</vt:lpstr>
      <vt:lpstr>Snímek 9</vt:lpstr>
      <vt:lpstr>Snímek 10</vt:lpstr>
      <vt:lpstr>Vyhodnocení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User1</dc:creator>
  <cp:lastModifiedBy>Dum</cp:lastModifiedBy>
  <cp:revision>16</cp:revision>
  <dcterms:created xsi:type="dcterms:W3CDTF">2014-02-03T20:06:48Z</dcterms:created>
  <dcterms:modified xsi:type="dcterms:W3CDTF">2014-02-05T10:49:17Z</dcterms:modified>
</cp:coreProperties>
</file>