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73" r:id="rId2"/>
    <p:sldId id="256" r:id="rId3"/>
    <p:sldId id="272" r:id="rId4"/>
    <p:sldId id="257" r:id="rId5"/>
    <p:sldId id="269" r:id="rId6"/>
    <p:sldId id="258" r:id="rId7"/>
    <p:sldId id="282" r:id="rId8"/>
    <p:sldId id="259" r:id="rId9"/>
    <p:sldId id="275" r:id="rId10"/>
    <p:sldId id="276" r:id="rId11"/>
    <p:sldId id="277" r:id="rId12"/>
    <p:sldId id="278" r:id="rId13"/>
    <p:sldId id="279" r:id="rId14"/>
    <p:sldId id="260" r:id="rId15"/>
    <p:sldId id="280" r:id="rId16"/>
    <p:sldId id="261" r:id="rId17"/>
    <p:sldId id="262" r:id="rId18"/>
    <p:sldId id="263" r:id="rId19"/>
    <p:sldId id="264" r:id="rId20"/>
    <p:sldId id="265" r:id="rId21"/>
    <p:sldId id="266" r:id="rId22"/>
    <p:sldId id="267" r:id="rId23"/>
    <p:sldId id="268" r:id="rId24"/>
    <p:sldId id="274" r:id="rId25"/>
    <p:sldId id="271" r:id="rId26"/>
    <p:sldId id="270" r:id="rId27"/>
    <p:sldId id="283" r:id="rId28"/>
    <p:sldId id="284" r:id="rId2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137" autoAdjust="0"/>
    <p:restoredTop sz="94660"/>
  </p:normalViewPr>
  <p:slideViewPr>
    <p:cSldViewPr>
      <p:cViewPr>
        <p:scale>
          <a:sx n="50" d="100"/>
          <a:sy n="50" d="100"/>
        </p:scale>
        <p:origin x="-978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EE04F2B-6A15-497D-8C23-00E2BBE49C42}" type="datetimeFigureOut">
              <a:rPr lang="cs-CZ"/>
              <a:pPr>
                <a:defRPr/>
              </a:pPr>
              <a:t>5.2.2014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B246D1B-9415-415B-87DC-DF20A3A912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162B5B4-6945-4959-9C43-741EB7BB0B2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A6C7E58-DCD0-48C6-A10C-132753774E0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2EDF321-86B3-41C4-A9A7-2E94FC39226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E4C9E54-553A-48A9-AA73-0B1C9C65C39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49751C9-9C36-402B-8A0D-8DD6D9BE0FF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F3DC822-6990-484B-9692-BFF261BB75C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B6A4A5C-8DC5-4ECA-92DC-DCE77D840FF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969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97AC6E9-AA94-4807-9EA4-48B4A5B35F6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174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543804A-CBAB-4C30-93C0-614525513E1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379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911E077-187D-4A54-AC94-CF136F3538E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584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793C458-3F97-421A-8948-B260FB26507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789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25BFAA3-648A-4104-950D-B8D0A12A318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993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66B0237-B54A-48A5-835C-3CE53CC315A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19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CBC35D1-3362-4368-845C-B222B6DA235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40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21F5BA2-3518-4BA7-BC1C-0A095C11ACC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608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C1DBD20-A10F-419F-AA38-FACB27E7667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81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3E54AC3-3369-4543-9965-BAF06D8A30C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01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501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45DEEBD-2FAB-4BC2-A12B-D1DE0B301C7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2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5222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50FC1BA-C0B6-424C-B7C7-18D5F4D8F25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27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5427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3E3F262-1436-4BEE-8402-F0C50A8AC8D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20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32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5632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3CCBAFA-5CDC-4959-BC07-FE794A13B64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837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5837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2E22E8C-8B8B-47D3-B250-C2A125F4E38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041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6041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88C73B2-FA60-4701-B074-FA863F7C750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246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6246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FEC9980-4AB8-406E-9CAF-AA8A7B8EA3E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6451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AA1BD9B-8263-431A-B70F-DB0CE30DA85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65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665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C29470A-B119-4B8A-988B-C21294D3490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86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686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061B9D7-F900-40F5-A936-EFFD6C966BA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06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06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9C74C5C-A51F-408B-A732-EB8411F484B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7295EF-693A-4C30-A1A5-BF969EFE4DEE}" type="datetimeFigureOut">
              <a:rPr lang="cs-CZ"/>
              <a:pPr>
                <a:defRPr/>
              </a:pPr>
              <a:t>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ED6AF2-8014-4432-9E6A-D5F033C036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1C3877-9D54-4A5B-9A44-4AA5CA7DB36E}" type="datetimeFigureOut">
              <a:rPr lang="cs-CZ"/>
              <a:pPr>
                <a:defRPr/>
              </a:pPr>
              <a:t>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F731B8-3FA9-4328-9BE4-75A56BB02C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1958B4-E61A-4FCA-A860-A080B009FBEA}" type="datetimeFigureOut">
              <a:rPr lang="cs-CZ"/>
              <a:pPr>
                <a:defRPr/>
              </a:pPr>
              <a:t>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7F953E-5F8F-4AAE-8A73-05D8E1E011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0DA421-FDED-44E0-9863-496215FAA504}" type="datetimeFigureOut">
              <a:rPr lang="cs-CZ"/>
              <a:pPr>
                <a:defRPr/>
              </a:pPr>
              <a:t>5.2.2014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35105C-B235-4C8B-8060-FA72F08FD5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51D8-53B5-4F14-A852-EFA9C4E917E9}" type="datetimeFigureOut">
              <a:rPr lang="cs-CZ"/>
              <a:pPr>
                <a:defRPr/>
              </a:pPr>
              <a:t>5.2.2014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FA1705-6175-4C1E-BD49-BF220E0ECC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F45657-D2A2-420C-9D62-0FA116FB8909}" type="datetimeFigureOut">
              <a:rPr lang="cs-CZ"/>
              <a:pPr>
                <a:defRPr/>
              </a:pPr>
              <a:t>5.2.2014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5CD674-C3E3-4083-B5EE-BA344615B9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97951A-382E-40FC-8F53-D1FF67BB340B}" type="datetimeFigureOut">
              <a:rPr lang="cs-CZ"/>
              <a:pPr>
                <a:defRPr/>
              </a:pPr>
              <a:t>5.2.2014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EB3CBA-D917-4835-B85C-5426225F43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D54D61-A1E6-4A53-AE0B-FF01DF07E3C7}" type="datetimeFigureOut">
              <a:rPr lang="cs-CZ"/>
              <a:pPr>
                <a:defRPr/>
              </a:pPr>
              <a:t>5.2.2014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05C1D2-82D2-47FF-95E7-21BAEFB636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7C2367-6956-4D08-9539-3C123B3D5200}" type="datetimeFigureOut">
              <a:rPr lang="cs-CZ"/>
              <a:pPr>
                <a:defRPr/>
              </a:pPr>
              <a:t>5.2.2014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5A0C04-A48D-4037-A5DE-71F7AF10C8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B25131-14E1-4E07-967A-F65AD53EFE14}" type="datetimeFigureOut">
              <a:rPr lang="cs-CZ"/>
              <a:pPr>
                <a:defRPr/>
              </a:pPr>
              <a:t>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8E2032-FA96-405D-A69B-C50198E7AF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B6B15F-FCD6-485D-9FEE-1301D05A99A6}" type="datetimeFigureOut">
              <a:rPr lang="cs-CZ"/>
              <a:pPr>
                <a:defRPr/>
              </a:pPr>
              <a:t>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22AD0F-8ECC-40CB-A852-7E131484C6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BC6A10B-9622-45EF-B5A1-263F616A1B98}" type="datetimeFigureOut">
              <a:rPr lang="cs-CZ"/>
              <a:pPr>
                <a:defRPr/>
              </a:pPr>
              <a:t>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D53AE3D-35AA-45E6-BDD2-E543FCC17C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hyperlink" Target="http://cs.wikipedia.org/wiki/%C5%BDivotn%C3%AD_styl" TargetMode="External"/><Relationship Id="rId7" Type="http://schemas.openxmlformats.org/officeDocument/2006/relationships/image" Target="../media/image16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10" Type="http://schemas.openxmlformats.org/officeDocument/2006/relationships/image" Target="../media/image19.wmf"/><Relationship Id="rId4" Type="http://schemas.openxmlformats.org/officeDocument/2006/relationships/image" Target="../media/image13.wmf"/><Relationship Id="rId9" Type="http://schemas.openxmlformats.org/officeDocument/2006/relationships/image" Target="../media/image18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21.wmf"/><Relationship Id="rId7" Type="http://schemas.openxmlformats.org/officeDocument/2006/relationships/image" Target="../media/image25.wmf"/><Relationship Id="rId12" Type="http://schemas.openxmlformats.org/officeDocument/2006/relationships/image" Target="../media/image30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11" Type="http://schemas.openxmlformats.org/officeDocument/2006/relationships/image" Target="../media/image29.wmf"/><Relationship Id="rId5" Type="http://schemas.openxmlformats.org/officeDocument/2006/relationships/image" Target="../media/image23.wmf"/><Relationship Id="rId10" Type="http://schemas.openxmlformats.org/officeDocument/2006/relationships/image" Target="../media/image28.wmf"/><Relationship Id="rId4" Type="http://schemas.openxmlformats.org/officeDocument/2006/relationships/image" Target="../media/image22.wmf"/><Relationship Id="rId9" Type="http://schemas.openxmlformats.org/officeDocument/2006/relationships/image" Target="../media/image27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7" Type="http://schemas.openxmlformats.org/officeDocument/2006/relationships/image" Target="../media/image3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jpeg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jpeg"/><Relationship Id="rId3" Type="http://schemas.openxmlformats.org/officeDocument/2006/relationships/image" Target="../media/image40.jpeg"/><Relationship Id="rId7" Type="http://schemas.openxmlformats.org/officeDocument/2006/relationships/image" Target="../media/image4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jpeg"/><Relationship Id="rId3" Type="http://schemas.openxmlformats.org/officeDocument/2006/relationships/image" Target="../media/image46.jpeg"/><Relationship Id="rId7" Type="http://schemas.openxmlformats.org/officeDocument/2006/relationships/image" Target="../media/image50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jpeg"/><Relationship Id="rId5" Type="http://schemas.openxmlformats.org/officeDocument/2006/relationships/image" Target="../media/image48.jpeg"/><Relationship Id="rId4" Type="http://schemas.openxmlformats.org/officeDocument/2006/relationships/image" Target="../media/image47.png"/><Relationship Id="rId9" Type="http://schemas.openxmlformats.org/officeDocument/2006/relationships/image" Target="../media/image5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7" Type="http://schemas.openxmlformats.org/officeDocument/2006/relationships/image" Target="../media/image57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.png"/><Relationship Id="rId5" Type="http://schemas.openxmlformats.org/officeDocument/2006/relationships/image" Target="../media/image55.jpeg"/><Relationship Id="rId4" Type="http://schemas.openxmlformats.org/officeDocument/2006/relationships/image" Target="../media/image5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7" Type="http://schemas.openxmlformats.org/officeDocument/2006/relationships/image" Target="../media/image6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3.jpeg"/><Relationship Id="rId5" Type="http://schemas.openxmlformats.org/officeDocument/2006/relationships/image" Target="../media/image62.jpeg"/><Relationship Id="rId4" Type="http://schemas.openxmlformats.org/officeDocument/2006/relationships/image" Target="../media/image61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r>
              <a:rPr lang="cs-CZ" sz="36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600" dirty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   </a:t>
            </a:r>
            <a: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395288" y="2276475"/>
            <a:ext cx="8640762" cy="4897438"/>
          </a:xfrm>
        </p:spPr>
        <p:txBody>
          <a:bodyPr rtlCol="0">
            <a:normAutofit fontScale="45000" lnSpcReduction="2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Zpracovaný v rámci projektu EU peníze školám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2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200" dirty="0" smtClean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2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200" dirty="0" smtClean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Název projektu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Zlepšujeme a vzděláváme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Název programu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Operační program Vzdělávání pro konkurenceschopnost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Číslo výzvy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34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b="1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Předmě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t: </a:t>
            </a:r>
            <a:r>
              <a:rPr lang="cs-CZ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Občanská výchova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Ročník</a:t>
            </a:r>
            <a:r>
              <a:rPr lang="cs-CZ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:1</a:t>
            </a:r>
            <a:endParaRPr lang="cs-CZ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Tematická oblast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OV1</a:t>
            </a:r>
            <a:endParaRPr lang="cs-CZ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Anotace: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Tento materiál slouží k výuce a opakování učiva pro žáky, kteří byli v souladu s § 9 vyhlášky číslo 73/2005 Sb. o vzdělávání dětí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žáků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Autor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Mgr. Marcela VLASATÍKOVÁ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Období vytvoření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Srpen 2013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cxnSp>
        <p:nvCxnSpPr>
          <p:cNvPr id="5" name="Přímá spojovací čára 6"/>
          <p:cNvCxnSpPr/>
          <p:nvPr/>
        </p:nvCxnSpPr>
        <p:spPr>
          <a:xfrm>
            <a:off x="495300" y="2060575"/>
            <a:ext cx="811212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060575"/>
            <a:ext cx="7772400" cy="14700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 Téma: Péče </a:t>
            </a:r>
            <a:r>
              <a:rPr lang="cs-CZ" sz="2000" b="1" dirty="0">
                <a:solidFill>
                  <a:schemeClr val="bg2">
                    <a:lumMod val="50000"/>
                  </a:schemeClr>
                </a:solidFill>
              </a:rPr>
              <a:t>o zdraví 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3200" b="1" dirty="0" smtClean="0"/>
              <a:t>2. Životní styl, potřeby 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1113" y="4724400"/>
            <a:ext cx="6400800" cy="1897063"/>
          </a:xfrm>
        </p:spPr>
        <p:txBody>
          <a:bodyPr rtlCol="0">
            <a:normAutofit/>
          </a:bodyPr>
          <a:lstStyle/>
          <a:p>
            <a:pPr algn="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/>
          </a:p>
          <a:p>
            <a:pPr algn="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</p:txBody>
      </p:sp>
      <p:pic>
        <p:nvPicPr>
          <p:cNvPr id="16387" name="obrázek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14688" y="214313"/>
            <a:ext cx="5743575" cy="14001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16388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339975" y="3860800"/>
            <a:ext cx="3413125" cy="2560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32288" y="49213"/>
            <a:ext cx="2857500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4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450" y="1685925"/>
            <a:ext cx="4186238" cy="453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10325" y="2416175"/>
            <a:ext cx="2478088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5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0" y="0"/>
            <a:ext cx="2579688" cy="1120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6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239000" y="-60325"/>
            <a:ext cx="1905000" cy="236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2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579688" y="4763"/>
            <a:ext cx="1811337" cy="1812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3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332288" y="2305050"/>
            <a:ext cx="1997075" cy="148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0" name="Picture 4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3063875" y="5316538"/>
            <a:ext cx="3346450" cy="1560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1" name="Picture 5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6162675" y="4516438"/>
            <a:ext cx="2974975" cy="232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2" name="Picture 6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3852863" y="3873500"/>
            <a:ext cx="253365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104187" cy="982663"/>
          </a:xfrm>
        </p:spPr>
        <p:txBody>
          <a:bodyPr/>
          <a:lstStyle/>
          <a:p>
            <a:r>
              <a:rPr lang="cs-CZ" b="1" smtClean="0"/>
              <a:t>ŽIVOTNÍ STYL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0688" y="1125538"/>
            <a:ext cx="7942262" cy="5399087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>
                <a:latin typeface="+mj-lt"/>
              </a:rPr>
              <a:t>                 </a:t>
            </a:r>
            <a:r>
              <a:rPr lang="cs-CZ" sz="2400" b="1" dirty="0">
                <a:latin typeface="+mj-lt"/>
              </a:rPr>
              <a:t> </a:t>
            </a:r>
            <a:r>
              <a:rPr lang="cs-CZ" sz="2400" b="1" dirty="0" smtClean="0">
                <a:latin typeface="+mj-lt"/>
              </a:rPr>
              <a:t>   Co tvoří životní styl?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2400" b="1" dirty="0" smtClean="0">
              <a:latin typeface="+mj-lt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 smtClean="0">
                <a:latin typeface="+mj-lt"/>
              </a:rPr>
              <a:t>Způsob </a:t>
            </a:r>
            <a:r>
              <a:rPr lang="cs-CZ" b="1" dirty="0">
                <a:latin typeface="+mj-lt"/>
              </a:rPr>
              <a:t>životosprávy</a:t>
            </a:r>
            <a:endParaRPr lang="cs-CZ" dirty="0">
              <a:latin typeface="+mj-lt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>
                <a:latin typeface="+mj-lt"/>
              </a:rPr>
              <a:t>Volný čas</a:t>
            </a:r>
            <a:endParaRPr lang="cs-CZ" dirty="0">
              <a:latin typeface="+mj-lt"/>
            </a:endParaRPr>
          </a:p>
          <a:p>
            <a:pPr lvl="1" fontAlgn="auto">
              <a:spcAft>
                <a:spcPts val="0"/>
              </a:spcAft>
              <a:buFont typeface="Arial" panose="020B0604020202020204" pitchFamily="34" charset="0"/>
              <a:buChar char="–"/>
              <a:defRPr/>
            </a:pPr>
            <a:r>
              <a:rPr lang="cs-CZ" dirty="0">
                <a:latin typeface="+mj-lt"/>
              </a:rPr>
              <a:t>Denní režim</a:t>
            </a:r>
          </a:p>
          <a:p>
            <a:pPr lvl="1" fontAlgn="auto">
              <a:spcAft>
                <a:spcPts val="0"/>
              </a:spcAft>
              <a:buFont typeface="Arial" panose="020B0604020202020204" pitchFamily="34" charset="0"/>
              <a:buChar char="–"/>
              <a:defRPr/>
            </a:pPr>
            <a:r>
              <a:rPr lang="cs-CZ" dirty="0">
                <a:latin typeface="+mj-lt"/>
              </a:rPr>
              <a:t>Jídelníček</a:t>
            </a:r>
          </a:p>
          <a:p>
            <a:pPr lvl="1" fontAlgn="auto">
              <a:spcAft>
                <a:spcPts val="0"/>
              </a:spcAft>
              <a:buFont typeface="Arial" panose="020B0604020202020204" pitchFamily="34" charset="0"/>
              <a:buChar char="–"/>
              <a:defRPr/>
            </a:pPr>
            <a:r>
              <a:rPr lang="cs-CZ" dirty="0">
                <a:latin typeface="+mj-lt"/>
              </a:rPr>
              <a:t>Odpočinek</a:t>
            </a:r>
          </a:p>
          <a:p>
            <a:pPr lvl="1" fontAlgn="auto">
              <a:spcAft>
                <a:spcPts val="0"/>
              </a:spcAft>
              <a:buFont typeface="Arial" panose="020B0604020202020204" pitchFamily="34" charset="0"/>
              <a:buChar char="–"/>
              <a:defRPr/>
            </a:pPr>
            <a:r>
              <a:rPr lang="cs-CZ" dirty="0">
                <a:latin typeface="+mj-lt"/>
              </a:rPr>
              <a:t>Vhodné zájmy a záliby</a:t>
            </a:r>
          </a:p>
          <a:p>
            <a:pPr lvl="1" fontAlgn="auto">
              <a:spcAft>
                <a:spcPts val="0"/>
              </a:spcAft>
              <a:buFont typeface="Arial" panose="020B0604020202020204" pitchFamily="34" charset="0"/>
              <a:buChar char="–"/>
              <a:defRPr/>
            </a:pPr>
            <a:r>
              <a:rPr lang="cs-CZ" dirty="0">
                <a:latin typeface="+mj-lt"/>
              </a:rPr>
              <a:t>Vztahy k </a:t>
            </a:r>
            <a:r>
              <a:rPr lang="cs-CZ" dirty="0" smtClean="0">
                <a:latin typeface="+mj-lt"/>
              </a:rPr>
              <a:t>lidem</a:t>
            </a:r>
          </a:p>
          <a:p>
            <a:pPr lvl="1" fontAlgn="auto">
              <a:spcAft>
                <a:spcPts val="0"/>
              </a:spcAft>
              <a:buFont typeface="Arial" panose="020B0604020202020204" pitchFamily="34" charset="0"/>
              <a:buChar char="–"/>
              <a:defRPr/>
            </a:pPr>
            <a:r>
              <a:rPr lang="cs-CZ" dirty="0" smtClean="0">
                <a:latin typeface="+mj-lt"/>
              </a:rPr>
              <a:t>Kultura</a:t>
            </a:r>
          </a:p>
          <a:p>
            <a:pPr lvl="1" fontAlgn="auto">
              <a:spcAft>
                <a:spcPts val="0"/>
              </a:spcAft>
              <a:buFont typeface="Arial" panose="020B0604020202020204" pitchFamily="34" charset="0"/>
              <a:buChar char="–"/>
              <a:defRPr/>
            </a:pPr>
            <a:endParaRPr lang="cs-CZ" dirty="0">
              <a:latin typeface="+mj-lt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77850" y="1068388"/>
            <a:ext cx="7559675" cy="954087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pl-PL" sz="2800" dirty="0">
              <a:latin typeface="+mj-lt"/>
              <a:cs typeface="+mn-cs"/>
              <a:hlinkClick r:id="rId3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pl-PL" sz="2800" dirty="0">
                <a:latin typeface="+mj-lt"/>
                <a:cs typeface="+mn-cs"/>
              </a:rPr>
              <a:t> </a:t>
            </a:r>
            <a:endParaRPr lang="cs-CZ" sz="2800" dirty="0">
              <a:latin typeface="+mj-lt"/>
              <a:cs typeface="+mn-cs"/>
            </a:endParaRPr>
          </a:p>
        </p:txBody>
      </p:sp>
      <p:pic>
        <p:nvPicPr>
          <p:cNvPr id="20484" name="Picture 2" descr="C:\Users\Marcelka\AppData\Local\Microsoft\Windows\Temporary Internet Files\Content.IE5\HAQ0290J\MC90043821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985000" y="196850"/>
            <a:ext cx="1233488" cy="1347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3" descr="C:\Users\Marcelka\AppData\Local\Microsoft\Windows\Temporary Internet Files\Content.IE5\EVAANFL5\MC90043821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569200" y="5516563"/>
            <a:ext cx="1162050" cy="111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4" descr="C:\Users\Marcelka\AppData\Local\Microsoft\Windows\Temporary Internet Files\Content.IE5\QW6HIM6X\MC900438219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722938" y="1849438"/>
            <a:ext cx="1106487" cy="1265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Picture 5" descr="C:\Users\Marcelka\AppData\Local\Microsoft\Windows\Temporary Internet Files\Content.IE5\NPTX2YC0\MC900438225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275388" y="4797425"/>
            <a:ext cx="1060450" cy="1106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8" name="Picture 6" descr="C:\Users\Marcelka\AppData\Local\Microsoft\Windows\Temporary Internet Files\Content.IE5\QW6HIM6X\MC900438221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595938" y="3384550"/>
            <a:ext cx="1209675" cy="120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9" name="Picture 7" descr="C:\Users\Marcelka\AppData\Local\Microsoft\Windows\Temporary Internet Files\Content.IE5\NPTX2YC0\MC900438215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412038" y="2000250"/>
            <a:ext cx="1450975" cy="1095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0" name="Picture 8" descr="C:\Users\Marcelka\AppData\Local\Microsoft\Windows\Temporary Internet Files\Content.IE5\QW6HIM6X\MC900438227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554913" y="3546475"/>
            <a:ext cx="1308100" cy="125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Životní styl</a:t>
            </a:r>
            <a:r>
              <a:rPr lang="cs-CZ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lang="cs-CZ" smtClean="0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>
            <a:normAutofit/>
          </a:bodyPr>
          <a:lstStyle/>
          <a:p>
            <a:pPr marL="0" indent="0">
              <a:buFont typeface="Arial" charset="0"/>
              <a:buNone/>
            </a:pPr>
            <a:r>
              <a:rPr lang="cs-CZ" b="1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      </a:t>
            </a:r>
            <a:r>
              <a:rPr lang="cs-CZ" sz="2400" b="1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Co to je?</a:t>
            </a:r>
            <a:r>
              <a:rPr lang="cs-CZ" sz="2400" b="1" smtClean="0">
                <a:latin typeface="Arial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400" b="1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(odborná definice)</a:t>
            </a:r>
          </a:p>
          <a:p>
            <a:pPr marL="0" indent="0">
              <a:buFont typeface="Arial" charset="0"/>
              <a:buNone/>
            </a:pPr>
            <a:endParaRPr lang="cs-CZ" sz="2400" b="1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indent="0"/>
            <a:r>
              <a:rPr lang="cs-CZ" b="1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Životní styl</a:t>
            </a:r>
            <a:r>
              <a:rPr lang="cs-CZ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je systém významných </a:t>
            </a:r>
            <a:r>
              <a:rPr lang="cs-CZ" u="sng" smtClean="0">
                <a:solidFill>
                  <a:srgbClr val="0000FF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činností</a:t>
            </a:r>
            <a:r>
              <a:rPr lang="cs-CZ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a </a:t>
            </a:r>
            <a:r>
              <a:rPr lang="cs-CZ" u="sng" smtClean="0">
                <a:solidFill>
                  <a:srgbClr val="0000FF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vztahů</a:t>
            </a:r>
            <a:r>
              <a:rPr lang="cs-CZ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, životních projevů a </a:t>
            </a:r>
            <a:r>
              <a:rPr lang="cs-CZ" u="sng" smtClean="0">
                <a:solidFill>
                  <a:srgbClr val="0000FF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zvyklostí</a:t>
            </a:r>
            <a:r>
              <a:rPr lang="cs-CZ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člověka. Jedná se o souhrn ustálených každodenních </a:t>
            </a:r>
            <a:r>
              <a:rPr lang="cs-CZ" u="sng" smtClean="0">
                <a:solidFill>
                  <a:srgbClr val="0000FF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praktik</a:t>
            </a:r>
            <a:r>
              <a:rPr lang="cs-CZ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a způsobů </a:t>
            </a:r>
            <a:r>
              <a:rPr lang="cs-CZ" u="sng" smtClean="0">
                <a:solidFill>
                  <a:srgbClr val="0000FF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chování</a:t>
            </a:r>
            <a:r>
              <a:rPr lang="cs-CZ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. </a:t>
            </a:r>
          </a:p>
          <a:p>
            <a:pPr marL="0" indent="0"/>
            <a:endParaRPr lang="cs-CZ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indent="0"/>
            <a:r>
              <a:rPr lang="cs-CZ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Životní styl je výrazně ovlivněn </a:t>
            </a:r>
            <a:r>
              <a:rPr lang="cs-CZ" u="sng" smtClean="0">
                <a:solidFill>
                  <a:srgbClr val="0000FF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hromadnými sdělovacími prostředky.</a:t>
            </a:r>
            <a:endParaRPr lang="cs-CZ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037"/>
          </a:xfrm>
        </p:spPr>
        <p:txBody>
          <a:bodyPr/>
          <a:lstStyle/>
          <a:p>
            <a:r>
              <a:rPr lang="cs-CZ" b="1" smtClean="0"/>
              <a:t>ŽIVOTNÍ STYL</a:t>
            </a:r>
            <a:r>
              <a:rPr lang="cs-CZ" smtClean="0"/>
              <a:t> </a:t>
            </a:r>
            <a:br>
              <a:rPr lang="cs-CZ" smtClean="0"/>
            </a:br>
            <a:r>
              <a:rPr lang="cs-CZ" sz="2400" smtClean="0"/>
              <a:t>Co ovlivňuje náš životní styl?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575"/>
            <a:ext cx="8229600" cy="47974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cs-CZ" sz="3000" smtClean="0"/>
          </a:p>
          <a:p>
            <a:pPr>
              <a:lnSpc>
                <a:spcPct val="90000"/>
              </a:lnSpc>
            </a:pPr>
            <a:r>
              <a:rPr lang="cs-CZ" sz="3000" smtClean="0">
                <a:latin typeface="Arial" charset="0"/>
              </a:rPr>
              <a:t>Přebíráme jej </a:t>
            </a:r>
            <a:r>
              <a:rPr lang="cs-CZ" sz="3000" b="1" smtClean="0">
                <a:latin typeface="Arial" charset="0"/>
              </a:rPr>
              <a:t>od rodičů. </a:t>
            </a:r>
          </a:p>
          <a:p>
            <a:pPr>
              <a:lnSpc>
                <a:spcPct val="90000"/>
              </a:lnSpc>
            </a:pPr>
            <a:r>
              <a:rPr lang="cs-CZ" sz="3000" smtClean="0">
                <a:latin typeface="Arial" charset="0"/>
              </a:rPr>
              <a:t>Měl by být takový, aby byl člověk </a:t>
            </a:r>
            <a:r>
              <a:rPr lang="cs-CZ" sz="3000" b="1" smtClean="0">
                <a:latin typeface="Arial" charset="0"/>
              </a:rPr>
              <a:t>spokojený</a:t>
            </a:r>
            <a:r>
              <a:rPr lang="cs-CZ" sz="3000" smtClean="0">
                <a:latin typeface="Arial" charset="0"/>
              </a:rPr>
              <a:t>, vyrovnaný.</a:t>
            </a:r>
          </a:p>
          <a:p>
            <a:pPr>
              <a:lnSpc>
                <a:spcPct val="90000"/>
              </a:lnSpc>
            </a:pPr>
            <a:r>
              <a:rPr lang="cs-CZ" sz="3000" b="1" smtClean="0">
                <a:latin typeface="Arial" charset="0"/>
              </a:rPr>
              <a:t>Ovlivní jej </a:t>
            </a:r>
            <a:r>
              <a:rPr lang="cs-CZ" sz="3000" smtClean="0">
                <a:latin typeface="Arial" charset="0"/>
              </a:rPr>
              <a:t>škola, práce a postavení, rodina, přátelé, partneři, četba, média, finance, území, lokalita, zvyky a tradice, móda.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3000" smtClean="0">
                <a:latin typeface="Arial" charset="0"/>
              </a:rPr>
              <a:t>    </a:t>
            </a:r>
            <a:r>
              <a:rPr lang="cs-CZ" sz="2400" smtClean="0">
                <a:solidFill>
                  <a:srgbClr val="FF0000"/>
                </a:solidFill>
                <a:latin typeface="Arial" charset="0"/>
              </a:rPr>
              <a:t>Pokus se tyto vlivy vysvětlit</a:t>
            </a:r>
            <a:r>
              <a:rPr lang="cs-CZ" sz="3000" smtClean="0">
                <a:solidFill>
                  <a:srgbClr val="FF0000"/>
                </a:solidFill>
                <a:latin typeface="Arial" charset="0"/>
              </a:rPr>
              <a:t>.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sz="3000" smtClean="0">
              <a:solidFill>
                <a:srgbClr val="FF0000"/>
              </a:solidFill>
              <a:latin typeface="Arial" charset="0"/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3000" smtClean="0">
                <a:latin typeface="Arial" charset="0"/>
              </a:rPr>
              <a:t>Záleží na kvalitě uspokojování našich </a:t>
            </a:r>
            <a:r>
              <a:rPr lang="cs-CZ" sz="3000" b="1" smtClean="0">
                <a:latin typeface="Arial" charset="0"/>
              </a:rPr>
              <a:t>potřeb.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>
          <a:xfrm>
            <a:off x="179388" y="188913"/>
            <a:ext cx="8507412" cy="1143000"/>
          </a:xfrm>
        </p:spPr>
        <p:txBody>
          <a:bodyPr/>
          <a:lstStyle/>
          <a:p>
            <a:pPr algn="l"/>
            <a:r>
              <a:rPr lang="cs-CZ" sz="3600" smtClean="0"/>
              <a:t>Pohoda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1125538"/>
            <a:ext cx="8507412" cy="5000625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3600" dirty="0" smtClean="0">
                <a:latin typeface="+mj-lt"/>
              </a:rPr>
              <a:t>Pohyb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3600" dirty="0" smtClean="0">
                <a:latin typeface="+mj-lt"/>
              </a:rPr>
              <a:t>Odpočinek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3600" dirty="0" smtClean="0">
                <a:latin typeface="+mj-lt"/>
              </a:rPr>
              <a:t>Výživa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3600" dirty="0" smtClean="0">
                <a:latin typeface="+mj-lt"/>
              </a:rPr>
              <a:t>Pitný režim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3600" dirty="0" smtClean="0">
                <a:latin typeface="+mj-lt"/>
              </a:rPr>
              <a:t>Vztahy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4000" dirty="0">
              <a:latin typeface="+mj-lt"/>
            </a:endParaRPr>
          </a:p>
        </p:txBody>
      </p:sp>
      <p:pic>
        <p:nvPicPr>
          <p:cNvPr id="2662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63813" y="276225"/>
            <a:ext cx="6553200" cy="655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>
          <a:xfrm>
            <a:off x="395288" y="115888"/>
            <a:ext cx="8229600" cy="1152525"/>
          </a:xfrm>
        </p:spPr>
        <p:txBody>
          <a:bodyPr/>
          <a:lstStyle/>
          <a:p>
            <a:r>
              <a:rPr lang="cs-CZ" b="1" smtClean="0"/>
              <a:t>POTŘEBY</a:t>
            </a:r>
            <a:r>
              <a:rPr lang="cs-CZ" smtClean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5538"/>
            <a:ext cx="9144000" cy="5832475"/>
          </a:xfrm>
        </p:spPr>
        <p:txBody>
          <a:bodyPr rtlCol="0">
            <a:normAutofit fontScale="70000" lnSpcReduction="2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latin typeface="+mj-lt"/>
              </a:rPr>
              <a:t>                                     </a:t>
            </a:r>
            <a:r>
              <a:rPr lang="cs-CZ" sz="2800" dirty="0" smtClean="0">
                <a:latin typeface="+mj-lt"/>
              </a:rPr>
              <a:t>Jaké má člověk potřeby?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2800" dirty="0" smtClean="0">
              <a:latin typeface="+mj-lt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>
                <a:latin typeface="+mj-lt"/>
              </a:rPr>
              <a:t>T</a:t>
            </a:r>
            <a:r>
              <a:rPr lang="cs-CZ" b="1" dirty="0" smtClean="0">
                <a:latin typeface="+mj-lt"/>
              </a:rPr>
              <a:t>ělesné</a:t>
            </a:r>
            <a:r>
              <a:rPr lang="cs-CZ" dirty="0" smtClean="0">
                <a:latin typeface="+mj-lt"/>
              </a:rPr>
              <a:t> </a:t>
            </a:r>
            <a:r>
              <a:rPr lang="cs-CZ" dirty="0">
                <a:latin typeface="+mj-lt"/>
              </a:rPr>
              <a:t>potřeby </a:t>
            </a:r>
            <a:r>
              <a:rPr lang="cs-CZ" dirty="0" smtClean="0">
                <a:latin typeface="+mj-lt"/>
              </a:rPr>
              <a:t>= fyziologické – </a:t>
            </a:r>
            <a:r>
              <a:rPr lang="cs-CZ" dirty="0">
                <a:latin typeface="+mj-lt"/>
              </a:rPr>
              <a:t>pít, jíst, dýchat, spát, odpočívat, vyměšovat, množit se</a:t>
            </a:r>
            <a:r>
              <a:rPr lang="cs-CZ" dirty="0" smtClean="0">
                <a:latin typeface="+mj-lt"/>
              </a:rPr>
              <a:t>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>
              <a:latin typeface="+mj-lt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>
                <a:latin typeface="+mj-lt"/>
              </a:rPr>
              <a:t>Sexuální</a:t>
            </a:r>
            <a:r>
              <a:rPr lang="cs-CZ" dirty="0">
                <a:latin typeface="+mj-lt"/>
              </a:rPr>
              <a:t> potřeba – touha po pohlavním styku, </a:t>
            </a:r>
            <a:r>
              <a:rPr lang="cs-CZ" dirty="0" smtClean="0">
                <a:latin typeface="+mj-lt"/>
              </a:rPr>
              <a:t>je silná </a:t>
            </a:r>
            <a:r>
              <a:rPr lang="cs-CZ" dirty="0">
                <a:latin typeface="+mj-lt"/>
              </a:rPr>
              <a:t>v době dospívání</a:t>
            </a:r>
            <a:r>
              <a:rPr lang="cs-CZ" dirty="0" smtClean="0">
                <a:latin typeface="+mj-lt"/>
              </a:rPr>
              <a:t>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>
              <a:latin typeface="+mj-lt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>
                <a:latin typeface="+mj-lt"/>
              </a:rPr>
              <a:t>Potřeba </a:t>
            </a:r>
            <a:r>
              <a:rPr lang="cs-CZ" b="1" dirty="0" smtClean="0">
                <a:latin typeface="+mj-lt"/>
              </a:rPr>
              <a:t>práce = </a:t>
            </a:r>
            <a:r>
              <a:rPr lang="cs-CZ" dirty="0" smtClean="0">
                <a:latin typeface="+mj-lt"/>
              </a:rPr>
              <a:t>aktivity - </a:t>
            </a:r>
            <a:r>
              <a:rPr lang="cs-CZ" dirty="0">
                <a:latin typeface="+mj-lt"/>
              </a:rPr>
              <a:t>něco smysluplného </a:t>
            </a:r>
            <a:r>
              <a:rPr lang="cs-CZ" dirty="0" smtClean="0">
                <a:latin typeface="+mj-lt"/>
              </a:rPr>
              <a:t>dělat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>
              <a:latin typeface="+mj-lt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>
                <a:latin typeface="+mj-lt"/>
              </a:rPr>
              <a:t>Potřeba </a:t>
            </a:r>
            <a:r>
              <a:rPr lang="cs-CZ" b="1" dirty="0">
                <a:latin typeface="+mj-lt"/>
              </a:rPr>
              <a:t>bezpečí</a:t>
            </a:r>
            <a:r>
              <a:rPr lang="cs-CZ" dirty="0">
                <a:latin typeface="+mj-lt"/>
              </a:rPr>
              <a:t> a jistoty (zázemí v rodině</a:t>
            </a:r>
            <a:r>
              <a:rPr lang="cs-CZ" dirty="0" smtClean="0">
                <a:latin typeface="+mj-lt"/>
              </a:rPr>
              <a:t>)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>
              <a:latin typeface="+mj-lt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>
                <a:latin typeface="+mj-lt"/>
              </a:rPr>
              <a:t>Potřeba </a:t>
            </a:r>
            <a:r>
              <a:rPr lang="cs-CZ" b="1" dirty="0">
                <a:latin typeface="+mj-lt"/>
              </a:rPr>
              <a:t>být s ostatními</a:t>
            </a: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lidmi (v</a:t>
            </a:r>
            <a:r>
              <a:rPr lang="cs-CZ" dirty="0">
                <a:latin typeface="+mj-lt"/>
              </a:rPr>
              <a:t> rodině, ve škole, </a:t>
            </a:r>
            <a:r>
              <a:rPr lang="cs-CZ" dirty="0" smtClean="0">
                <a:latin typeface="+mj-lt"/>
              </a:rPr>
              <a:t>s</a:t>
            </a:r>
            <a:r>
              <a:rPr lang="cs-CZ" dirty="0">
                <a:latin typeface="+mj-lt"/>
              </a:rPr>
              <a:t> přáteli, v </a:t>
            </a:r>
            <a:r>
              <a:rPr lang="cs-CZ" dirty="0" smtClean="0">
                <a:latin typeface="+mj-lt"/>
              </a:rPr>
              <a:t>práci)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>
              <a:latin typeface="+mj-lt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>
                <a:latin typeface="+mj-lt"/>
              </a:rPr>
              <a:t>Potřeba </a:t>
            </a:r>
            <a:r>
              <a:rPr lang="cs-CZ" b="1" dirty="0">
                <a:latin typeface="+mj-lt"/>
              </a:rPr>
              <a:t>uplatnit </a:t>
            </a:r>
            <a:r>
              <a:rPr lang="cs-CZ" b="1" dirty="0" smtClean="0">
                <a:latin typeface="+mj-lt"/>
              </a:rPr>
              <a:t>se </a:t>
            </a:r>
            <a:r>
              <a:rPr lang="cs-CZ" dirty="0" smtClean="0">
                <a:latin typeface="+mj-lt"/>
              </a:rPr>
              <a:t>- </a:t>
            </a:r>
            <a:r>
              <a:rPr lang="cs-CZ" dirty="0">
                <a:latin typeface="+mj-lt"/>
              </a:rPr>
              <a:t>být užitečný, uspět ve svém oboru, spolupracovat.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smtClean="0"/>
              <a:t/>
            </a:r>
            <a:br>
              <a:rPr lang="cs-CZ" sz="2800" b="1" smtClean="0"/>
            </a:br>
            <a:r>
              <a:rPr lang="cs-CZ" sz="2800" b="1" smtClean="0"/>
              <a:t>Tělesné</a:t>
            </a:r>
            <a:r>
              <a:rPr lang="cs-CZ" sz="2800" smtClean="0"/>
              <a:t> potřeby = fyziologické – pít, jíst, dýchat, spát, odpočívat, vyměšovat, množit se.</a:t>
            </a: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b="1" smtClean="0"/>
              <a:t> </a:t>
            </a:r>
            <a:endParaRPr lang="cs-CZ" sz="1800" smtClean="0"/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>
          <a:xfrm>
            <a:off x="433388" y="1855788"/>
            <a:ext cx="8229600" cy="4525962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30723" name="Picture 2" descr="C:\Users\Marcelka\AppData\Local\Microsoft\Windows\Temporary Internet Files\Content.IE5\HAQ0290J\dglxasset[1].aspx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89413" y="1700213"/>
            <a:ext cx="71755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4" name="Picture 3" descr="C:\Users\Marcelka\AppData\Local\Microsoft\Windows\Temporary Internet Files\Content.IE5\EVAANFL5\dglxasset[1].aspx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97188" y="1789113"/>
            <a:ext cx="12192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5" name="Picture 4" descr="C:\Users\Marcelka\AppData\Local\Microsoft\Windows\Temporary Internet Files\Content.IE5\QW6HIM6X\dglxasset[1].aspx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12800" y="1727200"/>
            <a:ext cx="169545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6" name="Picture 5" descr="C:\Users\Marcelka\AppData\Local\Microsoft\Windows\Temporary Internet Files\Content.IE5\NPTX2YC0\dglxasset[1].aspx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219700" y="1700213"/>
            <a:ext cx="180022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7" name="Picture 6" descr="C:\Users\Marcelka\AppData\Local\Microsoft\Windows\Temporary Internet Files\Content.IE5\HAQ0290J\dglxasset[2].aspx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019925" y="1855788"/>
            <a:ext cx="14605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8" name="Picture 7" descr="C:\Users\Marcelka\AppData\Local\Microsoft\Windows\Temporary Internet Files\Content.IE5\NPTX2YC0\dglxasset[2].aspx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47675" y="4371975"/>
            <a:ext cx="1535113" cy="180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9" name="Picture 8" descr="C:\Users\Marcelka\AppData\Local\Microsoft\Windows\Temporary Internet Files\Content.IE5\QW6HIM6X\dglxasset[2].aspx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324350" y="4237038"/>
            <a:ext cx="116522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30" name="Picture 9" descr="C:\Users\Marcelka\AppData\Local\Microsoft\Windows\Temporary Internet Files\Content.IE5\NPTX2YC0\dglxasset[3].aspx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635625" y="4203700"/>
            <a:ext cx="141605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31" name="Picture 10" descr="C:\Users\Marcelka\AppData\Local\Microsoft\Windows\Temporary Internet Files\Content.IE5\QW6HIM6X\dglxasset[3].aspx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226300" y="4059238"/>
            <a:ext cx="133667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32" name="Picture 11" descr="C:\Users\Marcelka\AppData\Local\Microsoft\Windows\Temporary Internet Files\Content.IE5\NPTX2YC0\dglxasset[4].aspx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2252663" y="4175125"/>
            <a:ext cx="1828800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>
          <a:xfrm>
            <a:off x="528638" y="400050"/>
            <a:ext cx="8229600" cy="1143000"/>
          </a:xfrm>
        </p:spPr>
        <p:txBody>
          <a:bodyPr/>
          <a:lstStyle/>
          <a:p>
            <a:r>
              <a:rPr lang="cs-CZ" sz="3600" b="1" smtClean="0"/>
              <a:t>Sexuální</a:t>
            </a:r>
            <a:r>
              <a:rPr lang="cs-CZ" sz="3600" smtClean="0"/>
              <a:t> potřeba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400" dirty="0" smtClean="0">
                <a:latin typeface="+mj-lt"/>
              </a:rPr>
              <a:t>Touha </a:t>
            </a:r>
            <a:r>
              <a:rPr lang="cs-CZ" sz="2400" dirty="0">
                <a:latin typeface="+mj-lt"/>
              </a:rPr>
              <a:t>po pohlavním </a:t>
            </a:r>
            <a:endParaRPr lang="cs-CZ" sz="2400" dirty="0" smtClean="0"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400" dirty="0" smtClean="0">
                <a:latin typeface="+mj-lt"/>
              </a:rPr>
              <a:t>styku </a:t>
            </a:r>
            <a:r>
              <a:rPr lang="cs-CZ" sz="2400" dirty="0">
                <a:latin typeface="+mj-lt"/>
              </a:rPr>
              <a:t>je </a:t>
            </a:r>
            <a:r>
              <a:rPr lang="cs-CZ" sz="2400" dirty="0" smtClean="0">
                <a:latin typeface="+mj-lt"/>
              </a:rPr>
              <a:t>silná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400" dirty="0" smtClean="0">
                <a:latin typeface="+mj-lt"/>
              </a:rPr>
              <a:t>v</a:t>
            </a:r>
            <a:r>
              <a:rPr lang="cs-CZ" sz="2400" dirty="0">
                <a:latin typeface="+mj-lt"/>
              </a:rPr>
              <a:t> době dospívání.</a:t>
            </a:r>
            <a:br>
              <a:rPr lang="cs-CZ" sz="2400" dirty="0">
                <a:latin typeface="+mj-lt"/>
              </a:rPr>
            </a:br>
            <a:endParaRPr lang="cs-CZ" sz="2400" dirty="0">
              <a:latin typeface="+mj-lt"/>
            </a:endParaRPr>
          </a:p>
        </p:txBody>
      </p:sp>
      <p:pic>
        <p:nvPicPr>
          <p:cNvPr id="3277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79838" y="1484313"/>
            <a:ext cx="4248150" cy="5191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>Potřeba </a:t>
            </a:r>
            <a:r>
              <a:rPr lang="cs-CZ" sz="3600" b="1" dirty="0"/>
              <a:t>práce = </a:t>
            </a:r>
            <a:r>
              <a:rPr lang="cs-CZ" sz="3600" dirty="0"/>
              <a:t>aktivity - něco smysluplného dělat</a:t>
            </a:r>
            <a:br>
              <a:rPr lang="cs-CZ" sz="3600" dirty="0"/>
            </a:br>
            <a:endParaRPr lang="cs-CZ" sz="3600" dirty="0"/>
          </a:p>
        </p:txBody>
      </p:sp>
      <p:sp>
        <p:nvSpPr>
          <p:cNvPr id="34818" name="Zástupný symbol pro obsah 2"/>
          <p:cNvSpPr>
            <a:spLocks noGrp="1"/>
          </p:cNvSpPr>
          <p:nvPr>
            <p:ph idx="1"/>
          </p:nvPr>
        </p:nvSpPr>
        <p:spPr>
          <a:xfrm>
            <a:off x="2195513" y="2511425"/>
            <a:ext cx="5184775" cy="3614738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3481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54150" y="1808163"/>
            <a:ext cx="3573463" cy="197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57838" y="3862388"/>
            <a:ext cx="3203575" cy="2300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1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27613" y="1296988"/>
            <a:ext cx="4125912" cy="257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2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432050" y="3786188"/>
            <a:ext cx="3144838" cy="2376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3" name="Picture 11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68313" y="3073400"/>
            <a:ext cx="2016125" cy="308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Potřeba </a:t>
            </a:r>
            <a:r>
              <a:rPr lang="cs-CZ" sz="3600" b="1" dirty="0"/>
              <a:t>bezpečí</a:t>
            </a:r>
            <a:r>
              <a:rPr lang="cs-CZ" sz="3600" dirty="0"/>
              <a:t> a jistoty (zázemí v rodině)</a:t>
            </a:r>
            <a:br>
              <a:rPr lang="cs-CZ" sz="3600" dirty="0"/>
            </a:br>
            <a:endParaRPr lang="cs-CZ" sz="3600" dirty="0"/>
          </a:p>
        </p:txBody>
      </p:sp>
      <p:sp>
        <p:nvSpPr>
          <p:cNvPr id="36866" name="Zástupný symbol pro obsah 2"/>
          <p:cNvSpPr>
            <a:spLocks noGrp="1"/>
          </p:cNvSpPr>
          <p:nvPr>
            <p:ph idx="1"/>
          </p:nvPr>
        </p:nvSpPr>
        <p:spPr>
          <a:xfrm>
            <a:off x="900113" y="1600200"/>
            <a:ext cx="7786687" cy="31242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3686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4500" y="3541713"/>
            <a:ext cx="2398713" cy="32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68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43213" y="1557338"/>
            <a:ext cx="6191250" cy="381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69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4500" y="1125538"/>
            <a:ext cx="2417763" cy="241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smtClean="0"/>
              <a:t/>
            </a:r>
            <a:br>
              <a:rPr lang="cs-CZ" sz="3200" smtClean="0"/>
            </a:br>
            <a:r>
              <a:rPr lang="cs-CZ" sz="3200" smtClean="0"/>
              <a:t>Potřeba </a:t>
            </a:r>
            <a:r>
              <a:rPr lang="cs-CZ" sz="3200" b="1" smtClean="0"/>
              <a:t>být s ostatními</a:t>
            </a:r>
            <a:r>
              <a:rPr lang="cs-CZ" sz="3200" smtClean="0"/>
              <a:t> lidmi (v rodině, ve škole, s přáteli, v práci)</a:t>
            </a:r>
            <a:br>
              <a:rPr lang="cs-CZ" sz="3200" smtClean="0"/>
            </a:br>
            <a:endParaRPr lang="cs-CZ" sz="320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44700" y="2174875"/>
            <a:ext cx="1484313" cy="48577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  <p:pic>
        <p:nvPicPr>
          <p:cNvPr id="3891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46163" y="4395788"/>
            <a:ext cx="3644900" cy="245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6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30700" y="1485900"/>
            <a:ext cx="1897063" cy="273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7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27763" y="1485900"/>
            <a:ext cx="2722562" cy="187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8" name="Picture 5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38138" y="1585913"/>
            <a:ext cx="3973512" cy="2651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9" name="Picture 6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584700" y="4897438"/>
            <a:ext cx="3865563" cy="1998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20" name="Picture 8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227763" y="3365500"/>
            <a:ext cx="1987550" cy="1489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/>
              <a:t>Uspokojení potřeb by mělo být trvalé, vyrovnané a úplné.</a:t>
            </a:r>
            <a:r>
              <a:rPr lang="cs-CZ" sz="3600" dirty="0"/>
              <a:t/>
            </a:r>
            <a:br>
              <a:rPr lang="cs-CZ" sz="3600" dirty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3088" y="1646238"/>
            <a:ext cx="8229600" cy="4525962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>
                <a:latin typeface="+mj-lt"/>
              </a:rPr>
              <a:t>Záliby</a:t>
            </a:r>
            <a:endParaRPr lang="cs-CZ" b="1" dirty="0">
              <a:latin typeface="+mj-lt"/>
            </a:endParaRPr>
          </a:p>
        </p:txBody>
      </p:sp>
      <p:pic>
        <p:nvPicPr>
          <p:cNvPr id="40963" name="Picture 5" descr="C:\Users\Marcelka\AppData\Local\Microsoft\Windows\Temporary Internet Files\Content.IE5\QW6HIM6X\MP90044904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59400" y="5543550"/>
            <a:ext cx="1471613" cy="110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64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00713" y="3189288"/>
            <a:ext cx="3073400" cy="230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65" name="Picture 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683375" y="1414463"/>
            <a:ext cx="2143125" cy="1541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66" name="Picture 4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908175" y="1414463"/>
            <a:ext cx="2625725" cy="197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67" name="Picture 6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7950" y="4856163"/>
            <a:ext cx="2171700" cy="162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68" name="Picture 8" descr="http://www.marianskelazne.cz/system/images/BAhbB1sHOgZmSSJIMjAxMi8xMC8yNC8yMV8zMV80OF81MTBfdF9nbGljaF9uYWNobWl0dGFnc3RhbnN6X21pdF9MaXZlX011c2lrLkpQRwY6BkVUWwg6BnA6CnRodW1iSSIMNzMweDUwMAY7BlQ/t%C3%A4glich%20nachmittagstansz%20mit%20Live%20Musik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659063" y="3771900"/>
            <a:ext cx="2700337" cy="2166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69" name="Picture 9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33388" y="2955925"/>
            <a:ext cx="1474787" cy="1109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200" smtClean="0"/>
              <a:t/>
            </a:r>
            <a:br>
              <a:rPr lang="cs-CZ" sz="3200" smtClean="0"/>
            </a:br>
            <a:r>
              <a:rPr lang="cs-CZ" sz="3200" smtClean="0"/>
              <a:t>Potřeba </a:t>
            </a:r>
            <a:r>
              <a:rPr lang="cs-CZ" sz="3200" b="1" smtClean="0"/>
              <a:t>uplatnit se </a:t>
            </a:r>
            <a:r>
              <a:rPr lang="cs-CZ" sz="3200" smtClean="0"/>
              <a:t>- být užitečný, uspět ve svém oboru, spolupracovat.</a:t>
            </a:r>
            <a:br>
              <a:rPr lang="cs-CZ" sz="3200" smtClean="0"/>
            </a:br>
            <a:endParaRPr lang="cs-CZ" sz="3200" smtClean="0"/>
          </a:p>
        </p:txBody>
      </p:sp>
      <p:sp>
        <p:nvSpPr>
          <p:cNvPr id="43010" name="Zástupný symbol pro obsah 2"/>
          <p:cNvSpPr>
            <a:spLocks noGrp="1"/>
          </p:cNvSpPr>
          <p:nvPr>
            <p:ph idx="1"/>
          </p:nvPr>
        </p:nvSpPr>
        <p:spPr>
          <a:xfrm>
            <a:off x="3203575" y="3141663"/>
            <a:ext cx="3260725" cy="17272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43011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76575" y="2892425"/>
            <a:ext cx="3621088" cy="2414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12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64300" y="1235075"/>
            <a:ext cx="2208213" cy="165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13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26238" y="3284538"/>
            <a:ext cx="1998662" cy="299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14" name="Picture 5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331913" y="1844675"/>
            <a:ext cx="2714625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15" name="Picture 6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68313" y="4086225"/>
            <a:ext cx="3082925" cy="205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Nadpis 1"/>
          <p:cNvSpPr>
            <a:spLocks noGrp="1"/>
          </p:cNvSpPr>
          <p:nvPr>
            <p:ph type="title"/>
          </p:nvPr>
        </p:nvSpPr>
        <p:spPr>
          <a:xfrm>
            <a:off x="395288" y="260350"/>
            <a:ext cx="8229600" cy="1143000"/>
          </a:xfrm>
        </p:spPr>
        <p:txBody>
          <a:bodyPr/>
          <a:lstStyle/>
          <a:p>
            <a:r>
              <a:rPr lang="cs-CZ" b="1" smtClean="0"/>
              <a:t>Spokojenost v životě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700213"/>
            <a:ext cx="8893175" cy="5157787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400" dirty="0" smtClean="0">
                <a:latin typeface="+mj-lt"/>
              </a:rPr>
              <a:t>                   Na čem </a:t>
            </a:r>
            <a:r>
              <a:rPr lang="cs-CZ" sz="2400" dirty="0">
                <a:latin typeface="+mj-lt"/>
              </a:rPr>
              <a:t>z</a:t>
            </a:r>
            <a:r>
              <a:rPr lang="cs-CZ" sz="2400" dirty="0" smtClean="0">
                <a:latin typeface="+mj-lt"/>
              </a:rPr>
              <a:t>ávisí spokojenost v životě?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2400" dirty="0" smtClean="0">
              <a:latin typeface="+mj-lt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b="1" dirty="0">
                <a:latin typeface="+mj-lt"/>
              </a:rPr>
              <a:t>Z</a:t>
            </a:r>
            <a:r>
              <a:rPr lang="cs-CZ" sz="2800" b="1" dirty="0" smtClean="0">
                <a:latin typeface="+mj-lt"/>
              </a:rPr>
              <a:t>ávisí </a:t>
            </a:r>
            <a:r>
              <a:rPr lang="cs-CZ" sz="2800" b="1" dirty="0">
                <a:latin typeface="+mj-lt"/>
              </a:rPr>
              <a:t>na tom, zda jsme našli smysl </a:t>
            </a:r>
            <a:r>
              <a:rPr lang="cs-CZ" sz="2800" b="1" dirty="0" smtClean="0">
                <a:latin typeface="+mj-lt"/>
              </a:rPr>
              <a:t>života.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b="1" dirty="0" smtClean="0">
                <a:latin typeface="+mj-lt"/>
              </a:rPr>
              <a:t>Každý </a:t>
            </a:r>
            <a:r>
              <a:rPr lang="cs-CZ" sz="2800" b="1" dirty="0">
                <a:latin typeface="+mj-lt"/>
              </a:rPr>
              <a:t>má smysl života jiný.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>
              <a:latin typeface="+mj-lt"/>
            </a:endParaRPr>
          </a:p>
        </p:txBody>
      </p:sp>
      <p:pic>
        <p:nvPicPr>
          <p:cNvPr id="45059" name="Picture 2" descr="C:\Users\Marcelka\AppData\Local\Microsoft\Windows\Temporary Internet Files\Content.IE5\HAQ0290J\MP900431739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43213" y="3679825"/>
            <a:ext cx="3579812" cy="302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Co je smyslem života?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5545138"/>
          </a:xfrm>
        </p:spPr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3000" smtClean="0">
                <a:latin typeface="Arial" charset="0"/>
              </a:rPr>
              <a:t>            </a:t>
            </a:r>
            <a:endParaRPr lang="cs-CZ" sz="2400" smtClean="0">
              <a:latin typeface="Arial" charset="0"/>
            </a:endParaRPr>
          </a:p>
          <a:p>
            <a:pPr marL="0" indent="0">
              <a:lnSpc>
                <a:spcPct val="80000"/>
              </a:lnSpc>
            </a:pPr>
            <a:r>
              <a:rPr lang="cs-CZ" sz="3000" smtClean="0">
                <a:latin typeface="Arial" charset="0"/>
              </a:rPr>
              <a:t>Hledáme jej celý život.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3000" smtClean="0">
              <a:latin typeface="Arial" charset="0"/>
            </a:endParaRPr>
          </a:p>
          <a:p>
            <a:pPr marL="0" indent="0">
              <a:lnSpc>
                <a:spcPct val="80000"/>
              </a:lnSpc>
            </a:pPr>
            <a:r>
              <a:rPr lang="cs-CZ" sz="3000" smtClean="0">
                <a:latin typeface="Arial" charset="0"/>
              </a:rPr>
              <a:t>Majetek? Věci? Mít rád druhé? Abychom byli my milováni? Pomáhat druhým? Práce? Sport? Zážitky?</a:t>
            </a:r>
          </a:p>
          <a:p>
            <a:pPr marL="0" indent="0">
              <a:lnSpc>
                <a:spcPct val="80000"/>
              </a:lnSpc>
            </a:pPr>
            <a:endParaRPr lang="cs-CZ" sz="3000" smtClean="0">
              <a:latin typeface="Arial" charset="0"/>
            </a:endParaRPr>
          </a:p>
          <a:p>
            <a:pPr marL="0" indent="0">
              <a:lnSpc>
                <a:spcPct val="80000"/>
              </a:lnSpc>
            </a:pPr>
            <a:r>
              <a:rPr lang="cs-CZ" sz="3000" smtClean="0">
                <a:latin typeface="Arial" charset="0"/>
              </a:rPr>
              <a:t>Člověk by měl rovnoměrně rozvíjet všechny stránky života, jinak zažije životní zklamání - někdy i duševní nemoci (deprivace, deprese).</a:t>
            </a:r>
          </a:p>
          <a:p>
            <a:pPr marL="0" indent="0">
              <a:lnSpc>
                <a:spcPct val="80000"/>
              </a:lnSpc>
            </a:pPr>
            <a:endParaRPr lang="cs-CZ" sz="3000" smtClean="0">
              <a:latin typeface="Arial" charset="0"/>
            </a:endParaRP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3000" smtClean="0">
                <a:solidFill>
                  <a:srgbClr val="002060"/>
                </a:solidFill>
                <a:latin typeface="Arial" charset="0"/>
              </a:rPr>
              <a:t>Po čem toužíš, bez čeho nemůžeš být?</a:t>
            </a:r>
          </a:p>
          <a:p>
            <a:pPr marL="0" indent="0">
              <a:lnSpc>
                <a:spcPct val="80000"/>
              </a:lnSpc>
            </a:pPr>
            <a:endParaRPr lang="cs-CZ" sz="3000" smtClean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Přístup k životu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>
            <a:normAutofit/>
          </a:bodyPr>
          <a:lstStyle/>
          <a:p>
            <a:pPr marL="0" indent="0" algn="ctr">
              <a:buFont typeface="Arial" charset="0"/>
              <a:buNone/>
            </a:pPr>
            <a:r>
              <a:rPr lang="cs-CZ" sz="2400" b="1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Můžeme svůj život řídit? </a:t>
            </a:r>
          </a:p>
          <a:p>
            <a:pPr marL="0" indent="0" algn="ctr">
              <a:buFont typeface="Arial" charset="0"/>
              <a:buNone/>
            </a:pPr>
            <a:r>
              <a:rPr lang="cs-CZ" sz="2400" b="1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Jaký mívá člověk přístup k životu?</a:t>
            </a:r>
          </a:p>
          <a:p>
            <a:pPr marL="0" indent="0" algn="ctr">
              <a:buFont typeface="Arial" charset="0"/>
              <a:buNone/>
            </a:pPr>
            <a:endParaRPr lang="cs-CZ" sz="4400" smtClean="0">
              <a:latin typeface="Arial" charset="0"/>
              <a:ea typeface="Calibri" pitchFamily="34" charset="0"/>
              <a:cs typeface="Times New Roman" pitchFamily="18" charset="0"/>
            </a:endParaRPr>
          </a:p>
          <a:p>
            <a:pPr marL="0" indent="0" algn="ctr">
              <a:buFont typeface="Arial" charset="0"/>
              <a:buNone/>
            </a:pPr>
            <a:r>
              <a:rPr lang="cs-CZ" smtClean="0">
                <a:latin typeface="Arial" charset="0"/>
                <a:ea typeface="Calibri" pitchFamily="34" charset="0"/>
                <a:cs typeface="Times New Roman" pitchFamily="18" charset="0"/>
              </a:rPr>
              <a:t>Přístup k životu může být    </a:t>
            </a:r>
          </a:p>
          <a:p>
            <a:pPr marL="0" indent="0" algn="ctr">
              <a:buFont typeface="Arial" charset="0"/>
              <a:buNone/>
            </a:pPr>
            <a:r>
              <a:rPr lang="cs-CZ" smtClean="0">
                <a:latin typeface="Arial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b="1" smtClean="0">
                <a:latin typeface="Arial" charset="0"/>
                <a:ea typeface="Calibri" pitchFamily="34" charset="0"/>
                <a:cs typeface="Times New Roman" pitchFamily="18" charset="0"/>
              </a:rPr>
              <a:t>aktivní</a:t>
            </a:r>
            <a:r>
              <a:rPr lang="cs-CZ" smtClean="0">
                <a:latin typeface="Arial" charset="0"/>
                <a:ea typeface="Calibri" pitchFamily="34" charset="0"/>
                <a:cs typeface="Times New Roman" pitchFamily="18" charset="0"/>
              </a:rPr>
              <a:t> a </a:t>
            </a:r>
            <a:r>
              <a:rPr lang="cs-CZ" b="1" smtClean="0">
                <a:latin typeface="Arial" charset="0"/>
                <a:ea typeface="Calibri" pitchFamily="34" charset="0"/>
                <a:cs typeface="Times New Roman" pitchFamily="18" charset="0"/>
              </a:rPr>
              <a:t>pasivní</a:t>
            </a:r>
            <a:r>
              <a:rPr lang="cs-CZ" smtClean="0">
                <a:latin typeface="Arial" charset="0"/>
                <a:ea typeface="Calibri" pitchFamily="34" charset="0"/>
                <a:cs typeface="Times New Roman" pitchFamily="18" charset="0"/>
              </a:rPr>
              <a:t>.</a:t>
            </a:r>
          </a:p>
          <a:p>
            <a:pPr marL="0" indent="0" algn="ctr"/>
            <a:endParaRPr lang="cs-CZ" smtClean="0">
              <a:latin typeface="Arial" charset="0"/>
              <a:ea typeface="Calibri" pitchFamily="34" charset="0"/>
              <a:cs typeface="Times New Roman" pitchFamily="18" charset="0"/>
            </a:endParaRPr>
          </a:p>
        </p:txBody>
      </p:sp>
      <p:pic>
        <p:nvPicPr>
          <p:cNvPr id="49155" name="Picture 2" descr="C:\Users\Marcelka\AppData\Local\Microsoft\Windows\Temporary Internet Files\Content.IE5\NPTX2YC0\MP900449116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48038" y="4233863"/>
            <a:ext cx="2879725" cy="2198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Nadpis 1"/>
          <p:cNvSpPr>
            <a:spLocks noGrp="1"/>
          </p:cNvSpPr>
          <p:nvPr>
            <p:ph type="title"/>
          </p:nvPr>
        </p:nvSpPr>
        <p:spPr>
          <a:xfrm>
            <a:off x="539750" y="333375"/>
            <a:ext cx="8229600" cy="1143000"/>
          </a:xfrm>
        </p:spPr>
        <p:txBody>
          <a:bodyPr/>
          <a:lstStyle/>
          <a:p>
            <a:r>
              <a:rPr lang="cs-CZ" b="1" smtClean="0"/>
              <a:t>Aktivní přístup </a:t>
            </a:r>
            <a:r>
              <a:rPr lang="cs-CZ" sz="3600" smtClean="0"/>
              <a:t>znamená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>
                <a:latin typeface="+mj-lt"/>
              </a:rPr>
              <a:t>Žít podle svých představ. </a:t>
            </a:r>
            <a:endParaRPr lang="cs-CZ" dirty="0" smtClean="0">
              <a:latin typeface="+mj-lt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latin typeface="+mj-lt"/>
              </a:rPr>
              <a:t>Dělat </a:t>
            </a:r>
            <a:r>
              <a:rPr lang="cs-CZ" dirty="0">
                <a:latin typeface="+mj-lt"/>
              </a:rPr>
              <a:t>plány. </a:t>
            </a:r>
            <a:endParaRPr lang="cs-CZ" dirty="0" smtClean="0">
              <a:latin typeface="+mj-lt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latin typeface="+mj-lt"/>
              </a:rPr>
              <a:t>Mít </a:t>
            </a:r>
            <a:r>
              <a:rPr lang="cs-CZ" dirty="0">
                <a:latin typeface="+mj-lt"/>
              </a:rPr>
              <a:t>cíle. </a:t>
            </a:r>
            <a:endParaRPr lang="cs-CZ" dirty="0" smtClean="0">
              <a:latin typeface="+mj-lt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latin typeface="+mj-lt"/>
              </a:rPr>
              <a:t>Hledat cesty.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latin typeface="+mj-lt"/>
              </a:rPr>
              <a:t>Nenechat se manipulovat</a:t>
            </a:r>
            <a:endParaRPr lang="cs-CZ" dirty="0">
              <a:latin typeface="+mj-lt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Pasivní přístup </a:t>
            </a:r>
            <a:r>
              <a:rPr lang="cs-CZ" sz="3600" smtClean="0"/>
              <a:t>znamená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>
                <a:latin typeface="+mj-lt"/>
              </a:rPr>
              <a:t>Být ve vleku druhých. </a:t>
            </a:r>
            <a:endParaRPr lang="cs-CZ" dirty="0" smtClean="0">
              <a:latin typeface="+mj-lt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latin typeface="+mj-lt"/>
              </a:rPr>
              <a:t>Nechat </a:t>
            </a:r>
            <a:r>
              <a:rPr lang="cs-CZ" dirty="0">
                <a:latin typeface="+mj-lt"/>
              </a:rPr>
              <a:t>se ovládat. </a:t>
            </a:r>
            <a:endParaRPr lang="cs-CZ" dirty="0" smtClean="0">
              <a:latin typeface="+mj-lt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latin typeface="+mj-lt"/>
              </a:rPr>
              <a:t>Nechat </a:t>
            </a:r>
            <a:r>
              <a:rPr lang="cs-CZ" dirty="0">
                <a:latin typeface="+mj-lt"/>
              </a:rPr>
              <a:t>se unášet někam, kam nechceme.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latin typeface="+mj-lt"/>
              </a:rPr>
              <a:t>Nečinně snášet to, co nám nevyhovuje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latin typeface="+mj-lt"/>
              </a:rPr>
              <a:t>Neschopnost,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  neochotu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      něco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          změnit</a:t>
            </a:r>
            <a:r>
              <a:rPr lang="cs-CZ" dirty="0">
                <a:latin typeface="+mj-lt"/>
              </a:rPr>
              <a:t>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850" y="260350"/>
            <a:ext cx="82296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rgbClr val="FF0000"/>
                </a:solidFill>
              </a:rPr>
              <a:t>Ž</a:t>
            </a:r>
            <a:r>
              <a:rPr lang="cs-CZ" dirty="0" smtClean="0">
                <a:solidFill>
                  <a:srgbClr val="FF0000"/>
                </a:solidFill>
              </a:rPr>
              <a:t>ivotní moudrost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836613"/>
            <a:ext cx="8229600" cy="5173662"/>
          </a:xfrm>
        </p:spPr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2400" b="1" smtClean="0">
                <a:latin typeface="Arial" charset="0"/>
              </a:rPr>
              <a:t>                      Jak vzniká životní moudrost?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2200" smtClean="0">
              <a:latin typeface="Arial" charset="0"/>
            </a:endParaRP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2200" smtClean="0">
              <a:latin typeface="Arial" charset="0"/>
            </a:endParaRPr>
          </a:p>
          <a:p>
            <a:pPr marL="0" indent="0">
              <a:lnSpc>
                <a:spcPct val="80000"/>
              </a:lnSpc>
            </a:pPr>
            <a:r>
              <a:rPr lang="cs-CZ" sz="3700" smtClean="0">
                <a:latin typeface="Arial" charset="0"/>
              </a:rPr>
              <a:t>Během života získáme vlastní životní zkušenosti (dobré, špatné). 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3700" smtClean="0">
              <a:latin typeface="Arial" charset="0"/>
            </a:endParaRPr>
          </a:p>
          <a:p>
            <a:pPr marL="0" indent="0">
              <a:lnSpc>
                <a:spcPct val="80000"/>
              </a:lnSpc>
            </a:pPr>
            <a:r>
              <a:rPr lang="cs-CZ" sz="3700" smtClean="0">
                <a:latin typeface="Arial" charset="0"/>
              </a:rPr>
              <a:t>Z nich vzniká životní moudrost.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3700" smtClean="0">
              <a:latin typeface="Arial" charset="0"/>
            </a:endParaRPr>
          </a:p>
          <a:p>
            <a:pPr marL="0" indent="0">
              <a:lnSpc>
                <a:spcPct val="80000"/>
              </a:lnSpc>
            </a:pPr>
            <a:r>
              <a:rPr lang="cs-CZ" sz="3700" smtClean="0">
                <a:latin typeface="Arial" charset="0"/>
              </a:rPr>
              <a:t>Je dobré učit se ze zkušeností druhých.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12954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Otázky</a:t>
            </a:r>
            <a:r>
              <a:rPr lang="cs-CZ" dirty="0"/>
              <a:t>: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650" y="1484313"/>
            <a:ext cx="8229600" cy="4525962"/>
          </a:xfrm>
        </p:spPr>
        <p:txBody>
          <a:bodyPr>
            <a:normAutofit/>
          </a:bodyPr>
          <a:lstStyle/>
          <a:p>
            <a:pPr marL="742950" indent="-742950">
              <a:buFont typeface="Arial" charset="0"/>
              <a:buAutoNum type="arabicPeriod"/>
            </a:pPr>
            <a:r>
              <a:rPr lang="cs-CZ" sz="2500" smtClean="0">
                <a:latin typeface="Arial" charset="0"/>
              </a:rPr>
              <a:t>Co tvoří životní styl?</a:t>
            </a:r>
          </a:p>
          <a:p>
            <a:pPr marL="742950" indent="-742950">
              <a:buFont typeface="Arial" charset="0"/>
              <a:buAutoNum type="arabicPeriod"/>
            </a:pPr>
            <a:r>
              <a:rPr lang="cs-CZ" sz="2500" smtClean="0">
                <a:latin typeface="Arial" charset="0"/>
              </a:rPr>
              <a:t>Odkud se bere? Jaký by měl být? Co jej ovlivňuje?</a:t>
            </a:r>
          </a:p>
          <a:p>
            <a:pPr marL="742950" indent="-742950">
              <a:buFont typeface="Arial" charset="0"/>
              <a:buAutoNum type="arabicPeriod"/>
            </a:pPr>
            <a:r>
              <a:rPr lang="cs-CZ" sz="2500" smtClean="0">
                <a:latin typeface="Arial" charset="0"/>
              </a:rPr>
              <a:t>Vyjmenuj základní životní potřeby?</a:t>
            </a:r>
          </a:p>
          <a:p>
            <a:pPr marL="742950" indent="-742950">
              <a:buFont typeface="Arial" charset="0"/>
              <a:buAutoNum type="arabicPeriod"/>
            </a:pPr>
            <a:r>
              <a:rPr lang="cs-CZ" sz="2500" smtClean="0">
                <a:latin typeface="Arial" charset="0"/>
              </a:rPr>
              <a:t>Na čem závisí spokojenost v životě?</a:t>
            </a:r>
            <a:endParaRPr lang="cs-CZ" sz="2500" smtClean="0">
              <a:latin typeface="Arial" charset="0"/>
              <a:ea typeface="Calibri" pitchFamily="34" charset="0"/>
              <a:cs typeface="Times New Roman" pitchFamily="18" charset="0"/>
            </a:endParaRPr>
          </a:p>
          <a:p>
            <a:pPr marL="742950" indent="-742950">
              <a:spcAft>
                <a:spcPts val="1000"/>
              </a:spcAft>
              <a:buFont typeface="Arial" charset="0"/>
              <a:buAutoNum type="arabicPeriod"/>
            </a:pPr>
            <a:r>
              <a:rPr lang="cs-CZ" sz="2500" smtClean="0">
                <a:latin typeface="Arial" charset="0"/>
                <a:ea typeface="Calibri" pitchFamily="34" charset="0"/>
                <a:cs typeface="Times New Roman" pitchFamily="18" charset="0"/>
              </a:rPr>
              <a:t>Co když nám něco důležitého v životě chybí?</a:t>
            </a:r>
          </a:p>
          <a:p>
            <a:pPr marL="742950" indent="-742950">
              <a:spcAft>
                <a:spcPts val="1000"/>
              </a:spcAft>
              <a:buFont typeface="Arial" charset="0"/>
              <a:buAutoNum type="arabicPeriod"/>
            </a:pPr>
            <a:r>
              <a:rPr lang="cs-CZ" sz="2500" smtClean="0">
                <a:latin typeface="Arial" charset="0"/>
                <a:ea typeface="Calibri" pitchFamily="34" charset="0"/>
                <a:cs typeface="Times New Roman" pitchFamily="18" charset="0"/>
              </a:rPr>
              <a:t>Jaký mívá člověk přístup k životu?</a:t>
            </a:r>
          </a:p>
          <a:p>
            <a:pPr marL="742950" indent="-742950">
              <a:spcAft>
                <a:spcPts val="1000"/>
              </a:spcAft>
              <a:buFont typeface="Arial" charset="0"/>
              <a:buAutoNum type="arabicPeriod"/>
            </a:pPr>
            <a:r>
              <a:rPr lang="cs-CZ" sz="2500" smtClean="0">
                <a:latin typeface="Arial" charset="0"/>
                <a:ea typeface="Calibri" pitchFamily="34" charset="0"/>
                <a:cs typeface="Times New Roman" pitchFamily="18" charset="0"/>
              </a:rPr>
              <a:t>Jak vzniká životní moudrost?</a:t>
            </a:r>
          </a:p>
          <a:p>
            <a:pPr marL="742950" indent="-742950">
              <a:buFont typeface="Arial" charset="0"/>
              <a:buAutoNum type="arabicPeriod"/>
            </a:pPr>
            <a:r>
              <a:rPr lang="cs-CZ" sz="2500" smtClean="0">
                <a:latin typeface="Arial" charset="0"/>
                <a:ea typeface="Calibri" pitchFamily="34" charset="0"/>
                <a:cs typeface="Times New Roman" pitchFamily="18" charset="0"/>
              </a:rPr>
              <a:t>Zkus říct, jaký je tvůj smysl života.</a:t>
            </a:r>
            <a:r>
              <a:rPr lang="cs-CZ" sz="2500" smtClean="0">
                <a:latin typeface="Arial" charset="0"/>
                <a:cs typeface="Times New Roman" pitchFamily="18" charset="0"/>
              </a:rPr>
              <a:t> </a:t>
            </a:r>
            <a:r>
              <a:rPr lang="cs-CZ" sz="2500" smtClean="0">
                <a:latin typeface="Arial" charset="0"/>
                <a:ea typeface="Calibri" pitchFamily="34" charset="0"/>
                <a:cs typeface="Calibri" pitchFamily="34" charset="0"/>
              </a:rPr>
              <a:t>(Po čem toužíš, bez čeho nemůžeš být?)</a:t>
            </a:r>
            <a:endParaRPr lang="cs-CZ" sz="2500" smtClean="0">
              <a:latin typeface="Arial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Nadpis 1"/>
          <p:cNvSpPr>
            <a:spLocks noGrp="1"/>
          </p:cNvSpPr>
          <p:nvPr>
            <p:ph type="title"/>
          </p:nvPr>
        </p:nvSpPr>
        <p:spPr>
          <a:xfrm>
            <a:off x="1692275" y="3573463"/>
            <a:ext cx="8229600" cy="1143000"/>
          </a:xfrm>
        </p:spPr>
        <p:txBody>
          <a:bodyPr/>
          <a:lstStyle/>
          <a:p>
            <a:r>
              <a:rPr lang="cs-CZ" smtClean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721350"/>
          </a:xfrm>
        </p:spPr>
        <p:txBody>
          <a:bodyPr rtlCol="0">
            <a:normAutofit/>
          </a:bodyPr>
          <a:lstStyle/>
          <a:p>
            <a:pPr marL="914400" lvl="2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latin typeface="+mj-lt"/>
              </a:rPr>
              <a:t>Zdravý</a:t>
            </a:r>
          </a:p>
          <a:p>
            <a:pPr marL="914400" lvl="2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>
                <a:latin typeface="+mj-lt"/>
              </a:rPr>
              <a:t>ž</a:t>
            </a:r>
            <a:r>
              <a:rPr lang="cs-CZ" dirty="0" smtClean="0">
                <a:latin typeface="+mj-lt"/>
              </a:rPr>
              <a:t>ivotní </a:t>
            </a:r>
          </a:p>
          <a:p>
            <a:pPr marL="914400" lvl="2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>
                <a:latin typeface="+mj-lt"/>
              </a:rPr>
              <a:t>s</a:t>
            </a:r>
            <a:r>
              <a:rPr lang="cs-CZ" dirty="0" smtClean="0">
                <a:latin typeface="+mj-lt"/>
              </a:rPr>
              <a:t>tyl</a:t>
            </a:r>
          </a:p>
          <a:p>
            <a:pPr marL="914400" lvl="2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>
              <a:latin typeface="+mj-lt"/>
            </a:endParaRPr>
          </a:p>
          <a:p>
            <a:pPr marL="914400" lvl="2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>
              <a:latin typeface="+mj-lt"/>
            </a:endParaRPr>
          </a:p>
          <a:p>
            <a:pPr marL="914400" lvl="2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latin typeface="+mj-lt"/>
              </a:rPr>
              <a:t>Popiš obrázky.</a:t>
            </a:r>
          </a:p>
          <a:p>
            <a:pPr marL="914400" lvl="2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  <a:latin typeface="+mj-lt"/>
              </a:rPr>
              <a:t>Proč jsou </a:t>
            </a:r>
          </a:p>
          <a:p>
            <a:pPr marL="914400" lvl="2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>
                <a:solidFill>
                  <a:srgbClr val="FF0000"/>
                </a:solidFill>
                <a:latin typeface="+mj-lt"/>
              </a:rPr>
              <a:t>t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yto věci </a:t>
            </a:r>
          </a:p>
          <a:p>
            <a:pPr marL="914400" lvl="2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  <a:latin typeface="+mj-lt"/>
              </a:rPr>
              <a:t>zdravé? </a:t>
            </a:r>
            <a:endParaRPr lang="cs-CZ" dirty="0">
              <a:solidFill>
                <a:srgbClr val="FF0000"/>
              </a:solidFill>
              <a:latin typeface="+mj-lt"/>
            </a:endParaRPr>
          </a:p>
        </p:txBody>
      </p:sp>
      <p:pic>
        <p:nvPicPr>
          <p:cNvPr id="5939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63938" y="115888"/>
            <a:ext cx="2211387" cy="1423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9396" name="Picture 4" descr="http://mladazena.maminka.cz/assets/mlada-zena-2/moje-zdravi/zdravi/diabetes/43_str_nka_b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84888" y="136525"/>
            <a:ext cx="1138237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9397" name="Picture 6" descr="http://www.primaknihy.cz/72422-thickbox/jidlo-jako-zivotni-styl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116013" y="4379913"/>
            <a:ext cx="2030412" cy="230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9398" name="Picture 7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524750" y="136525"/>
            <a:ext cx="927100" cy="1403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9399" name="Picture 8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924300" y="1668463"/>
            <a:ext cx="5013325" cy="501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Použitá literatura a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400" b="1" dirty="0" smtClean="0">
                <a:latin typeface="+mj-lt"/>
              </a:rPr>
              <a:t>Občanská výchova pro odborná učiliště I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400" dirty="0" smtClean="0">
                <a:latin typeface="+mj-lt"/>
              </a:rPr>
              <a:t>Autorka Hana Kovaříková, vydalo 2003 nakladatelství Septima</a:t>
            </a:r>
            <a:endParaRPr lang="cs-CZ" sz="24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000" dirty="0" smtClean="0">
                <a:latin typeface="Calibri"/>
                <a:ea typeface="Calibri"/>
                <a:cs typeface="Times New Roman"/>
              </a:rPr>
              <a:t>http</a:t>
            </a:r>
            <a:r>
              <a:rPr lang="cs-CZ" sz="2000" dirty="0">
                <a:latin typeface="Calibri"/>
                <a:ea typeface="Calibri"/>
                <a:cs typeface="Times New Roman"/>
              </a:rPr>
              <a:t>://www.bing.com/images/search?q=%C5%BEivotn%C3%AD+styl&amp;qs=n&amp;form=QBIR&amp;pq=%C5%BEivotn%C3%AD+styl&amp;sc=0-3&amp;sp=-1&amp;sk=#</a:t>
            </a:r>
            <a:r>
              <a:rPr lang="cs-CZ" sz="2000" dirty="0" smtClean="0">
                <a:latin typeface="Calibri"/>
                <a:ea typeface="Calibri"/>
                <a:cs typeface="Times New Roman"/>
              </a:rPr>
              <a:t>view=detail&amp;id=8409D271C21827F577ED8E4359B012EE0D6C1CB8&amp;selectedIndex=167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000" dirty="0">
                <a:latin typeface="Calibri"/>
                <a:ea typeface="Calibri"/>
                <a:cs typeface="Times New Roman"/>
              </a:rPr>
              <a:t>http://www.bing.com/images/search?q=%C5%BEivotn%C3%AD+styl&amp;qs=n&amp;form=QBIR&amp;pq=%C5%BEivotn%C3%AD+styl&amp;sc=0-3&amp;sp=-1&amp;sk=#</a:t>
            </a:r>
            <a:r>
              <a:rPr lang="cs-CZ" sz="2000" dirty="0" smtClean="0">
                <a:latin typeface="Calibri"/>
                <a:ea typeface="Calibri"/>
                <a:cs typeface="Times New Roman"/>
              </a:rPr>
              <a:t>view=detail&amp;id=B3A583E3137D0D8D510963FD5D65160A6092BAB8&amp;selectedIndex=166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000" dirty="0">
                <a:latin typeface="Calibri"/>
                <a:ea typeface="Calibri"/>
                <a:cs typeface="Times New Roman"/>
              </a:rPr>
              <a:t>http://www.bing.com/images/search?q=%C5%BEivotn%C3%AD+styl&amp;qs=n&amp;form=QBIR&amp;pq=%C5%BEivotn%C3%AD+styl&amp;sc=0-3&amp;sp=-1&amp;sk=#</a:t>
            </a:r>
            <a:r>
              <a:rPr lang="cs-CZ" sz="2000" dirty="0" smtClean="0">
                <a:latin typeface="Calibri"/>
                <a:ea typeface="Calibri"/>
                <a:cs typeface="Times New Roman"/>
              </a:rPr>
              <a:t>view=detail&amp;id=762427EC637235452E180CBD6BBEEA4B9C5A69C9&amp;selectedIndex=168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000" dirty="0">
                <a:latin typeface="Calibri"/>
                <a:ea typeface="Calibri"/>
                <a:cs typeface="Times New Roman"/>
              </a:rPr>
              <a:t>http://www.bing.com/images/search?q=%C5%BEivotn%C3%AD+styl&amp;qs=n&amp;form=QBIR&amp;pq=%C5%BEivotn%C3%AD+styl&amp;sc=0-3&amp;sp=-1&amp;sk=#view=detail&amp;id=4C4B37EBE047BAB15BE5C24FCEA8DE9E3698A39F&amp;selectedIndex=170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smtClean="0"/>
              <a:t>Zdroje a adresy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000" dirty="0"/>
              <a:t>http://www.bing.com/images/search?q=%C5%BEivotn%C3%AD+styl&amp;qs=n&amp;form=QBIR&amp;pq=%C5%BEivotn%C3%AD+styl&amp;sc=0-3&amp;sp=-1&amp;sk=#</a:t>
            </a:r>
            <a:r>
              <a:rPr lang="cs-CZ" sz="2000" dirty="0" smtClean="0"/>
              <a:t>view=detail&amp;id=B98EE43A9EDA8D361EF49E8CBCCAF74B0472DF29&amp;selectedIndex=174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000" dirty="0" smtClean="0"/>
              <a:t>http</a:t>
            </a:r>
            <a:r>
              <a:rPr lang="cs-CZ" sz="2000" dirty="0"/>
              <a:t>://www.bing.com/images/search?q=%C5%BEivotn%C3%AD+styl&amp;qs=n&amp;form=QBIR&amp;pq=%C5%BEivotn%C3%AD+styl&amp;sc=0-3&amp;sp=-1&amp;sk=#</a:t>
            </a:r>
            <a:r>
              <a:rPr lang="cs-CZ" sz="2000" dirty="0" smtClean="0"/>
              <a:t>view=detail&amp;id=113FE1F26E3293C0DA021A00E80B497465810C96&amp;selectedIndex=441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000" dirty="0"/>
              <a:t>http://www.bing.com/images/search?q=%C5%BEivotn%C3%AD+styl&amp;qs=n&amp;form=QBIR&amp;pq=%C5%BEivotn%C3%AD+styl&amp;sc=0-3&amp;sp=-1&amp;sk=#</a:t>
            </a:r>
            <a:r>
              <a:rPr lang="cs-CZ" sz="2000" dirty="0" smtClean="0"/>
              <a:t>view=detail&amp;id=C716C9AC019D7A73EC021A175A1EE58687D170A2&amp;selectedIndex=453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000" dirty="0"/>
              <a:t>http://www.bing.com/images/search?q=%C5%BEivotn%C3%AD+styl&amp;qs=n&amp;form=QBIR&amp;pq=%C5%BEivotn%C3%AD+styl&amp;sc=0-3&amp;sp=-1&amp;sk=#</a:t>
            </a:r>
            <a:r>
              <a:rPr lang="cs-CZ" sz="2000" dirty="0" smtClean="0"/>
              <a:t>view=detail&amp;id=1D34B2DE7BADF0BE2174E7B9E76716BFE4898C9C&amp;selectedIndex=456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000" dirty="0"/>
              <a:t>http://www.bing.com/images/search?q=%C5%BEivotn%C3%AD+styl&amp;qs=n&amp;form=QBIR&amp;pq=%C5%BEivotn%C3%AD+styl&amp;sc=0-3&amp;sp=-1&amp;sk=#</a:t>
            </a:r>
            <a:r>
              <a:rPr lang="cs-CZ" sz="2000" dirty="0" smtClean="0"/>
              <a:t>view=detail&amp;id=B677CBCA262CFC03B9D3A54C8096F808C2FB1A7D&amp;selectedIndex=228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000" dirty="0" smtClean="0"/>
              <a:t> </a:t>
            </a:r>
            <a:endParaRPr lang="cs-CZ" sz="20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cs-CZ" sz="2400" smtClean="0"/>
              <a:t>Zdroje a adresy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184775"/>
          </a:xfrm>
        </p:spPr>
        <p:txBody>
          <a:bodyPr rtlCol="0">
            <a:normAutofit fontScale="47500" lnSpcReduction="2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http://www.clinic21.cz/images/zdravy_zivotni_styl.jpg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http://mladazena.maminka.cz/assets/mlada-zena-2/moje-zdravi/zdravi/diabetes/43_str_nka_b.jpg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http://www.primaknihy.cz/72422-thickbox/jidlo-jako-zivotni-styl.jpg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http://obrazek.pixmac.cz/4/zdravy-zivotni-styl-serie-sklenice-kiwi-stavy-2025-pixmac-obrazek-53270213.jpg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http://www.chempoint.cz/data/imgs/01044l.jpg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http://nd05.jxs.cz/239/477/21d0098717_86308721_o2.jpg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http://www.milujem-ta.estranky.cz/img/mid/3/emo-laska-2.jpg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http://zdrava-dieta.eu/wp-content/uploads/2010/09/kaloricke-tabulky-aktivity-prace-a-zamestnani1.jpg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http://www.edb.cz/grmat/nabidky/15396x3.jpg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http://www.zemni-prace-zbytovsky.cz/wp-content/uploads/2011/03/zemni-prace-zbytovsky-bagr.jpg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http://www.strechy-pardubice.cz/img/tesarske-prace-1.jpg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http://zdrava-dieta.eu/wp-content/uploads/2010/09/kaloricke-tabulky-aktivity-prace-a-zamestnani1.jpg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u="sng" dirty="0" smtClean="0"/>
              <a:t>http</a:t>
            </a:r>
            <a:r>
              <a:rPr lang="cs-CZ" u="sng" dirty="0"/>
              <a:t>://kafe-cz.imag3box.net/image/46/2012/kariera/nelhat-v-cv/4.jpg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u="sng" dirty="0"/>
              <a:t>http://</a:t>
            </a:r>
            <a:r>
              <a:rPr lang="cs-CZ" u="sng" dirty="0" smtClean="0"/>
              <a:t>upload.wikimedia.org/wikipedia/commons/thumb/4/40/BenToddJealousFamily.jpg/220px-BenToddJealousFamily.jpg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r>
              <a:rPr lang="cs-CZ" sz="2400" smtClean="0"/>
              <a:t>Zdroje a adresy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4857750"/>
          </a:xfrm>
        </p:spPr>
        <p:txBody>
          <a:bodyPr rtlCol="0">
            <a:normAutofit fontScale="40000" lnSpcReduction="2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http://milost.sk/images/big/rodina.jpg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http://www.s24.sk/files/img/rodina%20%282%29.jpg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http://www.sk-bc.ca/files/Rodina.jpg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http://havirovsucha.casd.cz/wp-content/uploads/2012/02/rodina.jpg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http://www.latruffe.cz/assets/galleries/102/spoluprace-s-restaurantem-bruno-08.jpg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 http://www.szs-tabor.cz/skola/Spoluprace_s_nemocnici/foto/spolecna%20fotka%20z%20nemocnice.jpg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http://www.miret.cz/upImgs/sponzori_a_spoluprace.jpg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http://www.szskm.cz/sites/default/files/_fotogalerie/2012-2013/20130702-spoluprace/004-spoluprace.JPG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http://www.inelsevgroup.cz/public/images/ig/smetanka_f2.jpg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http://nd01.jxs.cz/787/836/2300758dde_22518496_o2.jpg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http://www.myslivna-cerny-dul.cz/data/gallery2/6-30/volny-cas.jpg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http://www.myslivna-cerny-dul.cz/data/gallery2/6-17/volny-cas.jpg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http://</a:t>
            </a:r>
            <a:r>
              <a:rPr lang="cs-CZ" dirty="0" smtClean="0"/>
              <a:t>www.marianskelazne.cz/system/images/BAhbB1sHOgZmSSJIMjAxMi8xMC8yNC8yMV8zMV80OF81MTBfdF9nbGljaF9uYWNobWl0dGFnc3RhbnN6X21pdF9MaXZlX011c2lrLkpQRwY6BkVUWwg6BnA6CnRodW1iSSIMNzMweDUwMAY7BlQ/t%C3%A4glich%20nachmittagstansz%20mit%20Live%20Musik.JPG</a:t>
            </a:r>
            <a:r>
              <a:rPr lang="cs-CZ" u="sng" dirty="0"/>
              <a:t>http://</a:t>
            </a:r>
            <a:r>
              <a:rPr lang="cs-CZ" u="sng" dirty="0" smtClean="0"/>
              <a:t>www.marianskelazne.cz/system/images/BAhbB1sHOgZmSSIoMjAxMi8xMC8wMi8wOV8xNl8xNl8yNzRfQmFyXzAyLmpwZWcGOgZFVFsIOgZwOgp0aHVtYkkiDDczMHg1MDAGOwZU/Bar%2002.jpeg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u="sng" dirty="0"/>
              <a:t>http://www.emea.cz/wp-content/uploads/2013/04/konference2.jpg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u="sng" dirty="0"/>
              <a:t>http://www.szskm.cz/sites/default/files/_fotogalerie/2012-2013/20130702-spoluprace/004-spoluprace.JPG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u="sng" dirty="0"/>
              <a:t>http://www.blackheart.cz/_data/section-1/445_1333369950_htmlfull.jpg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u="sng" dirty="0"/>
              <a:t>http://bagry.cz/var/ezwebin_site/storage/images/clanky/z_praxe/jak_pracovat_s_buldozerem_3_dil_skryvka_a_tezba/rozryvac_je_pro_tezbu_dulezity/505152-1-cze-CZ/rozryvac_je_pro_tezbu_dulezity.jpg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 </a:t>
            </a:r>
            <a:r>
              <a:rPr lang="cs-CZ" u="sng" dirty="0" smtClean="0"/>
              <a:t> 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u="sng" dirty="0" smtClean="0"/>
              <a:t> 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1016</TotalTime>
  <Words>760</Words>
  <Application>Microsoft Office PowerPoint</Application>
  <PresentationFormat>On-screen Show (4:3)</PresentationFormat>
  <Paragraphs>220</Paragraphs>
  <Slides>28</Slides>
  <Notes>28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32" baseType="lpstr">
      <vt:lpstr>Times New Roman</vt:lpstr>
      <vt:lpstr>Arial</vt:lpstr>
      <vt:lpstr>Calibri</vt:lpstr>
      <vt:lpstr>Motiv systému Office</vt:lpstr>
      <vt:lpstr>Snímek 1</vt:lpstr>
      <vt:lpstr> Téma: Péče o zdraví  2. Životní styl, potřeby </vt:lpstr>
      <vt:lpstr>Snímek 3</vt:lpstr>
      <vt:lpstr>ŽIVOTNÍ STYL</vt:lpstr>
      <vt:lpstr>Životní styl </vt:lpstr>
      <vt:lpstr>ŽIVOTNÍ STYL  Co ovlivňuje náš životní styl? </vt:lpstr>
      <vt:lpstr>Pohoda</vt:lpstr>
      <vt:lpstr>POTŘEBY </vt:lpstr>
      <vt:lpstr> Tělesné potřeby = fyziologické – pít, jíst, dýchat, spát, odpočívat, vyměšovat, množit se.   </vt:lpstr>
      <vt:lpstr>Sexuální potřeba</vt:lpstr>
      <vt:lpstr> Potřeba práce = aktivity - něco smysluplného dělat </vt:lpstr>
      <vt:lpstr> Potřeba bezpečí a jistoty (zázemí v rodině) </vt:lpstr>
      <vt:lpstr> Potřeba být s ostatními lidmi (v rodině, ve škole, s přáteli, v práci) </vt:lpstr>
      <vt:lpstr>Uspokojení potřeb by mělo být trvalé, vyrovnané a úplné. </vt:lpstr>
      <vt:lpstr> Potřeba uplatnit se - být užitečný, uspět ve svém oboru, spolupracovat. </vt:lpstr>
      <vt:lpstr>Spokojenost v životě </vt:lpstr>
      <vt:lpstr>Co je smyslem života? </vt:lpstr>
      <vt:lpstr>Přístup k životu</vt:lpstr>
      <vt:lpstr>Aktivní přístup znamená</vt:lpstr>
      <vt:lpstr>Pasivní přístup znamená</vt:lpstr>
      <vt:lpstr>Životní moudrost </vt:lpstr>
      <vt:lpstr> Otázky: </vt:lpstr>
      <vt:lpstr> </vt:lpstr>
      <vt:lpstr>Použitá literatura a zdroje</vt:lpstr>
      <vt:lpstr>Použité zdroje</vt:lpstr>
      <vt:lpstr>Zdroje a adresy</vt:lpstr>
      <vt:lpstr>Zdroje a adresy</vt:lpstr>
      <vt:lpstr>Zdroje a adresy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Občanská nauka</dc:title>
  <dc:creator>Windows User</dc:creator>
  <cp:lastModifiedBy>DUM</cp:lastModifiedBy>
  <cp:revision>78</cp:revision>
  <dcterms:created xsi:type="dcterms:W3CDTF">2013-11-06T10:40:35Z</dcterms:created>
  <dcterms:modified xsi:type="dcterms:W3CDTF">2014-02-05T18:19:19Z</dcterms:modified>
</cp:coreProperties>
</file>