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797675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7B4FC2-A232-4248-958A-939F37ADE1F3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0275" y="739775"/>
            <a:ext cx="4937125" cy="37036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89515"/>
            <a:ext cx="5438140" cy="444269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7316"/>
            <a:ext cx="2945659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7316"/>
            <a:ext cx="2945659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012BE6-2651-49BB-80A9-23561EC67F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720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4. Doplňte v otázce název sportu a podle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sym typeface="Wingdings"/>
              </a:rPr>
              <a:t> nebo</a:t>
            </a:r>
            <a:r>
              <a:rPr lang="cs-CZ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sym typeface="Wingdings"/>
              </a:rPr>
              <a:t>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sym typeface="Wingdings"/>
              </a:rPr>
              <a:t> odpovězte: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012BE6-2651-49BB-80A9-23561EC67F0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4305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7. Doplňte v otázce název potraviny a podle</a:t>
            </a:r>
            <a:r>
              <a:rPr lang="cs-CZ" baseline="0" dirty="0" smtClean="0"/>
              <a:t>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sym typeface="Wingdings"/>
              </a:rPr>
              <a:t> nebo  odpovězte: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012BE6-2651-49BB-80A9-23561EC67F0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07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058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495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330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005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348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330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120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245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540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16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684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484A8-E2DA-41D6-B098-8544AAC02F80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720C23-82E3-42D3-8458-8D894D316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577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gi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26.wmf"/><Relationship Id="rId18" Type="http://schemas.openxmlformats.org/officeDocument/2006/relationships/image" Target="../media/image31.wmf"/><Relationship Id="rId3" Type="http://schemas.openxmlformats.org/officeDocument/2006/relationships/image" Target="../media/image16.wmf"/><Relationship Id="rId21" Type="http://schemas.openxmlformats.org/officeDocument/2006/relationships/image" Target="../media/image34.wmf"/><Relationship Id="rId7" Type="http://schemas.openxmlformats.org/officeDocument/2006/relationships/image" Target="../media/image20.wmf"/><Relationship Id="rId12" Type="http://schemas.openxmlformats.org/officeDocument/2006/relationships/image" Target="../media/image25.png"/><Relationship Id="rId17" Type="http://schemas.openxmlformats.org/officeDocument/2006/relationships/image" Target="../media/image30.wmf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9.wmf"/><Relationship Id="rId20" Type="http://schemas.openxmlformats.org/officeDocument/2006/relationships/image" Target="../media/image3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11" Type="http://schemas.openxmlformats.org/officeDocument/2006/relationships/image" Target="../media/image24.wmf"/><Relationship Id="rId5" Type="http://schemas.openxmlformats.org/officeDocument/2006/relationships/image" Target="../media/image18.wmf"/><Relationship Id="rId15" Type="http://schemas.openxmlformats.org/officeDocument/2006/relationships/image" Target="../media/image28.png"/><Relationship Id="rId23" Type="http://schemas.openxmlformats.org/officeDocument/2006/relationships/image" Target="../media/image36.wmf"/><Relationship Id="rId10" Type="http://schemas.openxmlformats.org/officeDocument/2006/relationships/image" Target="../media/image23.wmf"/><Relationship Id="rId19" Type="http://schemas.openxmlformats.org/officeDocument/2006/relationships/image" Target="../media/image32.png"/><Relationship Id="rId4" Type="http://schemas.openxmlformats.org/officeDocument/2006/relationships/image" Target="../media/image17.wmf"/><Relationship Id="rId9" Type="http://schemas.openxmlformats.org/officeDocument/2006/relationships/image" Target="../media/image22.wmf"/><Relationship Id="rId14" Type="http://schemas.openxmlformats.org/officeDocument/2006/relationships/image" Target="../media/image27.png"/><Relationship Id="rId22" Type="http://schemas.openxmlformats.org/officeDocument/2006/relationships/image" Target="../media/image3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96943" cy="151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2080139"/>
              </p:ext>
            </p:extLst>
          </p:nvPr>
        </p:nvGraphicFramePr>
        <p:xfrm>
          <a:off x="1719261" y="1988840"/>
          <a:ext cx="5705475" cy="2181289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VY_32_INOVACE_49_GRAMMAR REVIEW,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CAN, LIKE AND VOCABULARY SPORTS AND FOOD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GRAMMAR REVIEW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4365104"/>
            <a:ext cx="80648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Cvičení vhodná pro žáky 4. ročníku ZŠ. </a:t>
            </a:r>
          </a:p>
          <a:p>
            <a:r>
              <a:rPr lang="cs-CZ" dirty="0" smtClean="0"/>
              <a:t>Žáci si upevní slovní zásobu a použití slovesa </a:t>
            </a:r>
            <a:r>
              <a:rPr lang="cs-CZ" dirty="0" err="1" smtClean="0"/>
              <a:t>can</a:t>
            </a:r>
            <a:r>
              <a:rPr lang="cs-CZ" dirty="0" smtClean="0"/>
              <a:t> v otázkách, záporech a krátkých odpovědích. Dále pak procvičí otázky s použitím slovesa </a:t>
            </a:r>
            <a:r>
              <a:rPr lang="cs-CZ" dirty="0" err="1" smtClean="0"/>
              <a:t>like</a:t>
            </a:r>
            <a:r>
              <a:rPr lang="cs-CZ" dirty="0"/>
              <a:t> </a:t>
            </a:r>
            <a:r>
              <a:rPr lang="cs-CZ" dirty="0" smtClean="0"/>
              <a:t>, záporné věty a krátké odpovědi.   </a:t>
            </a:r>
          </a:p>
          <a:p>
            <a:r>
              <a:rPr lang="cs-CZ" dirty="0" smtClean="0"/>
              <a:t>Použitý materiál: www. </a:t>
            </a:r>
            <a:r>
              <a:rPr lang="cs-CZ" dirty="0"/>
              <a:t>o</a:t>
            </a:r>
            <a:r>
              <a:rPr lang="cs-CZ" dirty="0" smtClean="0"/>
              <a:t>ffice.microsoft.com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44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23528" y="332656"/>
            <a:ext cx="181645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u="sng" dirty="0" smtClean="0"/>
              <a:t>1. Přeložte</a:t>
            </a:r>
            <a:r>
              <a:rPr lang="cs-CZ" sz="1400" b="1" u="sng" baseline="0" dirty="0" smtClean="0"/>
              <a:t> do češtiny:</a:t>
            </a:r>
            <a:endParaRPr lang="en-US" sz="1400" b="1" u="sng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8408517"/>
              </p:ext>
            </p:extLst>
          </p:nvPr>
        </p:nvGraphicFramePr>
        <p:xfrm>
          <a:off x="539552" y="836712"/>
          <a:ext cx="3312368" cy="1962912"/>
        </p:xfrm>
        <a:graphic>
          <a:graphicData uri="http://schemas.openxmlformats.org/drawingml/2006/table">
            <a:tbl>
              <a:tblPr firstRow="1" firstCol="1" bandRow="1"/>
              <a:tblGrid>
                <a:gridCol w="1656184"/>
                <a:gridCol w="1656184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SIT DOWN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COLOUR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LISTEN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COME HERE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READ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LOOK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OPEN YOUR BOOK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WRITE</a:t>
                      </a:r>
                      <a:endParaRPr lang="en-US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358311" y="3062038"/>
            <a:ext cx="325743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u="sng" dirty="0" smtClean="0"/>
              <a:t>2. Zakroužkujte slovesa správnou barvou</a:t>
            </a:r>
            <a:r>
              <a:rPr lang="cs-CZ" sz="1400" b="1" u="sng" baseline="0" dirty="0" smtClean="0"/>
              <a:t>:</a:t>
            </a:r>
            <a:endParaRPr lang="en-US" sz="1400" b="1" u="sng" dirty="0"/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6724334"/>
              </p:ext>
            </p:extLst>
          </p:nvPr>
        </p:nvGraphicFramePr>
        <p:xfrm>
          <a:off x="539552" y="3933056"/>
          <a:ext cx="2588895" cy="1962912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80962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SKATEBOARDING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BLUE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PLAYING TENNIS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RED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WATCHING TV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BLACK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TRAVELLING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BROWN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RIDING A MOTORBIKE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MUSHROOMING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GREEN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SKIING 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ORANGE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SINGING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PINK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5" name="Picture 1" descr="C:\Users\Škola\AppData\Local\Microsoft\Windows\Temporary Internet Files\Content.IE5\CL0140GL\MC9003890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54846">
            <a:off x="2443744" y="3387915"/>
            <a:ext cx="542473" cy="511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Škola\AppData\Local\Microsoft\Windows\Temporary Internet Files\Content.IE5\U9M9ITX4\MC9003340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5361" y="3586404"/>
            <a:ext cx="308389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a\AppData\Local\Microsoft\Windows\Temporary Internet Files\Content.IE5\CL0140GL\MC9002796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65231">
            <a:off x="3295773" y="4359949"/>
            <a:ext cx="912373" cy="581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kola\AppData\Local\Microsoft\Windows\Temporary Internet Files\Content.IE5\Y0OFWMJ6\MC9001994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4594" y="6126605"/>
            <a:ext cx="622432" cy="43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kola\AppData\Local\Microsoft\Windows\Temporary Internet Files\Content.IE5\XU2Q5142\MC9001511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460" y="5229200"/>
            <a:ext cx="585001" cy="67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kola\AppData\Local\Microsoft\Windows\Temporary Internet Files\Content.IE5\U9M9ITX4\MC9003190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9987" y="6064838"/>
            <a:ext cx="844448" cy="50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kola\AppData\Local\Microsoft\Windows\Temporary Internet Files\Content.IE5\XU2Q5142\MC9003187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308" y="5904923"/>
            <a:ext cx="1049272" cy="706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kola\AppData\Local\Microsoft\Windows\Temporary Internet Files\Content.IE5\XU2Q5142\dglxasset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624" y="6048620"/>
            <a:ext cx="640034" cy="516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4355976" y="800112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/>
              <a:t>Jack___________</a:t>
            </a:r>
            <a:r>
              <a:rPr lang="cs-CZ" dirty="0" err="1"/>
              <a:t>dance</a:t>
            </a:r>
            <a:r>
              <a:rPr lang="cs-CZ" dirty="0"/>
              <a:t>. </a:t>
            </a:r>
            <a:r>
              <a:rPr lang="cs-CZ" dirty="0">
                <a:sym typeface="Wingdings"/>
              </a:rPr>
              <a:t></a:t>
            </a:r>
            <a:endParaRPr lang="en-US" dirty="0"/>
          </a:p>
          <a:p>
            <a:pPr lvl="0"/>
            <a:r>
              <a:rPr lang="cs-CZ" dirty="0" err="1"/>
              <a:t>Susan__________ski</a:t>
            </a:r>
            <a:r>
              <a:rPr lang="cs-CZ" dirty="0"/>
              <a:t>. </a:t>
            </a:r>
            <a:r>
              <a:rPr lang="cs-CZ" dirty="0">
                <a:sym typeface="Wingdings"/>
              </a:rPr>
              <a:t></a:t>
            </a:r>
            <a:endParaRPr lang="en-US" dirty="0"/>
          </a:p>
          <a:p>
            <a:pPr lvl="0"/>
            <a:r>
              <a:rPr lang="cs-CZ" dirty="0"/>
              <a:t>Dan _________run fast. </a:t>
            </a:r>
            <a:r>
              <a:rPr lang="cs-CZ" dirty="0">
                <a:sym typeface="Wingdings"/>
              </a:rPr>
              <a:t></a:t>
            </a:r>
            <a:endParaRPr lang="en-US" dirty="0"/>
          </a:p>
          <a:p>
            <a:pPr lvl="0"/>
            <a:r>
              <a:rPr lang="cs-CZ" dirty="0" err="1"/>
              <a:t>Joe</a:t>
            </a:r>
            <a:r>
              <a:rPr lang="cs-CZ" dirty="0"/>
              <a:t> and Bill______</a:t>
            </a:r>
            <a:r>
              <a:rPr lang="cs-CZ" dirty="0" err="1"/>
              <a:t>sing</a:t>
            </a:r>
            <a:r>
              <a:rPr lang="cs-CZ" dirty="0"/>
              <a:t>. </a:t>
            </a:r>
            <a:r>
              <a:rPr lang="cs-CZ" dirty="0">
                <a:sym typeface="Wingdings"/>
              </a:rPr>
              <a:t></a:t>
            </a:r>
            <a:endParaRPr lang="en-US" dirty="0"/>
          </a:p>
          <a:p>
            <a:pPr lvl="0"/>
            <a:r>
              <a:rPr lang="cs-CZ" dirty="0"/>
              <a:t>Tom________</a:t>
            </a:r>
            <a:r>
              <a:rPr lang="cs-CZ" dirty="0" err="1"/>
              <a:t>speak</a:t>
            </a:r>
            <a:r>
              <a:rPr lang="cs-CZ" dirty="0"/>
              <a:t> </a:t>
            </a:r>
            <a:r>
              <a:rPr lang="cs-CZ" dirty="0" err="1"/>
              <a:t>English</a:t>
            </a:r>
            <a:r>
              <a:rPr lang="cs-CZ" dirty="0"/>
              <a:t>. </a:t>
            </a:r>
            <a:r>
              <a:rPr lang="cs-CZ" dirty="0">
                <a:sym typeface="Wingdings"/>
              </a:rPr>
              <a:t></a:t>
            </a:r>
            <a:endParaRPr lang="en-US" dirty="0"/>
          </a:p>
          <a:p>
            <a:pPr lvl="0"/>
            <a:r>
              <a:rPr lang="cs-CZ" dirty="0" err="1"/>
              <a:t>Ellie</a:t>
            </a:r>
            <a:r>
              <a:rPr lang="cs-CZ" dirty="0"/>
              <a:t>_________skate. </a:t>
            </a:r>
            <a:r>
              <a:rPr lang="cs-CZ" dirty="0">
                <a:sym typeface="Wingdings"/>
              </a:rPr>
              <a:t></a:t>
            </a:r>
            <a:endParaRPr lang="en-US" dirty="0"/>
          </a:p>
        </p:txBody>
      </p:sp>
      <p:sp>
        <p:nvSpPr>
          <p:cNvPr id="23" name="Obdélník 22"/>
          <p:cNvSpPr/>
          <p:nvPr/>
        </p:nvSpPr>
        <p:spPr>
          <a:xfrm>
            <a:off x="4273822" y="272772"/>
            <a:ext cx="252716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u="sng" dirty="0" smtClean="0"/>
              <a:t>3. Doplňte </a:t>
            </a:r>
            <a:r>
              <a:rPr lang="cs-CZ" sz="1400" b="1" u="sng" dirty="0" err="1" smtClean="0"/>
              <a:t>can</a:t>
            </a:r>
            <a:r>
              <a:rPr lang="cs-CZ" sz="1400" b="1" u="sng" dirty="0" smtClean="0"/>
              <a:t> </a:t>
            </a:r>
            <a:r>
              <a:rPr lang="cs-CZ" sz="1400" b="1" u="sng" dirty="0">
                <a:sym typeface="Wingdings"/>
              </a:rPr>
              <a:t> nebo </a:t>
            </a:r>
            <a:r>
              <a:rPr lang="cs-CZ" sz="1400" b="1" u="sng" dirty="0" err="1">
                <a:sym typeface="Wingdings"/>
              </a:rPr>
              <a:t>can´t</a:t>
            </a:r>
            <a:r>
              <a:rPr lang="cs-CZ" sz="1400" b="1" u="sng" dirty="0">
                <a:sym typeface="Wingdings"/>
              </a:rPr>
              <a:t> :</a:t>
            </a:r>
            <a:endParaRPr lang="en-US" sz="1400" b="1" u="sng" dirty="0"/>
          </a:p>
        </p:txBody>
      </p:sp>
      <p:sp>
        <p:nvSpPr>
          <p:cNvPr id="24" name="Obdélník 23"/>
          <p:cNvSpPr/>
          <p:nvPr/>
        </p:nvSpPr>
        <p:spPr>
          <a:xfrm>
            <a:off x="4511658" y="3274904"/>
            <a:ext cx="27959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Can</a:t>
            </a:r>
            <a:r>
              <a:rPr lang="cs-CZ" dirty="0"/>
              <a:t> Bill _____________? </a:t>
            </a:r>
            <a:r>
              <a:rPr lang="cs-CZ" dirty="0">
                <a:sym typeface="Wingdings"/>
              </a:rPr>
              <a:t></a:t>
            </a:r>
            <a:endParaRPr lang="en-US" dirty="0"/>
          </a:p>
        </p:txBody>
      </p:sp>
      <p:pic>
        <p:nvPicPr>
          <p:cNvPr id="1036" name="Picture 12" descr="C:\Users\Škola\AppData\Local\Microsoft\Windows\Temporary Internet Files\Content.IE5\CL0140GL\MC90005400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616" y="2964371"/>
            <a:ext cx="420519" cy="59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4511658" y="3858041"/>
            <a:ext cx="2820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Can</a:t>
            </a:r>
            <a:r>
              <a:rPr lang="cs-CZ" dirty="0"/>
              <a:t> Emma</a:t>
            </a:r>
            <a:r>
              <a:rPr lang="cs-CZ" dirty="0" smtClean="0"/>
              <a:t>___________? </a:t>
            </a:r>
            <a:r>
              <a:rPr lang="cs-CZ" dirty="0" smtClean="0">
                <a:sym typeface="Wingdings"/>
              </a:rPr>
              <a:t></a:t>
            </a:r>
            <a:endParaRPr lang="en-US" dirty="0"/>
          </a:p>
        </p:txBody>
      </p:sp>
      <p:pic>
        <p:nvPicPr>
          <p:cNvPr id="1038" name="Picture 14" descr="C:\Users\Škola\AppData\Local\Microsoft\Windows\Temporary Internet Files\Content.IE5\U9M9ITX4\MC90031874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757" y="3555720"/>
            <a:ext cx="551197" cy="695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Zaoblený obdélník 26"/>
          <p:cNvSpPr/>
          <p:nvPr/>
        </p:nvSpPr>
        <p:spPr>
          <a:xfrm>
            <a:off x="7761094" y="3228352"/>
            <a:ext cx="1108917" cy="37695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Zaoblený obdélník 41"/>
          <p:cNvSpPr/>
          <p:nvPr/>
        </p:nvSpPr>
        <p:spPr>
          <a:xfrm>
            <a:off x="7761094" y="3850418"/>
            <a:ext cx="1108917" cy="37695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bdélník 27"/>
          <p:cNvSpPr/>
          <p:nvPr/>
        </p:nvSpPr>
        <p:spPr>
          <a:xfrm>
            <a:off x="4511658" y="4465981"/>
            <a:ext cx="28076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smtClean="0"/>
              <a:t>Jeny____________ ? </a:t>
            </a:r>
            <a:r>
              <a:rPr lang="cs-CZ" dirty="0" smtClean="0">
                <a:sym typeface="Wingdings"/>
              </a:rPr>
              <a:t></a:t>
            </a:r>
            <a:endParaRPr lang="en-US" dirty="0"/>
          </a:p>
        </p:txBody>
      </p:sp>
      <p:pic>
        <p:nvPicPr>
          <p:cNvPr id="1039" name="Picture 15" descr="C:\Users\Škola\AppData\Local\Microsoft\Windows\Temporary Internet Files\Content.IE5\XU2Q5142\MC90023663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543" y="4268289"/>
            <a:ext cx="500551" cy="567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Zaoblený obdélník 44"/>
          <p:cNvSpPr/>
          <p:nvPr/>
        </p:nvSpPr>
        <p:spPr>
          <a:xfrm>
            <a:off x="7761094" y="4453878"/>
            <a:ext cx="1108917" cy="37695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4273822" y="2573494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b="1" u="sng" dirty="0" smtClean="0"/>
              <a:t>4. Doplňte v otázce název sportu a podle </a:t>
            </a:r>
            <a:r>
              <a:rPr lang="cs-CZ" sz="1400" b="1" u="sng" dirty="0">
                <a:sym typeface="Wingdings"/>
              </a:rPr>
              <a:t> nebo  </a:t>
            </a:r>
            <a:r>
              <a:rPr lang="cs-CZ" sz="1400" b="1" u="sng" dirty="0" smtClean="0">
                <a:sym typeface="Wingdings"/>
              </a:rPr>
              <a:t>odpovězte krátkou odpovědí:</a:t>
            </a:r>
            <a:endParaRPr lang="en-US" sz="1400" b="1" u="sng" dirty="0"/>
          </a:p>
        </p:txBody>
      </p:sp>
      <p:sp>
        <p:nvSpPr>
          <p:cNvPr id="30" name="Obdélník 29"/>
          <p:cNvSpPr/>
          <p:nvPr/>
        </p:nvSpPr>
        <p:spPr>
          <a:xfrm>
            <a:off x="4511658" y="5065196"/>
            <a:ext cx="28360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Can</a:t>
            </a:r>
            <a:r>
              <a:rPr lang="cs-CZ" dirty="0"/>
              <a:t> Ann</a:t>
            </a:r>
            <a:r>
              <a:rPr lang="cs-CZ" dirty="0" smtClean="0"/>
              <a:t>_____________? </a:t>
            </a:r>
            <a:r>
              <a:rPr lang="cs-CZ" dirty="0" smtClean="0">
                <a:sym typeface="Wingdings"/>
              </a:rPr>
              <a:t></a:t>
            </a:r>
            <a:endParaRPr lang="en-US" dirty="0"/>
          </a:p>
        </p:txBody>
      </p:sp>
      <p:pic>
        <p:nvPicPr>
          <p:cNvPr id="1040" name="Picture 16" descr="C:\Users\Škola\AppData\Local\Microsoft\Windows\Temporary Internet Files\Content.IE5\U9M9ITX4\MC90032077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593" y="4902544"/>
            <a:ext cx="533926" cy="583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Zaoblený obdélník 48"/>
          <p:cNvSpPr/>
          <p:nvPr/>
        </p:nvSpPr>
        <p:spPr>
          <a:xfrm>
            <a:off x="7773167" y="5005820"/>
            <a:ext cx="1108917" cy="37695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bdélník 30"/>
          <p:cNvSpPr/>
          <p:nvPr/>
        </p:nvSpPr>
        <p:spPr>
          <a:xfrm>
            <a:off x="4511658" y="5679288"/>
            <a:ext cx="28344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Can</a:t>
            </a:r>
            <a:r>
              <a:rPr lang="cs-CZ" dirty="0"/>
              <a:t> Dan</a:t>
            </a:r>
            <a:r>
              <a:rPr lang="cs-CZ" dirty="0" smtClean="0"/>
              <a:t>_____________? </a:t>
            </a:r>
            <a:r>
              <a:rPr lang="cs-CZ" dirty="0" smtClean="0">
                <a:sym typeface="Wingdings"/>
              </a:rPr>
              <a:t></a:t>
            </a:r>
            <a:endParaRPr lang="en-US" dirty="0"/>
          </a:p>
        </p:txBody>
      </p:sp>
      <p:pic>
        <p:nvPicPr>
          <p:cNvPr id="1042" name="Picture 18" descr="C:\Users\Škola\AppData\Local\Microsoft\Windows\Temporary Internet Files\Content.IE5\CL0140GL\MC90008909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038" y="5413796"/>
            <a:ext cx="629481" cy="594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Zaoblený obdélník 52"/>
          <p:cNvSpPr/>
          <p:nvPr/>
        </p:nvSpPr>
        <p:spPr>
          <a:xfrm>
            <a:off x="7775992" y="5553359"/>
            <a:ext cx="1108917" cy="37695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bdélník 31"/>
          <p:cNvSpPr/>
          <p:nvPr/>
        </p:nvSpPr>
        <p:spPr>
          <a:xfrm>
            <a:off x="4511658" y="6196057"/>
            <a:ext cx="28184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smtClean="0"/>
              <a:t>Jan_____________ ? </a:t>
            </a:r>
            <a:r>
              <a:rPr lang="cs-CZ" dirty="0" smtClean="0">
                <a:sym typeface="Wingdings"/>
              </a:rPr>
              <a:t></a:t>
            </a:r>
            <a:endParaRPr lang="en-US" dirty="0"/>
          </a:p>
        </p:txBody>
      </p:sp>
      <p:pic>
        <p:nvPicPr>
          <p:cNvPr id="1044" name="Picture 20" descr="C:\Users\Škola\AppData\Local\Microsoft\Windows\Temporary Internet Files\Content.IE5\U9M9ITX4\MC90008877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371" y="6126605"/>
            <a:ext cx="612107" cy="560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Zaoblený obdélník 56"/>
          <p:cNvSpPr/>
          <p:nvPr/>
        </p:nvSpPr>
        <p:spPr>
          <a:xfrm>
            <a:off x="7775992" y="6118526"/>
            <a:ext cx="1108917" cy="37695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246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6718714"/>
              </p:ext>
            </p:extLst>
          </p:nvPr>
        </p:nvGraphicFramePr>
        <p:xfrm>
          <a:off x="611560" y="908720"/>
          <a:ext cx="2228850" cy="1962912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4958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TOMATOE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CABBAGE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CHEESE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MILK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ICE CREAM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STRAWBERRY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POTATOE 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CHOCOLATE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074" name="Picture 2" descr="C:\Users\Škola\AppData\Local\Microsoft\Windows\Temporary Internet Files\Content.IE5\CL0140GL\MC900299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276" y="3112843"/>
            <a:ext cx="713366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Škola\AppData\Local\Microsoft\Windows\Temporary Internet Files\Content.IE5\Y0OFWMJ6\MC9003312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109" y="2412068"/>
            <a:ext cx="762840" cy="68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Škola\AppData\Local\Microsoft\Windows\Temporary Internet Files\Content.IE5\CL0140GL\MC9002902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934" y="1626326"/>
            <a:ext cx="687059" cy="76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kola\AppData\Local\Microsoft\Windows\Temporary Internet Files\Content.IE5\Y0OFWMJ6\MC9002157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7753" y="477494"/>
            <a:ext cx="658560" cy="611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Škola\AppData\Local\Microsoft\Windows\Temporary Internet Files\Content.IE5\XU2Q5142\MC9003120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109" y="1159468"/>
            <a:ext cx="688618" cy="759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kola\AppData\Local\Microsoft\Windows\Temporary Internet Files\Content.IE5\CL0140GL\MC9003330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059702"/>
            <a:ext cx="541674" cy="901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Škola\AppData\Local\Microsoft\Windows\Temporary Internet Files\Content.IE5\CL0140GL\MC90033128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306" y="2999854"/>
            <a:ext cx="897802" cy="71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Škola\AppData\Local\Microsoft\Windows\Temporary Internet Files\Content.IE5\Y0OFWMJ6\MC90037975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076400"/>
            <a:ext cx="592678" cy="684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1520" y="253726"/>
            <a:ext cx="278313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u="sng" dirty="0" smtClean="0"/>
              <a:t>5. Přiřaďte</a:t>
            </a:r>
            <a:r>
              <a:rPr lang="cs-CZ" sz="1400" b="1" u="sng" baseline="0" dirty="0" smtClean="0"/>
              <a:t> správně názvy potravin:</a:t>
            </a:r>
            <a:endParaRPr lang="en-US" sz="1400" b="1" u="sng" dirty="0"/>
          </a:p>
        </p:txBody>
      </p:sp>
      <p:sp>
        <p:nvSpPr>
          <p:cNvPr id="7" name="Obdélník 6"/>
          <p:cNvSpPr/>
          <p:nvPr/>
        </p:nvSpPr>
        <p:spPr>
          <a:xfrm>
            <a:off x="3368821" y="3224625"/>
            <a:ext cx="3177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>
            <a:off x="132497" y="3420993"/>
            <a:ext cx="3097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</a:t>
            </a: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3742264" y="2009747"/>
            <a:ext cx="3080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C</a:t>
            </a: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3016801" y="2660385"/>
            <a:ext cx="3273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D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3032030" y="1553198"/>
            <a:ext cx="2968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E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2272009" y="3642585"/>
            <a:ext cx="290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</a:t>
            </a: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168535" y="3440035"/>
            <a:ext cx="3305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G</a:t>
            </a: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>
            <a:off x="2953434" y="732727"/>
            <a:ext cx="3289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</a:t>
            </a:r>
            <a:endParaRPr lang="en-US" dirty="0"/>
          </a:p>
        </p:txBody>
      </p:sp>
      <p:pic>
        <p:nvPicPr>
          <p:cNvPr id="3082" name="Picture 10" descr="C:\Users\Škola\AppData\Local\Microsoft\Windows\Temporary Internet Files\Content.IE5\XU2Q5142\MC9004405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646" y="5403404"/>
            <a:ext cx="679672" cy="858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51520" y="4244249"/>
            <a:ext cx="462190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u="sng" dirty="0" smtClean="0"/>
              <a:t>6. Doplňte bubliny podle obrázků „I </a:t>
            </a:r>
            <a:r>
              <a:rPr lang="cs-CZ" sz="1400" b="1" u="sng" dirty="0" err="1" smtClean="0"/>
              <a:t>like</a:t>
            </a:r>
            <a:r>
              <a:rPr lang="cs-CZ" sz="1400" b="1" u="sng" dirty="0" smtClean="0"/>
              <a:t>“ nebo „ I </a:t>
            </a:r>
            <a:r>
              <a:rPr lang="cs-CZ" sz="1400" b="1" u="sng" dirty="0" err="1" smtClean="0"/>
              <a:t>don´t</a:t>
            </a:r>
            <a:r>
              <a:rPr lang="cs-CZ" sz="1400" b="1" u="sng" dirty="0" smtClean="0"/>
              <a:t> </a:t>
            </a:r>
            <a:r>
              <a:rPr lang="cs-CZ" sz="1400" b="1" u="sng" dirty="0" err="1" smtClean="0"/>
              <a:t>like</a:t>
            </a:r>
            <a:r>
              <a:rPr lang="cs-CZ" sz="1400" b="1" u="sng" dirty="0" smtClean="0"/>
              <a:t>:</a:t>
            </a:r>
            <a:endParaRPr lang="en-US" sz="1400" b="1" u="sng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2271427" y="4570638"/>
            <a:ext cx="1735507" cy="749182"/>
          </a:xfrm>
          <a:prstGeom prst="wedgeRoundRectCallout">
            <a:avLst>
              <a:gd name="adj1" fmla="val -35203"/>
              <a:gd name="adj2" fmla="val 82841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Zaoblený obdélníkový popisek 27"/>
          <p:cNvSpPr/>
          <p:nvPr/>
        </p:nvSpPr>
        <p:spPr>
          <a:xfrm>
            <a:off x="268602" y="4570638"/>
            <a:ext cx="1735507" cy="749182"/>
          </a:xfrm>
          <a:prstGeom prst="wedgeRoundRectCallout">
            <a:avLst>
              <a:gd name="adj1" fmla="val 39838"/>
              <a:gd name="adj2" fmla="val 80992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83" name="Picture 11" descr="C:\Users\Škola\AppData\Local\Microsoft\Windows\Temporary Internet Files\Content.IE5\CL0140GL\MC900441719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812" y="5733256"/>
            <a:ext cx="690327" cy="690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Škola\AppData\Local\Microsoft\Windows\Temporary Internet Files\Content.IE5\U9M9ITX4\MC90041188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669" y="5833732"/>
            <a:ext cx="668819" cy="489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1037030" y="5509504"/>
            <a:ext cx="4956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ym typeface="Wingdings 2"/>
              </a:rPr>
              <a:t></a:t>
            </a:r>
            <a:endParaRPr lang="en-US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3032030" y="5548590"/>
            <a:ext cx="4956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ym typeface="Wingdings 2"/>
              </a:rPr>
              <a:t></a:t>
            </a:r>
            <a:endParaRPr lang="en-US" sz="3600" b="1" dirty="0"/>
          </a:p>
        </p:txBody>
      </p:sp>
      <p:pic>
        <p:nvPicPr>
          <p:cNvPr id="3085" name="Picture 13" descr="C:\Users\Škola\AppData\Local\Microsoft\Windows\Temporary Internet Files\Content.IE5\U9M9ITX4\dglxasset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075600"/>
            <a:ext cx="1018829" cy="101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Zaoblený obdélníkový popisek 34"/>
          <p:cNvSpPr/>
          <p:nvPr/>
        </p:nvSpPr>
        <p:spPr>
          <a:xfrm>
            <a:off x="4866824" y="218539"/>
            <a:ext cx="1735507" cy="749182"/>
          </a:xfrm>
          <a:prstGeom prst="wedgeRoundRectCallout">
            <a:avLst>
              <a:gd name="adj1" fmla="val 39838"/>
              <a:gd name="adj2" fmla="val 80992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Zaoblený obdélníkový popisek 35"/>
          <p:cNvSpPr/>
          <p:nvPr/>
        </p:nvSpPr>
        <p:spPr>
          <a:xfrm>
            <a:off x="7236296" y="266219"/>
            <a:ext cx="1735507" cy="749182"/>
          </a:xfrm>
          <a:prstGeom prst="wedgeRoundRectCallout">
            <a:avLst>
              <a:gd name="adj1" fmla="val -35203"/>
              <a:gd name="adj2" fmla="val 82841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86" name="Picture 14" descr="C:\Users\Škola\AppData\Local\Microsoft\Windows\Temporary Internet Files\Content.IE5\CL0140GL\MC900440672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35418"/>
            <a:ext cx="1149892" cy="1149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Zaoblený obdélníkový popisek 37"/>
          <p:cNvSpPr/>
          <p:nvPr/>
        </p:nvSpPr>
        <p:spPr>
          <a:xfrm>
            <a:off x="4866823" y="2196957"/>
            <a:ext cx="1735507" cy="749182"/>
          </a:xfrm>
          <a:prstGeom prst="wedgeRoundRectCallout">
            <a:avLst>
              <a:gd name="adj1" fmla="val 39838"/>
              <a:gd name="adj2" fmla="val 80992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Zaoblený obdélníkový popisek 38"/>
          <p:cNvSpPr/>
          <p:nvPr/>
        </p:nvSpPr>
        <p:spPr>
          <a:xfrm>
            <a:off x="7240163" y="2101128"/>
            <a:ext cx="1735507" cy="749182"/>
          </a:xfrm>
          <a:prstGeom prst="wedgeRoundRectCallout">
            <a:avLst>
              <a:gd name="adj1" fmla="val -35203"/>
              <a:gd name="adj2" fmla="val 82841"/>
              <a:gd name="adj3" fmla="val 16667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87" name="Picture 15" descr="C:\Users\Škola\AppData\Local\Microsoft\Windows\Temporary Internet Files\Content.IE5\Y0OFWMJ6\MC900331259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991" y="1424213"/>
            <a:ext cx="713265" cy="585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Škola\AppData\Local\Microsoft\Windows\Temporary Internet Files\Content.IE5\XU2Q5142\MC900151163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023" y="3398868"/>
            <a:ext cx="911199" cy="710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Škola\AppData\Local\Microsoft\Windows\Temporary Internet Files\Content.IE5\U9M9ITX4\MC900348931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710" y="3643745"/>
            <a:ext cx="892678" cy="417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Škola\AppData\Local\Microsoft\Windows\Temporary Internet Files\Content.IE5\Y0OFWMJ6\MC900441708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100" y="1368735"/>
            <a:ext cx="641012" cy="64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8158006" y="1239547"/>
            <a:ext cx="4956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ym typeface="Wingdings 2"/>
              </a:rPr>
              <a:t></a:t>
            </a:r>
            <a:endParaRPr lang="en-US" sz="3600" b="1" dirty="0"/>
          </a:p>
        </p:txBody>
      </p:sp>
      <p:sp>
        <p:nvSpPr>
          <p:cNvPr id="45" name="Obdélník 44"/>
          <p:cNvSpPr/>
          <p:nvPr/>
        </p:nvSpPr>
        <p:spPr>
          <a:xfrm>
            <a:off x="5211996" y="1110081"/>
            <a:ext cx="4956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ym typeface="Wingdings 2"/>
              </a:rPr>
              <a:t></a:t>
            </a:r>
            <a:endParaRPr lang="en-US" sz="3600" b="1" dirty="0"/>
          </a:p>
        </p:txBody>
      </p:sp>
      <p:sp>
        <p:nvSpPr>
          <p:cNvPr id="46" name="Obdélník 45"/>
          <p:cNvSpPr/>
          <p:nvPr/>
        </p:nvSpPr>
        <p:spPr>
          <a:xfrm>
            <a:off x="5361198" y="3032791"/>
            <a:ext cx="4956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ym typeface="Wingdings 2"/>
              </a:rPr>
              <a:t></a:t>
            </a:r>
            <a:endParaRPr lang="en-US" sz="3600" b="1" dirty="0"/>
          </a:p>
        </p:txBody>
      </p:sp>
      <p:sp>
        <p:nvSpPr>
          <p:cNvPr id="47" name="Obdélník 46"/>
          <p:cNvSpPr/>
          <p:nvPr/>
        </p:nvSpPr>
        <p:spPr>
          <a:xfrm>
            <a:off x="7754447" y="3002532"/>
            <a:ext cx="4956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ym typeface="Wingdings 2"/>
              </a:rPr>
              <a:t></a:t>
            </a:r>
            <a:endParaRPr lang="en-US" sz="3600" b="1" dirty="0"/>
          </a:p>
        </p:txBody>
      </p:sp>
      <p:sp>
        <p:nvSpPr>
          <p:cNvPr id="22" name="Obdélník 21"/>
          <p:cNvSpPr/>
          <p:nvPr/>
        </p:nvSpPr>
        <p:spPr>
          <a:xfrm>
            <a:off x="5004048" y="4244249"/>
            <a:ext cx="396775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u="sng" dirty="0" smtClean="0"/>
              <a:t>7. Doplňte v otázce název potraviny a podle</a:t>
            </a:r>
            <a:r>
              <a:rPr lang="cs-CZ" sz="1200" b="1" u="sng" baseline="0" dirty="0" smtClean="0"/>
              <a:t> </a:t>
            </a:r>
            <a:r>
              <a:rPr lang="cs-CZ" sz="1200" b="1" u="sng" dirty="0">
                <a:sym typeface="Wingdings"/>
              </a:rPr>
              <a:t> nebo  </a:t>
            </a:r>
            <a:r>
              <a:rPr lang="cs-CZ" sz="1200" b="1" u="sng" dirty="0" smtClean="0">
                <a:sym typeface="Wingdings"/>
              </a:rPr>
              <a:t>odpovězte krátkou odpovědí:</a:t>
            </a:r>
            <a:endParaRPr lang="en-US" sz="1200" b="1" u="sng" dirty="0"/>
          </a:p>
        </p:txBody>
      </p:sp>
      <p:sp>
        <p:nvSpPr>
          <p:cNvPr id="23" name="Obdélník 22"/>
          <p:cNvSpPr/>
          <p:nvPr/>
        </p:nvSpPr>
        <p:spPr>
          <a:xfrm>
            <a:off x="4563046" y="4717593"/>
            <a:ext cx="2836493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___________? </a:t>
            </a:r>
            <a:r>
              <a:rPr lang="cs-CZ" dirty="0" smtClean="0">
                <a:sym typeface="Wingdings"/>
              </a:rPr>
              <a:t></a:t>
            </a:r>
          </a:p>
          <a:p>
            <a:endParaRPr lang="en-US" dirty="0"/>
          </a:p>
          <a:p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___________? </a:t>
            </a:r>
            <a:r>
              <a:rPr lang="cs-CZ" dirty="0" smtClean="0">
                <a:sym typeface="Wingdings"/>
              </a:rPr>
              <a:t></a:t>
            </a:r>
          </a:p>
          <a:p>
            <a:endParaRPr lang="en-US" dirty="0"/>
          </a:p>
          <a:p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___________? </a:t>
            </a:r>
            <a:r>
              <a:rPr lang="cs-CZ" dirty="0" smtClean="0">
                <a:sym typeface="Wingdings"/>
              </a:rPr>
              <a:t></a:t>
            </a:r>
          </a:p>
          <a:p>
            <a:endParaRPr lang="en-US" dirty="0"/>
          </a:p>
          <a:p>
            <a:r>
              <a:rPr lang="cs-CZ" dirty="0"/>
              <a:t>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___________? </a:t>
            </a:r>
            <a:r>
              <a:rPr lang="cs-CZ" dirty="0">
                <a:sym typeface="Wingdings"/>
              </a:rPr>
              <a:t></a:t>
            </a:r>
            <a:endParaRPr lang="en-US" dirty="0"/>
          </a:p>
        </p:txBody>
      </p:sp>
      <p:pic>
        <p:nvPicPr>
          <p:cNvPr id="3091" name="Picture 19" descr="C:\Users\Škola\AppData\Local\Microsoft\Windows\Temporary Internet Files\Content.IE5\XU2Q5142\MC900290479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432" y="4703010"/>
            <a:ext cx="531336" cy="484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Škola\AppData\Local\Microsoft\Windows\Temporary Internet Files\Content.IE5\XU2Q5142\MC900299007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818" y="5128933"/>
            <a:ext cx="728457" cy="6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Škola\AppData\Local\Microsoft\Windows\Temporary Internet Files\Content.IE5\Y0OFWMJ6\MC900312056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0661" y="5623975"/>
            <a:ext cx="589107" cy="570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Škola\AppData\Local\Microsoft\Windows\Temporary Internet Files\Content.IE5\XU2Q5142\MC900293834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5528" y="6078419"/>
            <a:ext cx="639371" cy="68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Zaoblený obdélník 23"/>
          <p:cNvSpPr/>
          <p:nvPr/>
        </p:nvSpPr>
        <p:spPr>
          <a:xfrm>
            <a:off x="7884899" y="4767469"/>
            <a:ext cx="1090771" cy="3614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Zaoblený obdélník 54"/>
          <p:cNvSpPr/>
          <p:nvPr/>
        </p:nvSpPr>
        <p:spPr>
          <a:xfrm>
            <a:off x="7914606" y="5319820"/>
            <a:ext cx="1090771" cy="3614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Zaoblený obdélník 55"/>
          <p:cNvSpPr/>
          <p:nvPr/>
        </p:nvSpPr>
        <p:spPr>
          <a:xfrm>
            <a:off x="7914605" y="5833732"/>
            <a:ext cx="1090771" cy="3614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Zaoblený obdélník 56"/>
          <p:cNvSpPr/>
          <p:nvPr/>
        </p:nvSpPr>
        <p:spPr>
          <a:xfrm>
            <a:off x="7914606" y="6323106"/>
            <a:ext cx="1090771" cy="3614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0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ANSWERS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AutoNum type="arabicPeriod"/>
            </a:pPr>
            <a:r>
              <a:rPr lang="cs-CZ" sz="1800" dirty="0" smtClean="0"/>
              <a:t>Sedni si. Vybarvi. Poslouchej. Pojď sem. Čti. Podívej se.  Otevři knihu. Piš</a:t>
            </a:r>
          </a:p>
          <a:p>
            <a:pPr>
              <a:buAutoNum type="arabicPeriod"/>
            </a:pPr>
            <a:r>
              <a:rPr lang="cs-CZ" sz="1800" dirty="0" smtClean="0"/>
              <a:t>Jízda na skatu – modrá. Hrát tenis – červená. Dívat se na TV – černá. Cestování – hnědá. Jízda na motorce – žlutá. Sbírání hub – zelená. Lyžování  - oranžová. Zpívání růžová. </a:t>
            </a:r>
          </a:p>
          <a:p>
            <a:pPr>
              <a:buAutoNum type="arabicPeriod"/>
            </a:pPr>
            <a:r>
              <a:rPr lang="cs-CZ" sz="1800" dirty="0" smtClean="0"/>
              <a:t>Jack </a:t>
            </a:r>
            <a:r>
              <a:rPr lang="cs-CZ" sz="1800" dirty="0" err="1" smtClean="0"/>
              <a:t>can</a:t>
            </a:r>
            <a:r>
              <a:rPr lang="cs-CZ" sz="1800" dirty="0" smtClean="0"/>
              <a:t> </a:t>
            </a:r>
            <a:r>
              <a:rPr lang="cs-CZ" sz="1800" dirty="0" err="1" smtClean="0"/>
              <a:t>dance</a:t>
            </a:r>
            <a:r>
              <a:rPr lang="cs-CZ" sz="1800" dirty="0" smtClean="0"/>
              <a:t>. Susan </a:t>
            </a:r>
            <a:r>
              <a:rPr lang="cs-CZ" sz="1800" dirty="0" err="1" smtClean="0"/>
              <a:t>can</a:t>
            </a:r>
            <a:r>
              <a:rPr lang="cs-CZ" sz="1800" dirty="0" smtClean="0"/>
              <a:t> ski. Dan </a:t>
            </a:r>
            <a:r>
              <a:rPr lang="cs-CZ" sz="1800" dirty="0" err="1" smtClean="0"/>
              <a:t>can´t</a:t>
            </a:r>
            <a:r>
              <a:rPr lang="cs-CZ" sz="1800" dirty="0" smtClean="0"/>
              <a:t> run fast. </a:t>
            </a:r>
            <a:r>
              <a:rPr lang="cs-CZ" sz="1800" dirty="0" err="1" smtClean="0"/>
              <a:t>Joe</a:t>
            </a:r>
            <a:r>
              <a:rPr lang="cs-CZ" sz="1800" dirty="0" smtClean="0"/>
              <a:t> and Bill </a:t>
            </a:r>
            <a:r>
              <a:rPr lang="cs-CZ" sz="1800" dirty="0" err="1" smtClean="0"/>
              <a:t>can</a:t>
            </a:r>
            <a:r>
              <a:rPr lang="cs-CZ" sz="1800" dirty="0" smtClean="0"/>
              <a:t> </a:t>
            </a:r>
            <a:r>
              <a:rPr lang="cs-CZ" sz="1800" dirty="0" err="1" smtClean="0"/>
              <a:t>sing</a:t>
            </a:r>
            <a:r>
              <a:rPr lang="cs-CZ" sz="1800" dirty="0" smtClean="0"/>
              <a:t>. Tom </a:t>
            </a:r>
            <a:r>
              <a:rPr lang="cs-CZ" sz="1800" dirty="0" err="1" smtClean="0"/>
              <a:t>can´t</a:t>
            </a:r>
            <a:r>
              <a:rPr lang="cs-CZ" sz="1800" dirty="0" smtClean="0"/>
              <a:t> </a:t>
            </a:r>
            <a:r>
              <a:rPr lang="cs-CZ" sz="1800" dirty="0" err="1" smtClean="0"/>
              <a:t>speak</a:t>
            </a:r>
            <a:r>
              <a:rPr lang="cs-CZ" sz="1800" dirty="0" smtClean="0"/>
              <a:t> </a:t>
            </a:r>
            <a:r>
              <a:rPr lang="cs-CZ" sz="1800" dirty="0" err="1" smtClean="0"/>
              <a:t>English</a:t>
            </a:r>
            <a:r>
              <a:rPr lang="cs-CZ" sz="1800" dirty="0" smtClean="0"/>
              <a:t>. </a:t>
            </a:r>
            <a:r>
              <a:rPr lang="cs-CZ" sz="1800" dirty="0" err="1" smtClean="0"/>
              <a:t>Ellie</a:t>
            </a:r>
            <a:r>
              <a:rPr lang="cs-CZ" sz="1800" dirty="0" smtClean="0"/>
              <a:t> </a:t>
            </a:r>
            <a:r>
              <a:rPr lang="cs-CZ" sz="1800" dirty="0" err="1" smtClean="0"/>
              <a:t>can´t</a:t>
            </a:r>
            <a:r>
              <a:rPr lang="cs-CZ" sz="1800" dirty="0" smtClean="0"/>
              <a:t> skate. </a:t>
            </a:r>
          </a:p>
          <a:p>
            <a:pPr>
              <a:buAutoNum type="arabicPeriod"/>
            </a:pPr>
            <a:r>
              <a:rPr lang="cs-CZ" sz="1800" dirty="0" err="1" smtClean="0"/>
              <a:t>Can</a:t>
            </a:r>
            <a:r>
              <a:rPr lang="cs-CZ" sz="1800" dirty="0" smtClean="0"/>
              <a:t> Bill play </a:t>
            </a:r>
            <a:r>
              <a:rPr lang="cs-CZ" sz="1800" dirty="0" err="1" smtClean="0"/>
              <a:t>football</a:t>
            </a:r>
            <a:r>
              <a:rPr lang="cs-CZ" sz="1800" dirty="0" smtClean="0"/>
              <a:t>? </a:t>
            </a:r>
            <a:r>
              <a:rPr lang="cs-CZ" sz="1800" dirty="0" err="1" smtClean="0"/>
              <a:t>Yes</a:t>
            </a:r>
            <a:r>
              <a:rPr lang="cs-CZ" sz="1800" dirty="0" smtClean="0"/>
              <a:t>, he </a:t>
            </a:r>
            <a:r>
              <a:rPr lang="cs-CZ" sz="1800" dirty="0" err="1" smtClean="0"/>
              <a:t>can</a:t>
            </a:r>
            <a:r>
              <a:rPr lang="cs-CZ" sz="1800" dirty="0" smtClean="0"/>
              <a:t>. </a:t>
            </a:r>
            <a:r>
              <a:rPr lang="cs-CZ" sz="1800" dirty="0" err="1" smtClean="0"/>
              <a:t>Can</a:t>
            </a:r>
            <a:r>
              <a:rPr lang="cs-CZ" sz="1800" dirty="0" smtClean="0"/>
              <a:t> Ema skate? No, </a:t>
            </a:r>
            <a:r>
              <a:rPr lang="cs-CZ" sz="1800" dirty="0" err="1" smtClean="0"/>
              <a:t>she</a:t>
            </a:r>
            <a:r>
              <a:rPr lang="cs-CZ" sz="1800" dirty="0" smtClean="0"/>
              <a:t> </a:t>
            </a:r>
            <a:r>
              <a:rPr lang="cs-CZ" sz="1800" dirty="0" err="1" smtClean="0"/>
              <a:t>can´t</a:t>
            </a:r>
            <a:r>
              <a:rPr lang="cs-CZ" sz="1800" dirty="0" smtClean="0"/>
              <a:t>. </a:t>
            </a:r>
            <a:r>
              <a:rPr lang="cs-CZ" sz="1800" dirty="0" err="1" smtClean="0"/>
              <a:t>Can</a:t>
            </a:r>
            <a:r>
              <a:rPr lang="cs-CZ" sz="1800" dirty="0" smtClean="0"/>
              <a:t> Jeny play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violin</a:t>
            </a:r>
            <a:r>
              <a:rPr lang="cs-CZ" sz="1800" dirty="0" smtClean="0"/>
              <a:t>? No , </a:t>
            </a:r>
            <a:r>
              <a:rPr lang="cs-CZ" sz="1800" dirty="0" err="1" smtClean="0"/>
              <a:t>she</a:t>
            </a:r>
            <a:r>
              <a:rPr lang="cs-CZ" sz="1800" dirty="0" smtClean="0"/>
              <a:t> </a:t>
            </a:r>
            <a:r>
              <a:rPr lang="cs-CZ" sz="1800" dirty="0" err="1" smtClean="0"/>
              <a:t>can´t</a:t>
            </a:r>
            <a:r>
              <a:rPr lang="cs-CZ" sz="1800" dirty="0" smtClean="0"/>
              <a:t>. </a:t>
            </a:r>
            <a:r>
              <a:rPr lang="cs-CZ" sz="1800" dirty="0" err="1" smtClean="0"/>
              <a:t>Can</a:t>
            </a:r>
            <a:r>
              <a:rPr lang="cs-CZ" sz="1800" dirty="0" smtClean="0"/>
              <a:t> Ann play basketball? </a:t>
            </a:r>
            <a:r>
              <a:rPr lang="cs-CZ" sz="1800" dirty="0" err="1" smtClean="0"/>
              <a:t>Yes</a:t>
            </a:r>
            <a:r>
              <a:rPr lang="cs-CZ" sz="1800" dirty="0" smtClean="0"/>
              <a:t>, </a:t>
            </a:r>
            <a:r>
              <a:rPr lang="cs-CZ" sz="1800" dirty="0" err="1" smtClean="0"/>
              <a:t>she</a:t>
            </a:r>
            <a:r>
              <a:rPr lang="cs-CZ" sz="1800" dirty="0" smtClean="0"/>
              <a:t> </a:t>
            </a:r>
            <a:r>
              <a:rPr lang="cs-CZ" sz="1800" dirty="0" err="1" smtClean="0"/>
              <a:t>can</a:t>
            </a:r>
            <a:r>
              <a:rPr lang="cs-CZ" sz="1800" dirty="0" smtClean="0"/>
              <a:t>. </a:t>
            </a:r>
            <a:r>
              <a:rPr lang="cs-CZ" sz="1800" dirty="0" err="1" smtClean="0"/>
              <a:t>Can</a:t>
            </a:r>
            <a:r>
              <a:rPr lang="cs-CZ" sz="1800" dirty="0" smtClean="0"/>
              <a:t> Dan play </a:t>
            </a:r>
            <a:r>
              <a:rPr lang="cs-CZ" sz="1800" dirty="0" err="1" smtClean="0"/>
              <a:t>the</a:t>
            </a:r>
            <a:r>
              <a:rPr lang="cs-CZ" sz="1800" dirty="0" smtClean="0"/>
              <a:t> trumpet? No, he </a:t>
            </a:r>
            <a:r>
              <a:rPr lang="cs-CZ" sz="1800" dirty="0" err="1" smtClean="0"/>
              <a:t>can´t</a:t>
            </a:r>
            <a:r>
              <a:rPr lang="cs-CZ" sz="1800" dirty="0" smtClean="0"/>
              <a:t>. </a:t>
            </a:r>
            <a:r>
              <a:rPr lang="cs-CZ" sz="1800" dirty="0" err="1" smtClean="0"/>
              <a:t>Can</a:t>
            </a:r>
            <a:r>
              <a:rPr lang="cs-CZ" sz="1800" dirty="0" smtClean="0"/>
              <a:t> Jan play </a:t>
            </a:r>
            <a:r>
              <a:rPr lang="cs-CZ" sz="1800" dirty="0" err="1" smtClean="0"/>
              <a:t>ice-hockey</a:t>
            </a:r>
            <a:r>
              <a:rPr lang="cs-CZ" sz="1800" dirty="0" smtClean="0"/>
              <a:t>? </a:t>
            </a:r>
            <a:r>
              <a:rPr lang="cs-CZ" sz="1800" dirty="0" err="1" smtClean="0"/>
              <a:t>Yes</a:t>
            </a:r>
            <a:r>
              <a:rPr lang="cs-CZ" sz="1800" dirty="0" smtClean="0"/>
              <a:t>, he </a:t>
            </a:r>
            <a:r>
              <a:rPr lang="cs-CZ" sz="1800" dirty="0" err="1" smtClean="0"/>
              <a:t>can</a:t>
            </a:r>
            <a:r>
              <a:rPr lang="cs-CZ" sz="1800" dirty="0" smtClean="0"/>
              <a:t>. </a:t>
            </a:r>
          </a:p>
          <a:p>
            <a:pPr>
              <a:buAutoNum type="arabicPeriod"/>
            </a:pPr>
            <a:r>
              <a:rPr lang="cs-CZ" sz="1800" dirty="0" smtClean="0"/>
              <a:t>G,D,H,B,F,E,A,C</a:t>
            </a:r>
          </a:p>
          <a:p>
            <a:pPr>
              <a:buAutoNum type="arabicPeriod"/>
            </a:pPr>
            <a:r>
              <a:rPr lang="cs-CZ" sz="1800" dirty="0" smtClean="0"/>
              <a:t>I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cherry</a:t>
            </a:r>
            <a:r>
              <a:rPr lang="cs-CZ" sz="1800" dirty="0" smtClean="0"/>
              <a:t>, I </a:t>
            </a:r>
            <a:r>
              <a:rPr lang="cs-CZ" sz="1800" dirty="0" err="1" smtClean="0"/>
              <a:t>don´t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banana</a:t>
            </a:r>
            <a:r>
              <a:rPr lang="cs-CZ" sz="1800" dirty="0" smtClean="0"/>
              <a:t>. I </a:t>
            </a:r>
            <a:r>
              <a:rPr lang="cs-CZ" sz="1800" dirty="0" err="1" smtClean="0"/>
              <a:t>don´t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cucumber</a:t>
            </a:r>
            <a:r>
              <a:rPr lang="cs-CZ" sz="1800" dirty="0" smtClean="0"/>
              <a:t>, I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apple</a:t>
            </a:r>
            <a:r>
              <a:rPr lang="cs-CZ" sz="1800" dirty="0" smtClean="0"/>
              <a:t>. I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orange</a:t>
            </a:r>
            <a:r>
              <a:rPr lang="cs-CZ" sz="1800" dirty="0" smtClean="0"/>
              <a:t>, I </a:t>
            </a:r>
            <a:r>
              <a:rPr lang="cs-CZ" sz="1800" dirty="0" err="1" smtClean="0"/>
              <a:t>don´t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egg</a:t>
            </a:r>
            <a:r>
              <a:rPr lang="cs-CZ" sz="1800" dirty="0" smtClean="0"/>
              <a:t>. </a:t>
            </a:r>
          </a:p>
          <a:p>
            <a:pPr>
              <a:buAutoNum type="arabicPeriod"/>
            </a:pPr>
            <a:r>
              <a:rPr lang="cs-CZ" sz="1800" dirty="0" smtClean="0"/>
              <a:t>Do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sausage</a:t>
            </a:r>
            <a:r>
              <a:rPr lang="cs-CZ" sz="1800" dirty="0" smtClean="0"/>
              <a:t>? No, I </a:t>
            </a:r>
            <a:r>
              <a:rPr lang="cs-CZ" sz="1800" dirty="0" err="1" smtClean="0"/>
              <a:t>don´t</a:t>
            </a:r>
            <a:r>
              <a:rPr lang="cs-CZ" sz="1800" dirty="0" smtClean="0"/>
              <a:t>. Do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pepper</a:t>
            </a:r>
            <a:r>
              <a:rPr lang="cs-CZ" sz="1800" dirty="0" smtClean="0"/>
              <a:t>? </a:t>
            </a:r>
            <a:r>
              <a:rPr lang="cs-CZ" sz="1800" dirty="0" err="1" smtClean="0"/>
              <a:t>Yes</a:t>
            </a:r>
            <a:r>
              <a:rPr lang="cs-CZ" sz="1800" dirty="0" smtClean="0"/>
              <a:t>, I do. Do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carrot</a:t>
            </a:r>
            <a:r>
              <a:rPr lang="cs-CZ" sz="1800" dirty="0" smtClean="0"/>
              <a:t>? </a:t>
            </a:r>
            <a:r>
              <a:rPr lang="cs-CZ" sz="1800" dirty="0" err="1" smtClean="0"/>
              <a:t>Yes</a:t>
            </a:r>
            <a:r>
              <a:rPr lang="cs-CZ" sz="1800" dirty="0" smtClean="0"/>
              <a:t>, I do. Do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like</a:t>
            </a:r>
            <a:r>
              <a:rPr lang="cs-CZ" sz="1800" dirty="0" smtClean="0"/>
              <a:t> </a:t>
            </a:r>
            <a:r>
              <a:rPr lang="cs-CZ" sz="1800" dirty="0" err="1" smtClean="0"/>
              <a:t>pear</a:t>
            </a:r>
            <a:r>
              <a:rPr lang="cs-CZ" sz="1800" dirty="0" smtClean="0"/>
              <a:t>? No I </a:t>
            </a:r>
            <a:r>
              <a:rPr lang="cs-CZ" sz="1800" dirty="0" err="1" smtClean="0"/>
              <a:t>don´t</a:t>
            </a:r>
            <a:r>
              <a:rPr lang="cs-CZ" sz="1800" dirty="0" smtClean="0"/>
              <a:t>.</a:t>
            </a:r>
          </a:p>
          <a:p>
            <a:pPr>
              <a:buAutoNum type="arabicPeriod"/>
            </a:pPr>
            <a:endParaRPr lang="cs-CZ" sz="1800" dirty="0" smtClean="0"/>
          </a:p>
          <a:p>
            <a:pPr>
              <a:buAutoNum type="arabicPeriod"/>
            </a:pPr>
            <a:endParaRPr lang="cs-CZ" sz="1800" dirty="0" smtClean="0"/>
          </a:p>
          <a:p>
            <a:pPr>
              <a:buAutoNum type="arabicPeriod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41306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539</Words>
  <Application>Microsoft Office PowerPoint</Application>
  <PresentationFormat>Předvádění na obrazovce (4:3)</PresentationFormat>
  <Paragraphs>115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ANSWERS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19</cp:revision>
  <cp:lastPrinted>2014-01-15T07:43:29Z</cp:lastPrinted>
  <dcterms:created xsi:type="dcterms:W3CDTF">2014-01-11T19:22:04Z</dcterms:created>
  <dcterms:modified xsi:type="dcterms:W3CDTF">2014-02-02T18:11:04Z</dcterms:modified>
</cp:coreProperties>
</file>