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FA524-4B78-4C2F-951B-AD9055285AF0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E1FDD-23A7-4C27-BCA1-2689F354F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907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WIN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/>
              </a:rPr>
              <a:t>WONWON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E1FDD-23A7-4C27-BCA1-2689F354F1C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533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THREE DIFFERENT FORMS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E1FDD-23A7-4C27-BCA1-2689F354F1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6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250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458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33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212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8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74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9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258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27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09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885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5B6B7-37E7-45F4-9365-40A70C98669B}" type="datetimeFigureOut">
              <a:rPr lang="en-US" smtClean="0"/>
              <a:t>1/30/2014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B87BB-EF67-408B-B9FD-FAF327E74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560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436" y="260648"/>
            <a:ext cx="7343775" cy="14859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882830"/>
              </p:ext>
            </p:extLst>
          </p:nvPr>
        </p:nvGraphicFramePr>
        <p:xfrm>
          <a:off x="1547664" y="2132856"/>
          <a:ext cx="5705475" cy="2085975"/>
        </p:xfrm>
        <a:graphic>
          <a:graphicData uri="http://schemas.openxmlformats.org/drawingml/2006/table">
            <a:tbl>
              <a:tblPr/>
              <a:tblGrid>
                <a:gridCol w="1343025"/>
                <a:gridCol w="4362450"/>
              </a:tblGrid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ZŠ J.E. Purkyně Libochovice  a ZUŠ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Barbara Bláhová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VY_32_INOVACE_04_LIST OF IRREGULAR VERBS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IRREGULAR VERBS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CZ.1.07/1.04.00/21.2803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83568" y="4509120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Základní informace o tvoření nepravidelných sloves, jejich případné rozdělení a seznam důležitých nepravidelných sloves. Znalost nepravidelných sloves je nezbytná. </a:t>
            </a:r>
          </a:p>
          <a:p>
            <a:r>
              <a:rPr lang="cs-CZ" dirty="0" smtClean="0"/>
              <a:t>Žáci se učí postupně po menších skupinách, aby si postupně osvojili co největší množství.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01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076056" y="2860656"/>
            <a:ext cx="1362361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SAME</a:t>
            </a:r>
            <a:r>
              <a:rPr lang="cs-CZ" baseline="0" dirty="0" smtClean="0"/>
              <a:t> FORM</a:t>
            </a: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286000" y="2029660"/>
            <a:ext cx="4572000" cy="2031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cs-CZ" dirty="0"/>
              <a:t>COST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COST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COST</a:t>
            </a:r>
            <a:endParaRPr lang="en-US" dirty="0"/>
          </a:p>
          <a:p>
            <a:r>
              <a:rPr lang="cs-CZ" dirty="0"/>
              <a:t>CUT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CUT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CUT</a:t>
            </a:r>
            <a:endParaRPr lang="en-US" dirty="0"/>
          </a:p>
          <a:p>
            <a:r>
              <a:rPr lang="cs-CZ" dirty="0"/>
              <a:t>HIT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HIT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HIT</a:t>
            </a:r>
            <a:endParaRPr lang="en-US" dirty="0"/>
          </a:p>
          <a:p>
            <a:r>
              <a:rPr lang="cs-CZ" dirty="0"/>
              <a:t>LET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LET</a:t>
            </a:r>
            <a:endParaRPr lang="en-US" dirty="0"/>
          </a:p>
          <a:p>
            <a:r>
              <a:rPr lang="cs-CZ" dirty="0"/>
              <a:t>PUT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PUT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PUT</a:t>
            </a:r>
            <a:endParaRPr lang="en-US" dirty="0"/>
          </a:p>
          <a:p>
            <a:r>
              <a:rPr lang="cs-CZ" dirty="0"/>
              <a:t>SHUT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SHUT </a:t>
            </a:r>
            <a:r>
              <a:rPr lang="cs-CZ" dirty="0">
                <a:sym typeface="Wingdings"/>
              </a:rPr>
              <a:t></a:t>
            </a:r>
            <a:r>
              <a:rPr lang="cs-CZ" dirty="0" smtClean="0"/>
              <a:t>SHUT</a:t>
            </a:r>
          </a:p>
          <a:p>
            <a:r>
              <a:rPr lang="cs-CZ" dirty="0" smtClean="0"/>
              <a:t>SET</a:t>
            </a:r>
            <a:r>
              <a:rPr lang="cs-CZ" dirty="0" smtClean="0">
                <a:sym typeface="Wingdings"/>
              </a:rPr>
              <a:t> SET SET</a:t>
            </a:r>
            <a:endParaRPr lang="en-US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IRREGULAR VERBS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2976622" y="4653136"/>
            <a:ext cx="3190755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COME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CAME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COME</a:t>
            </a:r>
            <a:endParaRPr lang="en-US" dirty="0"/>
          </a:p>
          <a:p>
            <a:r>
              <a:rPr lang="cs-CZ" dirty="0"/>
              <a:t>BECOME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BECAME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BECOME</a:t>
            </a:r>
            <a:endParaRPr lang="en-US" dirty="0"/>
          </a:p>
          <a:p>
            <a:r>
              <a:rPr lang="cs-CZ" dirty="0"/>
              <a:t>RUN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RAN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55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3203848" y="188640"/>
            <a:ext cx="2464393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TWO DIFFERENT</a:t>
            </a:r>
            <a:r>
              <a:rPr lang="cs-CZ" baseline="0" dirty="0" smtClean="0"/>
              <a:t> FORMS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7956376" y="986244"/>
            <a:ext cx="734496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sz="5400" b="1" dirty="0">
                <a:solidFill>
                  <a:schemeClr val="tx1"/>
                </a:solidFill>
              </a:rPr>
              <a:t>-</a:t>
            </a:r>
            <a:r>
              <a:rPr lang="cs-CZ" sz="5400" b="1" dirty="0" smtClean="0">
                <a:solidFill>
                  <a:schemeClr val="tx1"/>
                </a:solidFill>
              </a:rPr>
              <a:t>T</a:t>
            </a:r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92080" y="689383"/>
            <a:ext cx="3672408" cy="50783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LOSE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LOST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LOST</a:t>
            </a:r>
            <a:endParaRPr lang="en-US" dirty="0"/>
          </a:p>
          <a:p>
            <a:r>
              <a:rPr lang="cs-CZ" dirty="0"/>
              <a:t>SHOOT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SHOT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SHOT</a:t>
            </a:r>
            <a:endParaRPr lang="en-US" dirty="0"/>
          </a:p>
          <a:p>
            <a:r>
              <a:rPr lang="cs-CZ" dirty="0"/>
              <a:t>GET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GOT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GOT</a:t>
            </a:r>
            <a:endParaRPr lang="en-US" dirty="0"/>
          </a:p>
          <a:p>
            <a:r>
              <a:rPr lang="cs-CZ" dirty="0"/>
              <a:t>LIGHT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LIT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LIT</a:t>
            </a:r>
            <a:endParaRPr lang="en-US" dirty="0"/>
          </a:p>
          <a:p>
            <a:r>
              <a:rPr lang="cs-CZ" dirty="0"/>
              <a:t>SIT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SAT</a:t>
            </a:r>
            <a:endParaRPr lang="en-US" dirty="0"/>
          </a:p>
          <a:p>
            <a:r>
              <a:rPr lang="cs-CZ" dirty="0"/>
              <a:t>LEND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LENT</a:t>
            </a:r>
            <a:endParaRPr lang="en-US" dirty="0"/>
          </a:p>
          <a:p>
            <a:r>
              <a:rPr lang="cs-CZ" dirty="0"/>
              <a:t>SPEND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SPENT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SPENT</a:t>
            </a:r>
            <a:endParaRPr lang="en-US" b="1" dirty="0"/>
          </a:p>
          <a:p>
            <a:r>
              <a:rPr lang="cs-CZ" dirty="0"/>
              <a:t>BUILD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BUILT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BUILT</a:t>
            </a:r>
            <a:endParaRPr lang="en-US" dirty="0"/>
          </a:p>
          <a:p>
            <a:r>
              <a:rPr lang="cs-CZ" dirty="0"/>
              <a:t>BURN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BURNT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BURNT</a:t>
            </a:r>
            <a:endParaRPr lang="en-US" dirty="0"/>
          </a:p>
          <a:p>
            <a:r>
              <a:rPr lang="cs-CZ" dirty="0"/>
              <a:t>LEARN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LEARNT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LEARNT</a:t>
            </a:r>
            <a:endParaRPr lang="en-US" dirty="0"/>
          </a:p>
          <a:p>
            <a:r>
              <a:rPr lang="cs-CZ" dirty="0"/>
              <a:t>SMELL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SMELT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SMELT</a:t>
            </a:r>
            <a:endParaRPr lang="en-US" dirty="0"/>
          </a:p>
          <a:p>
            <a:r>
              <a:rPr lang="cs-CZ" dirty="0"/>
              <a:t>KEEP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KEPT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KEPT</a:t>
            </a:r>
            <a:endParaRPr lang="en-US" dirty="0"/>
          </a:p>
          <a:p>
            <a:r>
              <a:rPr lang="cs-CZ" dirty="0"/>
              <a:t>SLEEP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SLEPT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SLEPT</a:t>
            </a:r>
            <a:endParaRPr lang="en-US" dirty="0"/>
          </a:p>
          <a:p>
            <a:r>
              <a:rPr lang="cs-CZ" dirty="0"/>
              <a:t>FEEL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FELT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FELT</a:t>
            </a:r>
            <a:endParaRPr lang="en-US" dirty="0"/>
          </a:p>
          <a:p>
            <a:r>
              <a:rPr lang="cs-CZ" dirty="0"/>
              <a:t>LEAVE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LEFT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LEFT</a:t>
            </a:r>
            <a:endParaRPr lang="en-US" dirty="0"/>
          </a:p>
          <a:p>
            <a:r>
              <a:rPr lang="cs-CZ" dirty="0"/>
              <a:t>MEET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MET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MET</a:t>
            </a:r>
            <a:endParaRPr lang="en-US" dirty="0"/>
          </a:p>
          <a:p>
            <a:r>
              <a:rPr lang="cs-CZ" dirty="0"/>
              <a:t>DREAM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DREAMT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DREAMT</a:t>
            </a:r>
            <a:endParaRPr lang="en-US" dirty="0"/>
          </a:p>
          <a:p>
            <a:r>
              <a:rPr lang="cs-CZ" dirty="0"/>
              <a:t>MEAN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MENT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MENT</a:t>
            </a: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436828" y="686857"/>
            <a:ext cx="4572000" cy="17543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cs-CZ" dirty="0"/>
              <a:t>BRING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BROUGHT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BROUGHT</a:t>
            </a:r>
            <a:endParaRPr lang="en-US" dirty="0"/>
          </a:p>
          <a:p>
            <a:r>
              <a:rPr lang="cs-CZ" dirty="0"/>
              <a:t>BUY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BOUGHT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BOUGHT</a:t>
            </a:r>
            <a:endParaRPr lang="en-US" dirty="0"/>
          </a:p>
          <a:p>
            <a:r>
              <a:rPr lang="cs-CZ" dirty="0"/>
              <a:t>FIGHT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FOUGHT</a:t>
            </a:r>
            <a:endParaRPr lang="en-US" dirty="0"/>
          </a:p>
          <a:p>
            <a:r>
              <a:rPr lang="cs-CZ" dirty="0"/>
              <a:t>THINK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THOUGHT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THOUGHT</a:t>
            </a:r>
            <a:endParaRPr lang="en-US" dirty="0"/>
          </a:p>
          <a:p>
            <a:r>
              <a:rPr lang="cs-CZ" dirty="0"/>
              <a:t>CATCH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CAUGHT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CAUGHGT</a:t>
            </a:r>
            <a:endParaRPr lang="en-US" dirty="0"/>
          </a:p>
          <a:p>
            <a:r>
              <a:rPr lang="cs-CZ" dirty="0"/>
              <a:t>TEACH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TAUGHT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TAUGHT</a:t>
            </a: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>
            <a:off x="3549392" y="1124744"/>
            <a:ext cx="1443024" cy="646331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-UGHT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46564" y="2852936"/>
            <a:ext cx="4752528" cy="34163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SELL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SOLD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SOLD</a:t>
            </a:r>
            <a:endParaRPr lang="en-US" dirty="0"/>
          </a:p>
          <a:p>
            <a:r>
              <a:rPr lang="cs-CZ" dirty="0"/>
              <a:t>TELL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TOLD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TOLD</a:t>
            </a:r>
            <a:endParaRPr lang="en-US" dirty="0"/>
          </a:p>
          <a:p>
            <a:r>
              <a:rPr lang="cs-CZ" dirty="0"/>
              <a:t>FIND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FOUND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FOUND</a:t>
            </a:r>
            <a:endParaRPr lang="en-US" dirty="0"/>
          </a:p>
          <a:p>
            <a:r>
              <a:rPr lang="cs-CZ" dirty="0"/>
              <a:t>HAVE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HAD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HAD</a:t>
            </a:r>
            <a:endParaRPr lang="en-US" dirty="0"/>
          </a:p>
          <a:p>
            <a:r>
              <a:rPr lang="cs-CZ" dirty="0"/>
              <a:t>HEAR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HEARD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HEARD</a:t>
            </a:r>
            <a:endParaRPr lang="en-US" dirty="0"/>
          </a:p>
          <a:p>
            <a:r>
              <a:rPr lang="cs-CZ" dirty="0"/>
              <a:t>HOLD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HELD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HELD</a:t>
            </a:r>
            <a:endParaRPr lang="en-US" dirty="0"/>
          </a:p>
          <a:p>
            <a:r>
              <a:rPr lang="cs-CZ" dirty="0"/>
              <a:t>READ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READ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READ</a:t>
            </a:r>
            <a:endParaRPr lang="en-US" dirty="0"/>
          </a:p>
          <a:p>
            <a:r>
              <a:rPr lang="cs-CZ" dirty="0"/>
              <a:t>SAY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SAID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SAID</a:t>
            </a:r>
            <a:endParaRPr lang="en-US" dirty="0"/>
          </a:p>
          <a:p>
            <a:r>
              <a:rPr lang="cs-CZ" dirty="0"/>
              <a:t>PAY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PAID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PAID</a:t>
            </a:r>
            <a:endParaRPr lang="en-US" dirty="0"/>
          </a:p>
          <a:p>
            <a:r>
              <a:rPr lang="cs-CZ" dirty="0"/>
              <a:t>MAKE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MADE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MADE</a:t>
            </a:r>
            <a:endParaRPr lang="en-US" dirty="0"/>
          </a:p>
          <a:p>
            <a:r>
              <a:rPr lang="cs-CZ" dirty="0"/>
              <a:t>STAND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STOOD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STOOD</a:t>
            </a:r>
            <a:endParaRPr lang="en-US" dirty="0"/>
          </a:p>
          <a:p>
            <a:r>
              <a:rPr lang="cs-CZ" dirty="0"/>
              <a:t>UNDERSTAND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UNDERSTOOD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UNDERSTOOD</a:t>
            </a:r>
            <a:endParaRPr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3722387" y="3645024"/>
            <a:ext cx="713657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-D</a:t>
            </a:r>
            <a:endParaRPr lang="en-US" sz="44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292080" y="5899924"/>
            <a:ext cx="209846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dirty="0" smtClean="0"/>
              <a:t>WIN</a:t>
            </a:r>
            <a:r>
              <a:rPr lang="cs-CZ" dirty="0">
                <a:sym typeface="Wingdings"/>
              </a:rPr>
              <a:t>WONWON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66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131840" y="271914"/>
            <a:ext cx="2603149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THREE DIFFERENT FORMS</a:t>
            </a: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467544" y="920706"/>
            <a:ext cx="3528392" cy="50783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BREAK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BROKE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BROKEN</a:t>
            </a:r>
            <a:endParaRPr lang="en-US" dirty="0"/>
          </a:p>
          <a:p>
            <a:r>
              <a:rPr lang="cs-CZ" dirty="0"/>
              <a:t>CHOOSE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CHOSE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CHOSEN</a:t>
            </a:r>
            <a:endParaRPr lang="en-US" dirty="0"/>
          </a:p>
          <a:p>
            <a:r>
              <a:rPr lang="cs-CZ" dirty="0"/>
              <a:t>SPEAK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SPOKE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SPOKEN</a:t>
            </a:r>
            <a:endParaRPr lang="en-US" dirty="0"/>
          </a:p>
          <a:p>
            <a:r>
              <a:rPr lang="cs-CZ" dirty="0"/>
              <a:t>STEAL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STOLE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STOLEN</a:t>
            </a:r>
            <a:endParaRPr lang="en-US" dirty="0"/>
          </a:p>
          <a:p>
            <a:r>
              <a:rPr lang="cs-CZ" dirty="0"/>
              <a:t>WAKE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WOKE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WOKEN</a:t>
            </a:r>
            <a:endParaRPr lang="en-US" dirty="0"/>
          </a:p>
          <a:p>
            <a:r>
              <a:rPr lang="cs-CZ" dirty="0"/>
              <a:t>DRIVE 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DROVE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 DRIVEN</a:t>
            </a:r>
            <a:endParaRPr lang="en-US" dirty="0"/>
          </a:p>
          <a:p>
            <a:r>
              <a:rPr lang="cs-CZ" dirty="0"/>
              <a:t>RIDE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RODE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RIDDEN</a:t>
            </a:r>
            <a:endParaRPr lang="en-US" dirty="0"/>
          </a:p>
          <a:p>
            <a:r>
              <a:rPr lang="cs-CZ" dirty="0"/>
              <a:t>RISE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ROSE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RISEN</a:t>
            </a:r>
            <a:endParaRPr lang="en-US" dirty="0"/>
          </a:p>
          <a:p>
            <a:r>
              <a:rPr lang="cs-CZ" dirty="0"/>
              <a:t>WRITE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WROTE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WRITTEN</a:t>
            </a:r>
            <a:endParaRPr lang="en-US" dirty="0"/>
          </a:p>
          <a:p>
            <a:r>
              <a:rPr lang="cs-CZ" dirty="0"/>
              <a:t>BEAT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BEAT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BEATEN</a:t>
            </a:r>
            <a:endParaRPr lang="en-US" dirty="0"/>
          </a:p>
          <a:p>
            <a:r>
              <a:rPr lang="cs-CZ" dirty="0"/>
              <a:t>BITE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BIT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BITTEN</a:t>
            </a:r>
            <a:endParaRPr lang="en-US" dirty="0"/>
          </a:p>
          <a:p>
            <a:r>
              <a:rPr lang="cs-CZ" dirty="0"/>
              <a:t>HIDE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HID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HIDDEN</a:t>
            </a:r>
            <a:endParaRPr lang="en-US" dirty="0"/>
          </a:p>
          <a:p>
            <a:r>
              <a:rPr lang="cs-CZ" dirty="0"/>
              <a:t>EAT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ATE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EATEN</a:t>
            </a:r>
            <a:endParaRPr lang="en-US" dirty="0"/>
          </a:p>
          <a:p>
            <a:r>
              <a:rPr lang="cs-CZ" dirty="0"/>
              <a:t>FALL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FELL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FALLEN</a:t>
            </a:r>
            <a:endParaRPr lang="en-US" dirty="0"/>
          </a:p>
          <a:p>
            <a:r>
              <a:rPr lang="cs-CZ" dirty="0"/>
              <a:t>FORGET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FORGOT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FORGOTTEN</a:t>
            </a:r>
            <a:endParaRPr lang="en-US" dirty="0"/>
          </a:p>
          <a:p>
            <a:r>
              <a:rPr lang="cs-CZ" dirty="0"/>
              <a:t>GIVE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GAVE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GIVEN</a:t>
            </a:r>
            <a:endParaRPr lang="en-US" dirty="0"/>
          </a:p>
          <a:p>
            <a:r>
              <a:rPr lang="cs-CZ" dirty="0"/>
              <a:t>SEE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SEEN</a:t>
            </a:r>
            <a:endParaRPr lang="en-US" dirty="0"/>
          </a:p>
          <a:p>
            <a:r>
              <a:rPr lang="cs-CZ" dirty="0"/>
              <a:t>TAKE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TOOK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TAKEN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4860032" y="920705"/>
            <a:ext cx="3672408" cy="2031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BLOW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BLEW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BLOWN</a:t>
            </a:r>
            <a:endParaRPr lang="en-US" dirty="0"/>
          </a:p>
          <a:p>
            <a:r>
              <a:rPr lang="cs-CZ" dirty="0"/>
              <a:t>GROW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GREW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GROWN</a:t>
            </a:r>
            <a:endParaRPr lang="en-US" dirty="0"/>
          </a:p>
          <a:p>
            <a:r>
              <a:rPr lang="cs-CZ" dirty="0"/>
              <a:t>KNOW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KNEW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KNOWN</a:t>
            </a:r>
            <a:endParaRPr lang="en-US" dirty="0"/>
          </a:p>
          <a:p>
            <a:r>
              <a:rPr lang="cs-CZ" dirty="0"/>
              <a:t>THROW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THREW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THROWN</a:t>
            </a:r>
            <a:endParaRPr lang="en-US" dirty="0"/>
          </a:p>
          <a:p>
            <a:r>
              <a:rPr lang="cs-CZ" dirty="0"/>
              <a:t>FLY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FLEW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FLOWN</a:t>
            </a:r>
            <a:endParaRPr lang="en-US" dirty="0"/>
          </a:p>
          <a:p>
            <a:r>
              <a:rPr lang="cs-CZ" dirty="0"/>
              <a:t>DRAW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DREW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DRAWN</a:t>
            </a:r>
            <a:endParaRPr lang="en-US" dirty="0"/>
          </a:p>
          <a:p>
            <a:r>
              <a:rPr lang="cs-CZ" dirty="0"/>
              <a:t>SHOW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SHOWED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SHOWN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4860032" y="3140968"/>
            <a:ext cx="3222104" cy="2031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BEGIN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BEGAN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BEGUN</a:t>
            </a:r>
            <a:endParaRPr lang="en-US" dirty="0"/>
          </a:p>
          <a:p>
            <a:r>
              <a:rPr lang="cs-CZ" dirty="0"/>
              <a:t>DRINK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DRANK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DRUNK</a:t>
            </a:r>
            <a:endParaRPr lang="en-US" dirty="0"/>
          </a:p>
          <a:p>
            <a:r>
              <a:rPr lang="cs-CZ" dirty="0"/>
              <a:t>SWIM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SWAM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SWUM</a:t>
            </a:r>
            <a:endParaRPr lang="en-US" dirty="0"/>
          </a:p>
          <a:p>
            <a:r>
              <a:rPr lang="cs-CZ" dirty="0"/>
              <a:t>RING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RANG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RUNG</a:t>
            </a:r>
            <a:endParaRPr lang="en-US" dirty="0"/>
          </a:p>
          <a:p>
            <a:r>
              <a:rPr lang="cs-CZ" dirty="0"/>
              <a:t>SING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SANG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SUNG</a:t>
            </a:r>
            <a:endParaRPr lang="en-US" dirty="0"/>
          </a:p>
          <a:p>
            <a:r>
              <a:rPr lang="cs-CZ" dirty="0"/>
              <a:t>DO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DID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DONE</a:t>
            </a:r>
            <a:endParaRPr lang="en-US" dirty="0"/>
          </a:p>
          <a:p>
            <a:r>
              <a:rPr lang="cs-CZ" dirty="0"/>
              <a:t>GO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WENT</a:t>
            </a:r>
            <a:r>
              <a:rPr lang="cs-CZ" dirty="0">
                <a:sym typeface="Wingdings"/>
              </a:rPr>
              <a:t></a:t>
            </a:r>
            <a:r>
              <a:rPr lang="cs-CZ" dirty="0"/>
              <a:t>GONE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35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LIST OF IRREGULAR VERBS</a:t>
            </a:r>
            <a:endParaRPr lang="en-US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874857"/>
              </p:ext>
            </p:extLst>
          </p:nvPr>
        </p:nvGraphicFramePr>
        <p:xfrm>
          <a:off x="1691680" y="2204864"/>
          <a:ext cx="6696744" cy="3470910"/>
        </p:xfrm>
        <a:graphic>
          <a:graphicData uri="http://schemas.openxmlformats.org/drawingml/2006/table">
            <a:tbl>
              <a:tblPr/>
              <a:tblGrid>
                <a:gridCol w="903312"/>
                <a:gridCol w="850900"/>
                <a:gridCol w="1126108"/>
                <a:gridCol w="1296144"/>
                <a:gridCol w="1296144"/>
                <a:gridCol w="1224136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INFINITIVE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PAST SIMPLE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PRONUNCIATION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PAST PARTICIPLE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PRONUNCIATION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TRANSLATION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WAS / WERE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BÝT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BECOME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BECAME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BECOME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STÁT 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BEGIN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BEGAN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BEGUN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ZAČÍT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BITTEN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KOUSAT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BREAK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BROKE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BROKEN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ROZBÍT, ZLOMIT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PŘINÉST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BUILD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BUILT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BUILT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STAVĚT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BURN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BURNT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BURNT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HOŘET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KOUPIT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CATCH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CHYTIT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PŘIJÍT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COST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STÁT (O CENĚ)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ŘEZAT, STŘÍHAT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DĚLAT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DRAW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DRAWN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KRESLIT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DRINK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DRANK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DRUNK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DRIVE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DROVE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DRIVEN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ŘÍDIT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4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LIST OF IRREGULAR VERBS</a:t>
            </a:r>
            <a:endParaRPr lang="en-US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637950"/>
              </p:ext>
            </p:extLst>
          </p:nvPr>
        </p:nvGraphicFramePr>
        <p:xfrm>
          <a:off x="1816100" y="2339181"/>
          <a:ext cx="6068268" cy="3078480"/>
        </p:xfrm>
        <a:graphic>
          <a:graphicData uri="http://schemas.openxmlformats.org/drawingml/2006/table">
            <a:tbl>
              <a:tblPr/>
              <a:tblGrid>
                <a:gridCol w="850900"/>
                <a:gridCol w="850900"/>
                <a:gridCol w="850900"/>
                <a:gridCol w="850900"/>
                <a:gridCol w="850900"/>
                <a:gridCol w="181376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UDEŘIT, ZASÁHNOUT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HOLD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DRŽET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HURT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HURT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HURT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ZRANIT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KEEP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KEPT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KEPT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DRŽET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ZNÁT, VĚDĚT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LEARN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LEARNT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LEARNT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UČIT 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LEFT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LEFT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ODEJÍT, OPUSIT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LOSE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ZTRATIT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MAKE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DĚLAT, VYROBIT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MEANT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MEANT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ZNAMENAT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POTKAT, SETKAT 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PLATIT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POLOŽIT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ČÍST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RIDDEN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ZVONIT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748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LIST OF IRREGULAR VERBS</a:t>
            </a:r>
            <a:endParaRPr lang="en-US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913421"/>
              </p:ext>
            </p:extLst>
          </p:nvPr>
        </p:nvGraphicFramePr>
        <p:xfrm>
          <a:off x="1816100" y="2529681"/>
          <a:ext cx="5511800" cy="2693670"/>
        </p:xfrm>
        <a:graphic>
          <a:graphicData uri="http://schemas.openxmlformats.org/drawingml/2006/table">
            <a:tbl>
              <a:tblPr/>
              <a:tblGrid>
                <a:gridCol w="850900"/>
                <a:gridCol w="850900"/>
                <a:gridCol w="850900"/>
                <a:gridCol w="850900"/>
                <a:gridCol w="850900"/>
                <a:gridCol w="12573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EAT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EATEN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JÍST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FELL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FALLEN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PADAT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CÍTIT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FIGHT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BOJOVAT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NAJÍT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FORGET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FORGOT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FORGOTTEN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ZAPOMENOUT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FLEW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FLOWN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LÉTAT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DOSTAT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GIVE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GIVEN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DÁT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GROWN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RŮST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HEARD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HEARD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SLYŠET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HIDDEN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SCHOVAT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02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LIST OF IRREGULAR VERBS</a:t>
            </a:r>
            <a:endParaRPr lang="en-US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408466"/>
              </p:ext>
            </p:extLst>
          </p:nvPr>
        </p:nvGraphicFramePr>
        <p:xfrm>
          <a:off x="1816100" y="2243931"/>
          <a:ext cx="6212284" cy="3270885"/>
        </p:xfrm>
        <a:graphic>
          <a:graphicData uri="http://schemas.openxmlformats.org/drawingml/2006/table">
            <a:tbl>
              <a:tblPr/>
              <a:tblGrid>
                <a:gridCol w="850900"/>
                <a:gridCol w="850900"/>
                <a:gridCol w="850900"/>
                <a:gridCol w="850900"/>
                <a:gridCol w="850900"/>
                <a:gridCol w="1957784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BĚŽET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ŘÍCI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VIDĚT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PRODAT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POSLAT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USTAVIT, SESTAVIT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ZPÍVAT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SINK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POTÁPĚT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SEDĚT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SMELL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SMELT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SMELT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CÍTIT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SPEAK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SPOKE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SPOKEN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MLUVIT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HLÁSKOVAT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UTRATIT, STRÁVIT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STOOD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STOOD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STÁT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STEAL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STOLE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STOLEN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KRÁST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STICK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STUCK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STUCK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ZAPÍCHNOUT, UVÍZNOUT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SWEEP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SWEPT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SWEPT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VYTŘÍT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4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784151"/>
              </p:ext>
            </p:extLst>
          </p:nvPr>
        </p:nvGraphicFramePr>
        <p:xfrm>
          <a:off x="1691681" y="2715419"/>
          <a:ext cx="5976663" cy="2316480"/>
        </p:xfrm>
        <a:graphic>
          <a:graphicData uri="http://schemas.openxmlformats.org/drawingml/2006/table">
            <a:tbl>
              <a:tblPr/>
              <a:tblGrid>
                <a:gridCol w="1080120"/>
                <a:gridCol w="936103"/>
                <a:gridCol w="660897"/>
                <a:gridCol w="995287"/>
                <a:gridCol w="706513"/>
                <a:gridCol w="1597743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SWEEP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SWAM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SWUM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PLAVAT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TAKE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TOOK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TAKEN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VZÍT, BRÁT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TEACH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UČIT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TRHAT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ŘÍCI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THINK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THOUGHT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MYSLET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THROW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THROWN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HODIT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UNDERSTOOD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UNDERSTOOD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ROZUMĚT, CHÁPAT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WAKE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WOKE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WOKEN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VZBUDIT 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NOSIT, MÍT NA SOBĚ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WIN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VYHRÁT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WRITE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WROTE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WRITTEN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PSÁT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LIST OF IRREGULAR VERBS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89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854</Words>
  <Application>Microsoft Office PowerPoint</Application>
  <PresentationFormat>Předvádění na obrazovce (4:3)</PresentationFormat>
  <Paragraphs>570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15</cp:revision>
  <dcterms:created xsi:type="dcterms:W3CDTF">2014-01-28T07:59:31Z</dcterms:created>
  <dcterms:modified xsi:type="dcterms:W3CDTF">2014-01-30T10:42:08Z</dcterms:modified>
</cp:coreProperties>
</file>