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9" r:id="rId2"/>
    <p:sldId id="266" r:id="rId3"/>
    <p:sldId id="256" r:id="rId4"/>
    <p:sldId id="267" r:id="rId5"/>
    <p:sldId id="257" r:id="rId6"/>
    <p:sldId id="258" r:id="rId7"/>
    <p:sldId id="259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E3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1D8B6-238D-4CF4-A96A-F49D45A5E7E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6541A-771C-462B-8BF3-26CA8BEA01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760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6541A-771C-462B-8BF3-26CA8BEA013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6541A-771C-462B-8BF3-26CA8BEA013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181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642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6109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6296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485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005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4610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8006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7582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542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188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3926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E03BA-BC99-4825-82B7-216471170AF4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078ED-B914-442C-8AA5-3799170F4F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993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http://www.google.cz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bu.sk/archiv/spravy/nova-webova-stranka-spustena" TargetMode="External"/><Relationship Id="rId2" Type="http://schemas.openxmlformats.org/officeDocument/2006/relationships/hyperlink" Target="http://www.pc-help.cz/viewtopic.php?f=107&amp;t=10168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cv.cz/elektronicka-komunikace-edi/webedi/" TargetMode="External"/><Relationship Id="rId5" Type="http://schemas.openxmlformats.org/officeDocument/2006/relationships/hyperlink" Target="http://zaachi.com/up_images/full/java_browser.jpg" TargetMode="External"/><Relationship Id="rId4" Type="http://schemas.openxmlformats.org/officeDocument/2006/relationships/hyperlink" Target="http://www.mesto-slavicin.cz/cs/informacni-centrum/mestska-knihov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48622239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VY_32_INOVACE_228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Internetová stránka, internetová adresa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7.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7.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 Seznamuje žáky s pojmy internetová stránka, internetová  adresa, možnostmi zápisu a upozorňuje na znaky, které adresa nesmí obsahovat.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5050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8640"/>
            <a:ext cx="3024336" cy="2644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60648"/>
            <a:ext cx="331236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Internetová stránka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9775" y="2051556"/>
            <a:ext cx="5503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Internet = celosvětová počítačová síť</a:t>
            </a:r>
            <a:endParaRPr lang="cs-CZ" i="1" dirty="0"/>
          </a:p>
        </p:txBody>
      </p:sp>
      <p:pic>
        <p:nvPicPr>
          <p:cNvPr id="1033" name="Picture 9" descr="C:\Users\romanar\AppData\Local\Microsoft\Windows\INetCache\IE\FS2F4F2K\MC900056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1825" y="4005064"/>
            <a:ext cx="2244042" cy="235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9775" y="2906360"/>
            <a:ext cx="7904084" cy="7386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je to vlastně stránka, kterou </a:t>
            </a:r>
            <a:r>
              <a:rPr lang="cs-CZ" sz="2100" dirty="0"/>
              <a:t>je možné pomocí webového </a:t>
            </a:r>
            <a:r>
              <a:rPr lang="cs-CZ" sz="2100" dirty="0" smtClean="0"/>
              <a:t>prohlížeče </a:t>
            </a:r>
            <a:r>
              <a:rPr lang="cs-CZ" sz="2100" dirty="0"/>
              <a:t>zobrazit na monitoru </a:t>
            </a:r>
            <a:r>
              <a:rPr lang="cs-CZ" sz="2100" dirty="0" smtClean="0"/>
              <a:t>počítače, nebo na </a:t>
            </a:r>
            <a:r>
              <a:rPr lang="cs-CZ" sz="2100" dirty="0"/>
              <a:t>displeji mobilního </a:t>
            </a:r>
            <a:r>
              <a:rPr lang="cs-CZ" sz="2100" dirty="0" smtClean="0"/>
              <a:t>přístroje.</a:t>
            </a:r>
            <a:endParaRPr lang="cs-CZ" sz="2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9609" y="868070"/>
            <a:ext cx="2844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 webová stránka (</a:t>
            </a:r>
            <a:r>
              <a:rPr lang="cs-CZ" dirty="0" err="1" smtClean="0"/>
              <a:t>website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9775" y="1581944"/>
            <a:ext cx="3784754" cy="41549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je dostupná pomocí </a:t>
            </a:r>
            <a:r>
              <a:rPr lang="cs-CZ" sz="2100" dirty="0"/>
              <a:t>Internetu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79775" y="4005064"/>
            <a:ext cx="5344353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každá internetová stránka </a:t>
            </a:r>
            <a:r>
              <a:rPr lang="cs-CZ" sz="2100" dirty="0"/>
              <a:t>má </a:t>
            </a:r>
            <a:r>
              <a:rPr lang="cs-CZ" sz="2100" dirty="0" smtClean="0"/>
              <a:t>na internetu přiřazenou </a:t>
            </a:r>
            <a:r>
              <a:rPr lang="cs-CZ" sz="2100" dirty="0"/>
              <a:t>svou </a:t>
            </a:r>
            <a:r>
              <a:rPr lang="cs-CZ" sz="2100" dirty="0" smtClean="0"/>
              <a:t>adresu – tj. „</a:t>
            </a:r>
            <a:r>
              <a:rPr lang="cs-CZ" i="1" dirty="0" smtClean="0"/>
              <a:t>internetovou adresu“</a:t>
            </a:r>
            <a:endParaRPr lang="cs-CZ" i="1" dirty="0"/>
          </a:p>
        </p:txBody>
      </p:sp>
      <p:sp>
        <p:nvSpPr>
          <p:cNvPr id="15" name="Obdélník 14"/>
          <p:cNvSpPr/>
          <p:nvPr/>
        </p:nvSpPr>
        <p:spPr>
          <a:xfrm>
            <a:off x="379775" y="5319499"/>
            <a:ext cx="5272345" cy="10618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100" dirty="0" smtClean="0"/>
              <a:t>některé </a:t>
            </a:r>
            <a:r>
              <a:rPr lang="cs-CZ" sz="2100" dirty="0"/>
              <a:t>stránky nejsou </a:t>
            </a:r>
            <a:r>
              <a:rPr lang="cs-CZ" sz="2100" dirty="0" smtClean="0"/>
              <a:t>volně přístupné, </a:t>
            </a:r>
            <a:r>
              <a:rPr lang="cs-CZ" sz="2100" dirty="0"/>
              <a:t>ale jen po zaplacení poplatku, </a:t>
            </a:r>
            <a:r>
              <a:rPr lang="cs-CZ" sz="2100" dirty="0" smtClean="0"/>
              <a:t>nebo pomocí přihlašovacího </a:t>
            </a:r>
            <a:r>
              <a:rPr lang="cs-CZ" sz="2100" dirty="0"/>
              <a:t>jména a hesla</a:t>
            </a:r>
          </a:p>
        </p:txBody>
      </p:sp>
    </p:spTree>
    <p:extLst>
      <p:ext uri="{BB962C8B-B14F-4D97-AF65-F5344CB8AC3E}">
        <p14:creationId xmlns:p14="http://schemas.microsoft.com/office/powerpoint/2010/main" xmlns="" val="403054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  <p:bldP spid="7" grpId="0"/>
      <p:bldP spid="8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63513" y="1772816"/>
            <a:ext cx="4394872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na internetu můžeme vyhledat spoustu informací, podobně jako ve velké knihovně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3412976"/>
            <a:ext cx="4506157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jedna internetová adresa je jako jedna </a:t>
            </a:r>
            <a:r>
              <a:rPr lang="cs-CZ" sz="2000" dirty="0" smtClean="0"/>
              <a:t>knížka, </a:t>
            </a:r>
            <a:r>
              <a:rPr lang="cs-CZ" sz="2000" dirty="0" smtClean="0"/>
              <a:t>v které můžeme prohlížet její stránky a  číst v nich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5268" y="310995"/>
            <a:ext cx="4286865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t</a:t>
            </a:r>
            <a:r>
              <a:rPr lang="cs-CZ" sz="2000" dirty="0" smtClean="0"/>
              <a:t>ak jako každá kniha v knihovně má svůj název, tak má i stránka na internetu svou adresu.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6384" y="278573"/>
            <a:ext cx="302951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Internetová adresa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3568" y="818827"/>
            <a:ext cx="33840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Calibri" panose="020F0502020204030204" pitchFamily="34" charset="0"/>
              <a:buChar char="="/>
            </a:pPr>
            <a:r>
              <a:rPr lang="cs-CZ" sz="2000" b="1" dirty="0" smtClean="0"/>
              <a:t>adresa internetové stránky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683568" y="1188159"/>
            <a:ext cx="21389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Calibri" panose="020F0502020204030204" pitchFamily="34" charset="0"/>
              <a:buChar char="="/>
            </a:pPr>
            <a:r>
              <a:rPr lang="cs-CZ" sz="2000" b="1" dirty="0" smtClean="0"/>
              <a:t>webová adresa</a:t>
            </a:r>
            <a:endParaRPr lang="cs-CZ" sz="2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3281536" cy="1709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https://lh6.googleusercontent.com/-XuPxSCAYOWQ/UvNDtKCXLsI/AAAAAAAAHhU/PrCfbyYyXGA/w709-h532-no/IMG_20140206_0908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30614"/>
            <a:ext cx="3932436" cy="295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romanar\AppData\Local\Microsoft\Windows\INetCache\IE\FS2F4F2K\MC90044173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7416" y="4668552"/>
            <a:ext cx="2072816" cy="20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omanar\AppData\Local\Microsoft\Windows\INetCache\IE\03TC526S\MC900019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2304256" cy="201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942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92641"/>
            <a:ext cx="4752528" cy="830997"/>
          </a:xfrm>
          <a:prstGeom prst="rect">
            <a:avLst/>
          </a:prstGeom>
          <a:solidFill>
            <a:schemeClr val="accent6">
              <a:lumMod val="40000"/>
              <a:lumOff val="60000"/>
              <a:alpha val="57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Internetová adresa </a:t>
            </a:r>
            <a:r>
              <a:rPr lang="cs-CZ" sz="2000" b="1" dirty="0" smtClean="0"/>
              <a:t>většinou </a:t>
            </a:r>
            <a:r>
              <a:rPr lang="cs-CZ" sz="2000" dirty="0" smtClean="0"/>
              <a:t>začíná </a:t>
            </a:r>
            <a:r>
              <a:rPr lang="cs-CZ" sz="2800" b="1" dirty="0" smtClean="0">
                <a:solidFill>
                  <a:srgbClr val="FF0000"/>
                </a:solidFill>
              </a:rPr>
              <a:t>www.</a:t>
            </a:r>
            <a:r>
              <a:rPr lang="cs-CZ" sz="2800" b="1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5745450"/>
            <a:ext cx="8667269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některé internetové adresy (stránky) však nemusí </a:t>
            </a:r>
            <a:r>
              <a:rPr lang="cs-CZ" sz="2000" b="1" dirty="0" smtClean="0">
                <a:solidFill>
                  <a:srgbClr val="FF0000"/>
                </a:solidFill>
              </a:rPr>
              <a:t>www.</a:t>
            </a:r>
            <a:r>
              <a:rPr lang="cs-CZ" sz="2000" dirty="0" smtClean="0"/>
              <a:t> obsahovat a stejně fungují.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77098"/>
            <a:ext cx="8523253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mluvíme o nich jako </a:t>
            </a:r>
            <a:r>
              <a:rPr lang="cs-CZ" sz="2000" b="1" dirty="0" smtClean="0">
                <a:solidFill>
                  <a:srgbClr val="FF0000"/>
                </a:solidFill>
              </a:rPr>
              <a:t>„internetové stránky“</a:t>
            </a:r>
            <a:r>
              <a:rPr lang="cs-CZ" sz="2000" b="1" dirty="0" smtClean="0"/>
              <a:t>, které mají svou </a:t>
            </a:r>
            <a:r>
              <a:rPr lang="cs-CZ" sz="2000" b="1" dirty="0" smtClean="0">
                <a:solidFill>
                  <a:srgbClr val="FF0000"/>
                </a:solidFill>
              </a:rPr>
              <a:t>internetovou adresu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486525"/>
            <a:ext cx="47525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err="1" smtClean="0"/>
              <a:t>wold</a:t>
            </a:r>
            <a:r>
              <a:rPr lang="cs-CZ" i="1" dirty="0" smtClean="0"/>
              <a:t> </a:t>
            </a:r>
            <a:r>
              <a:rPr lang="cs-CZ" i="1" dirty="0" err="1" smtClean="0"/>
              <a:t>wibe</a:t>
            </a:r>
            <a:r>
              <a:rPr lang="cs-CZ" i="1" dirty="0" smtClean="0"/>
              <a:t> web = celosvětová síť =světová komunikační síť</a:t>
            </a:r>
            <a:endParaRPr lang="cs-CZ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5709" y="178534"/>
            <a:ext cx="2581398" cy="2257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01008"/>
            <a:ext cx="2952328" cy="2134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63" t="10376" r="26953" b="8063"/>
          <a:stretch/>
        </p:blipFill>
        <p:spPr bwMode="auto">
          <a:xfrm>
            <a:off x="5148064" y="3284984"/>
            <a:ext cx="2664296" cy="2361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939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815" y="4700996"/>
            <a:ext cx="3354787" cy="2012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0710" y="5299274"/>
            <a:ext cx="5964297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Některé stránky nejsou dostupné volně, ale jen po zaplacení poplatku, znalosti přihlašovacího jména a hesla a podobně, případně jsou dostupné jen uvnitř Intranetu.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009" y="369530"/>
            <a:ext cx="542458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Internetové stránky si můžeme prohlížet (listovat) díky internetovému prohlížeči.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2953264"/>
            <a:ext cx="3960439" cy="163121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Když napíšeme do adresního řádku prohlížeče danou adresu (např. </a:t>
            </a:r>
            <a:r>
              <a:rPr lang="cs-CZ" sz="2000" b="1" dirty="0" smtClean="0">
                <a:hlinkClick r:id="rId4"/>
              </a:rPr>
              <a:t>www.google.cz</a:t>
            </a:r>
            <a:r>
              <a:rPr lang="cs-CZ" sz="2000" b="1" dirty="0" smtClean="0"/>
              <a:t>) prohlížeč za nás automaticky doplní před adresu </a:t>
            </a:r>
            <a:r>
              <a:rPr lang="cs-CZ" sz="2000" b="1" dirty="0" smtClean="0">
                <a:solidFill>
                  <a:srgbClr val="FF0000"/>
                </a:solidFill>
              </a:rPr>
              <a:t>http://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9870" y="178502"/>
            <a:ext cx="2440077" cy="2321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009" y="1484784"/>
            <a:ext cx="4578352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9604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04664"/>
            <a:ext cx="4412835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obsahuje internetová adresa: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95982" y="1093386"/>
            <a:ext cx="5260736" cy="400110"/>
          </a:xfrm>
          <a:prstGeom prst="rect">
            <a:avLst/>
          </a:prstGeom>
          <a:solidFill>
            <a:schemeClr val="accent6">
              <a:lumMod val="40000"/>
              <a:lumOff val="60000"/>
              <a:alpha val="45000"/>
            </a:schemeClr>
          </a:solidFill>
        </p:spPr>
        <p:txBody>
          <a:bodyPr wrap="none">
            <a:spAutoFit/>
          </a:bodyPr>
          <a:lstStyle/>
          <a:p>
            <a:r>
              <a:rPr lang="pl-PL" sz="2000" b="1" dirty="0" smtClean="0"/>
              <a:t>1. zkratky (domény) </a:t>
            </a:r>
            <a:r>
              <a:rPr lang="pl-PL" sz="2000" dirty="0" smtClean="0"/>
              <a:t>-  .cz   .sk   .com   .org   apod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658627" y="3789836"/>
            <a:ext cx="390754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u="sng" dirty="0" smtClean="0"/>
              <a:t>komerční stránky</a:t>
            </a:r>
            <a:r>
              <a:rPr lang="cs-CZ" sz="2000" dirty="0" smtClean="0"/>
              <a:t> -  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err="1" smtClean="0">
                <a:solidFill>
                  <a:srgbClr val="FF0000"/>
                </a:solidFill>
              </a:rPr>
              <a:t>com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5310078"/>
            <a:ext cx="7909226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2. za zkratkami může být lomítko -  /  -  za kterým následuje text, který nás dovede k webové stránce.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379" y="2118657"/>
            <a:ext cx="846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Např.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379" y="2465961"/>
            <a:ext cx="3159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www.seznam.cz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379" y="2835293"/>
            <a:ext cx="3300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www.google.com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379" y="3204625"/>
            <a:ext cx="3528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www.wikipedia.org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965112" y="6177363"/>
            <a:ext cx="50926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http://www.zsproznov.cz/historie.php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8628" y="1732053"/>
            <a:ext cx="23013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u="sng" dirty="0" smtClean="0"/>
              <a:t>národní domény </a:t>
            </a:r>
            <a:endParaRPr lang="cs-CZ" sz="2000" u="sng" dirty="0"/>
          </a:p>
        </p:txBody>
      </p:sp>
      <p:sp>
        <p:nvSpPr>
          <p:cNvPr id="14" name="Obdélník 13"/>
          <p:cNvSpPr/>
          <p:nvPr/>
        </p:nvSpPr>
        <p:spPr>
          <a:xfrm>
            <a:off x="1730388" y="2153940"/>
            <a:ext cx="12856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err="1" smtClean="0">
                <a:solidFill>
                  <a:srgbClr val="FF0000"/>
                </a:solidFill>
              </a:rPr>
              <a:t>cz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dirty="0" smtClean="0"/>
              <a:t>- české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658628" y="2934332"/>
            <a:ext cx="226517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u="sng" dirty="0" smtClean="0"/>
              <a:t>regionální</a:t>
            </a:r>
            <a:r>
              <a:rPr lang="cs-CZ" sz="2000" dirty="0" smtClean="0"/>
              <a:t>  -  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err="1" smtClean="0">
                <a:solidFill>
                  <a:srgbClr val="FF0000"/>
                </a:solidFill>
              </a:rPr>
              <a:t>eu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8628" y="3363343"/>
            <a:ext cx="38877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l-PL" sz="2000" u="sng" dirty="0" smtClean="0"/>
              <a:t>podle typu obsahu</a:t>
            </a:r>
            <a:r>
              <a:rPr lang="pl-PL" sz="2000" dirty="0" smtClean="0"/>
              <a:t> -  </a:t>
            </a:r>
            <a:r>
              <a:rPr lang="pl-PL" sz="2000" b="1" dirty="0" smtClean="0">
                <a:solidFill>
                  <a:srgbClr val="FF0000"/>
                </a:solidFill>
              </a:rPr>
              <a:t>.info   .net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8628" y="4259461"/>
            <a:ext cx="291322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u="sng" dirty="0" smtClean="0"/>
              <a:t>organizaci</a:t>
            </a:r>
            <a:r>
              <a:rPr lang="cs-CZ" sz="2000" dirty="0" smtClean="0"/>
              <a:t> -  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err="1" smtClean="0">
                <a:solidFill>
                  <a:srgbClr val="FF0000"/>
                </a:solidFill>
              </a:rPr>
              <a:t>org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730388" y="2523272"/>
            <a:ext cx="18414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err="1" smtClean="0">
                <a:solidFill>
                  <a:srgbClr val="FF0000"/>
                </a:solidFill>
              </a:rPr>
              <a:t>sk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dirty="0" smtClean="0"/>
              <a:t>-  slovenské 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5508379" y="2118657"/>
            <a:ext cx="2736029" cy="167117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183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04664"/>
            <a:ext cx="54726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nesmí obsahovat internetová adresa.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4"/>
            <a:ext cx="1651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č</a:t>
            </a:r>
            <a:r>
              <a:rPr lang="cs-CZ" sz="2400" dirty="0" smtClean="0"/>
              <a:t>árku –  </a:t>
            </a:r>
            <a:r>
              <a:rPr lang="cs-CZ" sz="2400" b="1" dirty="0" smtClean="0">
                <a:solidFill>
                  <a:srgbClr val="FF0000"/>
                </a:solidFill>
              </a:rPr>
              <a:t>,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678132"/>
            <a:ext cx="2062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dvojtečku - </a:t>
            </a:r>
            <a:r>
              <a:rPr lang="cs-CZ" sz="2400" b="1" dirty="0" smtClean="0">
                <a:solidFill>
                  <a:srgbClr val="FF0000"/>
                </a:solidFill>
              </a:rPr>
              <a:t>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231520"/>
            <a:ext cx="18587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s</a:t>
            </a:r>
            <a:r>
              <a:rPr lang="cs-CZ" sz="2400" dirty="0" smtClean="0"/>
              <a:t>tředník - </a:t>
            </a:r>
            <a:r>
              <a:rPr lang="cs-CZ" sz="2400" b="1" dirty="0" smtClean="0">
                <a:solidFill>
                  <a:srgbClr val="FF0000"/>
                </a:solidFill>
              </a:rPr>
              <a:t>;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2784908"/>
            <a:ext cx="27182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znak „zavináč - </a:t>
            </a:r>
            <a:r>
              <a:rPr lang="cs-CZ" sz="2400" b="1" dirty="0" smtClean="0">
                <a:solidFill>
                  <a:srgbClr val="FF0000"/>
                </a:solidFill>
              </a:rPr>
              <a:t>@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3338297"/>
            <a:ext cx="48731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háčky a čárky nad písmeny – </a:t>
            </a:r>
            <a:r>
              <a:rPr lang="cs-CZ" sz="2400" b="1" dirty="0" smtClean="0">
                <a:solidFill>
                  <a:srgbClr val="FF0000"/>
                </a:solidFill>
              </a:rPr>
              <a:t>ě  á  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7588" y="4195215"/>
            <a:ext cx="510082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Úkol č. 1 - Jsou internetové adresy napsány správně?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606" y="4910390"/>
            <a:ext cx="23365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www.nasevesnice.cz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1606" y="5341410"/>
            <a:ext cx="1592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www.skola@cz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1606" y="5741651"/>
            <a:ext cx="2517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http//seznam.cz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49411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www.zšprožnov.cz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530120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www.facebook,com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5661248"/>
            <a:ext cx="2184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www.vlak:expres.info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50970" y="4941168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91826" y="5341410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78372" y="4916134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50558" y="5284762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5678955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60897" y="5741651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ANO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8408" y="971550"/>
            <a:ext cx="2809875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4755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935133"/>
            <a:ext cx="499854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 to je pro dnešek vše.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3066" y="2060848"/>
            <a:ext cx="7467826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Ted už víte, co je webová, neboli </a:t>
            </a:r>
            <a:r>
              <a:rPr lang="cs-CZ" sz="2400" b="1" smtClean="0"/>
              <a:t>internetová stránka, </a:t>
            </a:r>
            <a:r>
              <a:rPr lang="cs-CZ" sz="2400" b="1" dirty="0" smtClean="0"/>
              <a:t>jak napsat správně její internetovou adresu a jak ji na internetu vyhledat.</a:t>
            </a:r>
            <a:endParaRPr lang="cs-CZ" sz="24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5455" y="3501008"/>
            <a:ext cx="3608753" cy="3156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518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9974" y="3621520"/>
            <a:ext cx="84221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www.pc-help.cz [online]. [cit. 1.2.2014]. Dostupný na WWW: </a:t>
            </a:r>
            <a:r>
              <a:rPr lang="pt-BR" sz="1600" dirty="0" smtClean="0">
                <a:hlinkClick r:id="rId2"/>
              </a:rPr>
              <a:t>http://www.pc-help.cz/viewtopic.php?f=107&amp;t=101684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19974" y="2904631"/>
            <a:ext cx="835292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www.abu.sk [online]. [cit. 1.2.2014]. Dostupný na WWW: </a:t>
            </a:r>
            <a:r>
              <a:rPr lang="pt-BR" sz="1600" dirty="0" smtClean="0">
                <a:hlinkClick r:id="rId3"/>
              </a:rPr>
              <a:t>http://www.abu.sk/archiv/spravy/nova-webova-stranka-spustena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19974" y="4338409"/>
            <a:ext cx="845648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www.mesto-slavicin.cz [online]. [cit. 1.2.2014]. Dostupný na WWW: </a:t>
            </a:r>
            <a:r>
              <a:rPr lang="pt-BR" sz="1600" dirty="0" smtClean="0">
                <a:hlinkClick r:id="rId4"/>
              </a:rPr>
              <a:t>http://www.mesto-slavicin.cz/cs/informacni-centrum/mestska-knihovna/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19974" y="5055295"/>
            <a:ext cx="79582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http://zaachi.com [online]. [cit. 1.2.2014]. Dostupný na WWW: </a:t>
            </a:r>
            <a:r>
              <a:rPr lang="pt-BR" sz="1600" dirty="0" smtClean="0">
                <a:hlinkClick r:id="rId5"/>
              </a:rPr>
              <a:t>http://zaachi.com/up_images/full/java_browser.jpg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19974" y="2187742"/>
            <a:ext cx="75982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www.ccv.cz [online]. [cit. 1.2.2014]. Dostupný na WWW: </a:t>
            </a:r>
            <a:r>
              <a:rPr lang="pt-BR" sz="1600" dirty="0" smtClean="0">
                <a:hlinkClick r:id="rId6"/>
              </a:rPr>
              <a:t>http://www.ccv.cz/elektronicka-komunikace-edi/webedi/</a:t>
            </a:r>
            <a:endParaRPr lang="cs-CZ" sz="16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16632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974" y="714182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974" y="1184850"/>
            <a:ext cx="2444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</a:t>
            </a:r>
            <a:r>
              <a:rPr lang="cs-CZ" sz="1600" dirty="0" err="1" smtClean="0"/>
              <a:t>printscreen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974" y="1686296"/>
            <a:ext cx="1838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foto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16626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604</Words>
  <Application>Microsoft Office PowerPoint</Application>
  <PresentationFormat>Předvádění na obrazovce (4:3)</PresentationFormat>
  <Paragraphs>85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35</cp:revision>
  <dcterms:created xsi:type="dcterms:W3CDTF">2014-02-01T17:37:43Z</dcterms:created>
  <dcterms:modified xsi:type="dcterms:W3CDTF">2014-02-06T09:14:45Z</dcterms:modified>
</cp:coreProperties>
</file>