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sldIdLst>
    <p:sldId id="271" r:id="rId2"/>
    <p:sldId id="256" r:id="rId3"/>
    <p:sldId id="272" r:id="rId4"/>
    <p:sldId id="288" r:id="rId5"/>
    <p:sldId id="289" r:id="rId6"/>
    <p:sldId id="291" r:id="rId7"/>
    <p:sldId id="273" r:id="rId8"/>
    <p:sldId id="274" r:id="rId9"/>
    <p:sldId id="279" r:id="rId10"/>
    <p:sldId id="275" r:id="rId11"/>
    <p:sldId id="285" r:id="rId12"/>
    <p:sldId id="276" r:id="rId13"/>
    <p:sldId id="278" r:id="rId14"/>
    <p:sldId id="280" r:id="rId15"/>
    <p:sldId id="281" r:id="rId16"/>
    <p:sldId id="282" r:id="rId17"/>
    <p:sldId id="286" r:id="rId18"/>
    <p:sldId id="284" r:id="rId19"/>
    <p:sldId id="283" r:id="rId20"/>
    <p:sldId id="287" r:id="rId21"/>
    <p:sldId id="290" r:id="rId22"/>
    <p:sldId id="292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3581" autoAdjust="0"/>
    <p:restoredTop sz="94660"/>
  </p:normalViewPr>
  <p:slideViewPr>
    <p:cSldViewPr>
      <p:cViewPr>
        <p:scale>
          <a:sx n="53" d="100"/>
          <a:sy n="53" d="100"/>
        </p:scale>
        <p:origin x="-456" y="-2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90D4F7-462E-46CD-8D3C-08136D417780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3CDBEC-CB1B-4F06-8F4B-707F97E126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77587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72210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27140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22652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87932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438355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741776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843735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628124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876656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611643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411487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315455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675150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298275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028734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772946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979296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398838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398838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29406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261936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t>22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0871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49578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61430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85550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31393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6981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90105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57486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51613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76629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86391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61761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69D931-58C2-4DC1-92DA-C63CEDFB76B1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492E3B-BFFC-4FF3-BB4E-7384D6CA23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38738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13" Type="http://schemas.openxmlformats.org/officeDocument/2006/relationships/image" Target="../media/image23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12" Type="http://schemas.openxmlformats.org/officeDocument/2006/relationships/image" Target="../media/image2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11" Type="http://schemas.openxmlformats.org/officeDocument/2006/relationships/image" Target="../media/image21.png"/><Relationship Id="rId5" Type="http://schemas.openxmlformats.org/officeDocument/2006/relationships/image" Target="../media/image15.jpeg"/><Relationship Id="rId15" Type="http://schemas.openxmlformats.org/officeDocument/2006/relationships/image" Target="../media/image25.png"/><Relationship Id="rId10" Type="http://schemas.openxmlformats.org/officeDocument/2006/relationships/image" Target="../media/image20.png"/><Relationship Id="rId4" Type="http://schemas.openxmlformats.org/officeDocument/2006/relationships/image" Target="../media/image14.png"/><Relationship Id="rId9" Type="http://schemas.openxmlformats.org/officeDocument/2006/relationships/image" Target="../media/image19.png"/><Relationship Id="rId14" Type="http://schemas.openxmlformats.org/officeDocument/2006/relationships/image" Target="../media/image2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/>
            </a:r>
            <a:br>
              <a:rPr lang="cs-CZ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</a:br>
            <a:r>
              <a:rPr lang="cs-CZ" sz="36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O</a:t>
            </a:r>
            <a:r>
              <a:rPr lang="cs-CZ" sz="3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dborné</a:t>
            </a: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U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čiliště</a:t>
            </a: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/>
            </a:r>
            <a:b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</a:b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              a 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Z</a:t>
            </a:r>
            <a:r>
              <a:rPr lang="cs-CZ" sz="3600" dirty="0">
                <a:ln w="18415" cmpd="sng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ákladní</a:t>
            </a: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Š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kola praktická 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Holešov   </a:t>
            </a:r>
            <a:r>
              <a:rPr lang="cs-CZ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/>
            </a:r>
            <a:br>
              <a:rPr lang="cs-CZ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</a:b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idx="1"/>
          </p:nvPr>
        </p:nvSpPr>
        <p:spPr>
          <a:xfrm>
            <a:off x="230751" y="2060848"/>
            <a:ext cx="8640960" cy="4896543"/>
          </a:xfrm>
        </p:spPr>
        <p:txBody>
          <a:bodyPr>
            <a:normAutofit fontScale="45000" lnSpcReduction="20000"/>
          </a:bodyPr>
          <a:lstStyle/>
          <a:p>
            <a:pPr marL="0" indent="0">
              <a:buNone/>
            </a:pPr>
            <a:r>
              <a:rPr lang="cs-CZ" sz="5300" dirty="0" smtClean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Výukový materiál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dirty="0" smtClean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200" dirty="0" smtClean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Zpracovaný v rámci projektu EU peníze školám</a:t>
            </a:r>
          </a:p>
          <a:p>
            <a:endParaRPr lang="cs-CZ" sz="2200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sz="2200" dirty="0" smtClean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sz="2200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sz="2200" dirty="0" smtClean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Název projektu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Zlepšujeme a vzděláváme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Název programu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Operační program Vzdělávání pro konkurenceschopnost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Číslo výzvy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34</a:t>
            </a:r>
          </a:p>
          <a:p>
            <a:pPr marL="0" indent="0">
              <a:buNone/>
            </a:pPr>
            <a:endParaRPr lang="cs-CZ" b="1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Předmě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t: </a:t>
            </a:r>
            <a:r>
              <a:rPr lang="cs-CZ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Občanská výchova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Ročník: </a:t>
            </a:r>
            <a:r>
              <a:rPr lang="cs-CZ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endParaRPr lang="cs-CZ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Tematická oblast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OV1</a:t>
            </a:r>
            <a:endParaRPr lang="cs-CZ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Anotace: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Tento materiál slouží k výuce a opakování učiva pro žáky, kteří byli v souladu s § 9 vyhlášky číslo 73/2005 Sb. o vzdělávání dětí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, žáků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a studentů se speciálními vzdělávacími potřebami a dětí, žáků a studentů mimořádně nadaných, v platném znění, zařazeni do třídy odborného učiliště, kde se vzdělávají dle ŠVP v oborech 65-51-E/01 Stravovací a ubytovací služby, 66-51-E/01 Prodavačské práce a 75-41-E/01 Pečovatelské služby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Autor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Mgr. Marcela VLASATÍKOVÁ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Období vytvoření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Srpen 2013</a:t>
            </a:r>
          </a:p>
          <a:p>
            <a:pPr marL="0" indent="0">
              <a:buNone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5" name="Přímá spojovací čára 6"/>
          <p:cNvCxnSpPr/>
          <p:nvPr/>
        </p:nvCxnSpPr>
        <p:spPr>
          <a:xfrm>
            <a:off x="494870" y="2060848"/>
            <a:ext cx="8112722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13810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92" y="1988840"/>
            <a:ext cx="7772400" cy="1470025"/>
          </a:xfrm>
        </p:spPr>
        <p:txBody>
          <a:bodyPr>
            <a:normAutofit/>
          </a:bodyPr>
          <a:lstStyle/>
          <a:p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 Téma: Péče </a:t>
            </a:r>
            <a:r>
              <a:rPr lang="cs-CZ" sz="2000" b="1" dirty="0">
                <a:solidFill>
                  <a:schemeClr val="bg2">
                    <a:lumMod val="50000"/>
                  </a:schemeClr>
                </a:solidFill>
              </a:rPr>
              <a:t>o zdraví </a:t>
            </a:r>
            <a:r>
              <a:rPr lang="cs-CZ" sz="2000" b="1" dirty="0" smtClean="0"/>
              <a:t/>
            </a:r>
            <a:br>
              <a:rPr lang="cs-CZ" sz="2000" b="1" dirty="0" smtClean="0"/>
            </a:br>
            <a:r>
              <a:rPr lang="cs-CZ" sz="3200" b="1" dirty="0" smtClean="0"/>
              <a:t>1.Hospodaření v rodině </a:t>
            </a:r>
            <a:endParaRPr lang="cs-CZ" sz="32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51464" y="4725144"/>
            <a:ext cx="6400800" cy="1896616"/>
          </a:xfrm>
        </p:spPr>
        <p:txBody>
          <a:bodyPr>
            <a:normAutofit/>
          </a:bodyPr>
          <a:lstStyle/>
          <a:p>
            <a:pPr algn="r"/>
            <a:endParaRPr lang="cs-CZ" dirty="0" smtClean="0"/>
          </a:p>
          <a:p>
            <a:pPr algn="r"/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endParaRPr lang="cs-CZ" dirty="0"/>
          </a:p>
        </p:txBody>
      </p:sp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678" y="214290"/>
            <a:ext cx="5743575" cy="14001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1" y="3429000"/>
            <a:ext cx="4512500" cy="2952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2513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solidFill>
                  <a:srgbClr val="002060"/>
                </a:solidFill>
                <a:ea typeface="Times New Roman"/>
                <a:cs typeface="Times New Roman"/>
              </a:rPr>
              <a:t>Rodinné hospodaření</a:t>
            </a:r>
            <a:r>
              <a:rPr lang="cs-CZ" dirty="0">
                <a:latin typeface="Calibri"/>
                <a:ea typeface="Calibri"/>
                <a:cs typeface="Times New Roman"/>
              </a:rPr>
              <a:t/>
            </a:r>
            <a:br>
              <a:rPr lang="cs-CZ" dirty="0">
                <a:latin typeface="Calibri"/>
                <a:ea typeface="Calibri"/>
                <a:cs typeface="Times New Roman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435280" cy="5544616"/>
          </a:xfrm>
        </p:spPr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Každá rodina by měla mít rodinný rozpočet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Oba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manželé by měli mít přehled o všech příjmech a vydáních rodiny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cs-CZ" dirty="0">
              <a:solidFill>
                <a:schemeClr val="accent6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Musíme znát a respektovat potřeby všech členů rodiny. </a:t>
            </a:r>
          </a:p>
          <a:p>
            <a:endParaRPr lang="cs-CZ" dirty="0">
              <a:solidFill>
                <a:schemeClr val="accent6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7" name="Picture 3" descr="C:\Users\Marcelka\AppData\Local\Microsoft\Windows\Temporary Internet Files\Content.IE5\E8S3FLZX\MC90044173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8711" y="4293096"/>
            <a:ext cx="2376264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9432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b="1" dirty="0" smtClean="0"/>
              <a:t> </a:t>
            </a:r>
            <a:endParaRPr lang="cs-CZ" sz="2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340769"/>
            <a:ext cx="7776864" cy="3096344"/>
          </a:xfrm>
          <a:ln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>
              <a:solidFill>
                <a:srgbClr val="0070C0"/>
              </a:solidFill>
              <a:latin typeface="+mj-lt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  <a:latin typeface="+mj-lt"/>
              </a:rPr>
              <a:t>       Sny </a:t>
            </a:r>
            <a:r>
              <a:rPr lang="cs-CZ" dirty="0">
                <a:solidFill>
                  <a:srgbClr val="0070C0"/>
                </a:solidFill>
                <a:latin typeface="+mj-lt"/>
              </a:rPr>
              <a:t>a touhy chtějí manželé přeměnit </a:t>
            </a:r>
            <a:endParaRPr lang="cs-CZ" dirty="0" smtClean="0">
              <a:solidFill>
                <a:srgbClr val="0070C0"/>
              </a:solidFill>
              <a:latin typeface="+mj-lt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  <a:latin typeface="+mj-lt"/>
              </a:rPr>
              <a:t>       na </a:t>
            </a:r>
            <a:r>
              <a:rPr lang="cs-CZ" dirty="0">
                <a:solidFill>
                  <a:srgbClr val="0070C0"/>
                </a:solidFill>
                <a:latin typeface="+mj-lt"/>
              </a:rPr>
              <a:t>skutečnost</a:t>
            </a:r>
            <a:endParaRPr lang="cs-CZ" dirty="0">
              <a:latin typeface="+mj-lt"/>
            </a:endParaRPr>
          </a:p>
        </p:txBody>
      </p:sp>
      <p:pic>
        <p:nvPicPr>
          <p:cNvPr id="3076" name="Picture 4" descr="http://reality-show.panacek.com/wp-content/gallery/cache/7500__615x_mikovi-otrokovic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750" y="79475"/>
            <a:ext cx="4377589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653135"/>
            <a:ext cx="3188957" cy="21978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9339" y="4005064"/>
            <a:ext cx="4041613" cy="26642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 descr="C:\Users\Marcelka\AppData\Local\Microsoft\Windows\Temporary Internet Files\Content.IE5\JHJ5I4C4\MP90040240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86297"/>
            <a:ext cx="3901440" cy="2855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5675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70486"/>
          </a:xfr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70C0"/>
                </a:solidFill>
                <a:latin typeface="+mj-lt"/>
              </a:rPr>
              <a:t>Své sny a touhy manželé během života přeměnili na skutečnost</a:t>
            </a:r>
            <a:endParaRPr lang="cs-CZ" sz="3200" dirty="0">
              <a:solidFill>
                <a:srgbClr val="0070C0"/>
              </a:solidFill>
              <a:latin typeface="+mj-lt"/>
            </a:endParaRPr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7528" y="1772816"/>
            <a:ext cx="3626472" cy="23599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14" y="5345832"/>
            <a:ext cx="1512168" cy="15121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755" y="1772816"/>
            <a:ext cx="2165598" cy="14728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 descr="C:\Users\Marcelka\AppData\Local\Microsoft\Windows\Temporary Internet Files\Content.IE5\HAJBB3WE\MP900438716[1].jpg"/>
          <p:cNvPicPr>
            <a:picLocks noGrp="1" noChangeAspect="1" noChangeArrowheads="1"/>
          </p:cNvPicPr>
          <p:nvPr>
            <p:ph idx="1"/>
          </p:nvPr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7752" y="3068960"/>
            <a:ext cx="4930478" cy="3301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Marcelka\AppData\Local\Microsoft\Windows\Temporary Internet Files\Content.IE5\JHJ5I4C4\MP90042302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5013176"/>
            <a:ext cx="1844824" cy="1844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4489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5934" y="476671"/>
            <a:ext cx="8229600" cy="1234347"/>
          </a:xfr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l"/>
            <a:r>
              <a:rPr lang="cs-CZ" dirty="0" smtClean="0"/>
              <a:t>                              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                           </a:t>
            </a:r>
            <a:r>
              <a:rPr lang="cs-CZ" sz="3200" dirty="0" smtClean="0">
                <a:solidFill>
                  <a:srgbClr val="0070C0"/>
                </a:solidFill>
              </a:rPr>
              <a:t>Nutné vybavení domácnosti</a:t>
            </a:r>
            <a:br>
              <a:rPr lang="cs-CZ" sz="3200" dirty="0" smtClean="0">
                <a:solidFill>
                  <a:srgbClr val="0070C0"/>
                </a:solidFill>
              </a:rPr>
            </a:br>
            <a:r>
              <a:rPr lang="cs-CZ" sz="3200" dirty="0">
                <a:solidFill>
                  <a:srgbClr val="0070C0"/>
                </a:solidFill>
              </a:rPr>
              <a:t> </a:t>
            </a:r>
            <a:r>
              <a:rPr lang="cs-CZ" sz="3200" dirty="0" smtClean="0">
                <a:solidFill>
                  <a:srgbClr val="0070C0"/>
                </a:solidFill>
              </a:rPr>
              <a:t>                                        Co byste přidali?</a:t>
            </a:r>
            <a:br>
              <a:rPr lang="cs-CZ" sz="3200" dirty="0" smtClean="0">
                <a:solidFill>
                  <a:srgbClr val="0070C0"/>
                </a:solidFill>
              </a:rPr>
            </a:br>
            <a:endParaRPr lang="cs-CZ" sz="3200" dirty="0">
              <a:solidFill>
                <a:srgbClr val="0070C0"/>
              </a:solidFill>
            </a:endParaRPr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0422" y="5307761"/>
            <a:ext cx="1023652" cy="9847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7587" y="3724276"/>
            <a:ext cx="2857500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571465"/>
            <a:ext cx="1595586" cy="21191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1431" y="3866725"/>
            <a:ext cx="1054464" cy="10544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980" y="4218092"/>
            <a:ext cx="1473472" cy="9349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6" name="Picture 8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5549" y="4941168"/>
            <a:ext cx="1283316" cy="14297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9" name="Picture 11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672" y="-620"/>
            <a:ext cx="2133600" cy="2859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80" name="Picture 12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5549" y="2858468"/>
            <a:ext cx="2257425" cy="1028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81" name="Picture 13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972561"/>
            <a:ext cx="1750090" cy="15370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82" name="Picture 14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5456" y="5465801"/>
            <a:ext cx="1192131" cy="10757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1520" y="2631061"/>
            <a:ext cx="1587453" cy="10932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585" y="2826771"/>
            <a:ext cx="1920952" cy="12550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8767" y="323209"/>
            <a:ext cx="1510098" cy="16904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18744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  <a:ea typeface="Times New Roman"/>
                <a:cs typeface="Times New Roman"/>
              </a:rPr>
              <a:t/>
            </a:r>
            <a:br>
              <a:rPr lang="cs-CZ" dirty="0" smtClean="0">
                <a:solidFill>
                  <a:srgbClr val="002060"/>
                </a:solidFill>
                <a:ea typeface="Times New Roman"/>
                <a:cs typeface="Times New Roman"/>
              </a:rPr>
            </a:br>
            <a:r>
              <a:rPr lang="cs-CZ" dirty="0" smtClean="0">
                <a:solidFill>
                  <a:srgbClr val="002060"/>
                </a:solidFill>
                <a:latin typeface="+mj-lt"/>
                <a:ea typeface="Times New Roman"/>
                <a:cs typeface="Times New Roman"/>
              </a:rPr>
              <a:t>Do </a:t>
            </a:r>
            <a:r>
              <a:rPr lang="cs-CZ" dirty="0">
                <a:solidFill>
                  <a:srgbClr val="002060"/>
                </a:solidFill>
                <a:latin typeface="+mj-lt"/>
                <a:ea typeface="Times New Roman"/>
                <a:cs typeface="Times New Roman"/>
              </a:rPr>
              <a:t>rodiny přicházejí </a:t>
            </a:r>
            <a:r>
              <a:rPr lang="cs-CZ" b="1" dirty="0">
                <a:solidFill>
                  <a:srgbClr val="002060"/>
                </a:solidFill>
                <a:latin typeface="+mj-lt"/>
                <a:ea typeface="Times New Roman"/>
                <a:cs typeface="Times New Roman"/>
              </a:rPr>
              <a:t>příjmy:</a:t>
            </a:r>
            <a:r>
              <a:rPr lang="cs-CZ" dirty="0">
                <a:solidFill>
                  <a:srgbClr val="002060"/>
                </a:solidFill>
                <a:latin typeface="+mj-lt"/>
                <a:ea typeface="Calibri"/>
                <a:cs typeface="Times New Roman"/>
              </a:rPr>
              <a:t/>
            </a:r>
            <a:br>
              <a:rPr lang="cs-CZ" dirty="0">
                <a:solidFill>
                  <a:srgbClr val="002060"/>
                </a:solidFill>
                <a:latin typeface="+mj-lt"/>
                <a:ea typeface="Calibri"/>
                <a:cs typeface="Times New Roman"/>
              </a:rPr>
            </a:br>
            <a:endParaRPr lang="cs-CZ" dirty="0">
              <a:solidFill>
                <a:srgbClr val="002060"/>
              </a:solidFill>
              <a:latin typeface="+mj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plat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podpora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 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nezaměstnanosti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sociální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dávky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rodičovský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příspěvek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dětské přídavky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úroky z 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vkladů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dary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výhry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dědictví</a:t>
            </a:r>
            <a:endParaRPr lang="cs-CZ" dirty="0">
              <a:solidFill>
                <a:schemeClr val="accent6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789040"/>
            <a:ext cx="4843202" cy="2728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84179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0000"/>
                </a:solidFill>
                <a:ea typeface="Times New Roman"/>
                <a:cs typeface="Times New Roman"/>
              </a:rPr>
              <a:t/>
            </a:r>
            <a:br>
              <a:rPr lang="cs-CZ" dirty="0" smtClean="0">
                <a:solidFill>
                  <a:srgbClr val="000000"/>
                </a:solidFill>
                <a:ea typeface="Times New Roman"/>
                <a:cs typeface="Times New Roman"/>
              </a:rPr>
            </a:br>
            <a:r>
              <a:rPr lang="cs-CZ" dirty="0" smtClean="0">
                <a:solidFill>
                  <a:srgbClr val="002060"/>
                </a:solidFill>
                <a:latin typeface="+mj-lt"/>
                <a:ea typeface="Times New Roman"/>
                <a:cs typeface="Times New Roman"/>
              </a:rPr>
              <a:t>Z</a:t>
            </a:r>
            <a:r>
              <a:rPr lang="cs-CZ" dirty="0">
                <a:solidFill>
                  <a:srgbClr val="002060"/>
                </a:solidFill>
                <a:latin typeface="+mj-lt"/>
                <a:ea typeface="Times New Roman"/>
                <a:cs typeface="Times New Roman"/>
              </a:rPr>
              <a:t> rodiny odcházejí </a:t>
            </a:r>
            <a:r>
              <a:rPr lang="cs-CZ" b="1" dirty="0">
                <a:solidFill>
                  <a:srgbClr val="002060"/>
                </a:solidFill>
                <a:latin typeface="+mj-lt"/>
                <a:ea typeface="Times New Roman"/>
                <a:cs typeface="Times New Roman"/>
              </a:rPr>
              <a:t>výdaje:</a:t>
            </a:r>
            <a:r>
              <a:rPr lang="cs-CZ" dirty="0">
                <a:solidFill>
                  <a:srgbClr val="000000"/>
                </a:solidFill>
                <a:latin typeface="+mj-lt"/>
                <a:ea typeface="Times New Roman"/>
                <a:cs typeface="Times New Roman"/>
              </a:rPr>
              <a:t>  </a:t>
            </a:r>
            <a:r>
              <a:rPr lang="cs-CZ" dirty="0">
                <a:latin typeface="+mj-lt"/>
                <a:ea typeface="Calibri"/>
                <a:cs typeface="Times New Roman"/>
              </a:rPr>
              <a:t/>
            </a:r>
            <a:br>
              <a:rPr lang="cs-CZ" dirty="0">
                <a:latin typeface="+mj-lt"/>
                <a:ea typeface="Calibri"/>
                <a:cs typeface="Times New Roman"/>
              </a:rPr>
            </a:br>
            <a:endParaRPr lang="cs-CZ" dirty="0">
              <a:latin typeface="+mj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84784"/>
            <a:ext cx="8784976" cy="4968552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AutoNum type="arabicPeriod"/>
            </a:pPr>
            <a:r>
              <a:rPr lang="cs-CZ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Nutné </a:t>
            </a:r>
            <a:r>
              <a:rPr lang="cs-CZ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výdaje pro život   </a:t>
            </a:r>
            <a:endParaRPr lang="cs-CZ" b="1" dirty="0" smtClean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  <a:r>
              <a:rPr lang="cs-CZ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ájem</a:t>
            </a:r>
          </a:p>
          <a:p>
            <a:r>
              <a:rPr lang="cs-CZ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Inkaso (elektřina</a:t>
            </a:r>
            <a:r>
              <a:rPr lang="cs-CZ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plyn, </a:t>
            </a:r>
            <a:r>
              <a:rPr lang="cs-CZ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voda, </a:t>
            </a:r>
            <a:r>
              <a:rPr lang="cs-CZ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odpad, </a:t>
            </a:r>
            <a:r>
              <a:rPr lang="cs-CZ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televize, </a:t>
            </a:r>
            <a:r>
              <a:rPr lang="cs-CZ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rozhlas</a:t>
            </a:r>
            <a:r>
              <a:rPr lang="cs-CZ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r>
              <a:rPr lang="cs-CZ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jídlo</a:t>
            </a:r>
            <a:r>
              <a:rPr lang="cs-CZ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s-CZ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oblečení</a:t>
            </a:r>
          </a:p>
          <a:p>
            <a:r>
              <a:rPr lang="cs-CZ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léky</a:t>
            </a:r>
          </a:p>
          <a:p>
            <a:r>
              <a:rPr lang="cs-CZ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jízdné</a:t>
            </a:r>
            <a:r>
              <a:rPr lang="cs-CZ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s-CZ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vzdělávání</a:t>
            </a:r>
          </a:p>
          <a:p>
            <a:r>
              <a:rPr lang="cs-CZ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cs-CZ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enzín (jízda do práce)</a:t>
            </a:r>
          </a:p>
          <a:p>
            <a:r>
              <a:rPr lang="cs-CZ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spoření</a:t>
            </a:r>
            <a:r>
              <a:rPr lang="cs-CZ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pojištění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cs-CZ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9754" y="4077072"/>
            <a:ext cx="4181101" cy="23553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56449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  <a:ea typeface="Times New Roman"/>
                <a:cs typeface="Times New Roman"/>
              </a:rPr>
              <a:t/>
            </a:r>
            <a:br>
              <a:rPr lang="cs-CZ" dirty="0" smtClean="0">
                <a:solidFill>
                  <a:srgbClr val="002060"/>
                </a:solidFill>
                <a:ea typeface="Times New Roman"/>
                <a:cs typeface="Times New Roman"/>
              </a:rPr>
            </a:br>
            <a:r>
              <a:rPr lang="cs-CZ" dirty="0" smtClean="0">
                <a:solidFill>
                  <a:srgbClr val="002060"/>
                </a:solidFill>
                <a:latin typeface="+mj-lt"/>
                <a:ea typeface="Times New Roman"/>
                <a:cs typeface="Times New Roman"/>
              </a:rPr>
              <a:t>Z</a:t>
            </a:r>
            <a:r>
              <a:rPr lang="cs-CZ" dirty="0">
                <a:solidFill>
                  <a:srgbClr val="002060"/>
                </a:solidFill>
                <a:latin typeface="+mj-lt"/>
                <a:ea typeface="Times New Roman"/>
                <a:cs typeface="Times New Roman"/>
              </a:rPr>
              <a:t> rodiny odcházejí </a:t>
            </a:r>
            <a:r>
              <a:rPr lang="cs-CZ" b="1" dirty="0">
                <a:solidFill>
                  <a:srgbClr val="002060"/>
                </a:solidFill>
                <a:latin typeface="+mj-lt"/>
                <a:ea typeface="Times New Roman"/>
                <a:cs typeface="Times New Roman"/>
              </a:rPr>
              <a:t>výdaje:</a:t>
            </a:r>
            <a:r>
              <a:rPr lang="cs-CZ" dirty="0">
                <a:solidFill>
                  <a:srgbClr val="002060"/>
                </a:solidFill>
                <a:latin typeface="+mj-lt"/>
                <a:ea typeface="Times New Roman"/>
                <a:cs typeface="Times New Roman"/>
              </a:rPr>
              <a:t>  </a:t>
            </a:r>
            <a:r>
              <a:rPr lang="cs-CZ" dirty="0">
                <a:latin typeface="+mj-lt"/>
                <a:ea typeface="Calibri"/>
                <a:cs typeface="Times New Roman"/>
              </a:rPr>
              <a:t/>
            </a:r>
            <a:br>
              <a:rPr lang="cs-CZ" dirty="0">
                <a:latin typeface="+mj-lt"/>
                <a:ea typeface="Calibri"/>
                <a:cs typeface="Times New Roman"/>
              </a:rPr>
            </a:br>
            <a:endParaRPr lang="cs-CZ" dirty="0">
              <a:latin typeface="+mj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2. </a:t>
            </a:r>
            <a:r>
              <a:rPr lang="cs-CZ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Méně důležité </a:t>
            </a:r>
            <a:r>
              <a:rPr lang="cs-CZ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výdaje</a:t>
            </a:r>
          </a:p>
          <a:p>
            <a:pPr marL="0" indent="0">
              <a:buNone/>
            </a:pP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cs-CZ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estování</a:t>
            </a:r>
          </a:p>
          <a:p>
            <a:r>
              <a:rPr lang="cs-CZ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kultura</a:t>
            </a:r>
          </a:p>
          <a:p>
            <a:r>
              <a:rPr lang="cs-CZ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benzín </a:t>
            </a:r>
          </a:p>
          <a:p>
            <a:r>
              <a:rPr lang="cs-CZ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cs-CZ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elefon</a:t>
            </a:r>
          </a:p>
          <a:p>
            <a:r>
              <a:rPr lang="cs-CZ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sport a </a:t>
            </a:r>
            <a:r>
              <a:rPr lang="cs-CZ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zájmy                    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3.</a:t>
            </a:r>
            <a:r>
              <a:rPr lang="cs-CZ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Zbytečné výdaje</a:t>
            </a:r>
            <a:endParaRPr lang="cs-CZ" dirty="0" smtClean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kosmetika</a:t>
            </a:r>
            <a:r>
              <a:rPr lang="cs-CZ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s-CZ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masáže        </a:t>
            </a:r>
            <a:r>
              <a:rPr lang="cs-CZ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kouření, </a:t>
            </a:r>
            <a:r>
              <a:rPr lang="cs-CZ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alkohol </a:t>
            </a:r>
            <a:r>
              <a:rPr lang="cs-CZ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</a:t>
            </a:r>
            <a:endParaRPr lang="cs-CZ" dirty="0" smtClean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sladkosti</a:t>
            </a:r>
            <a:r>
              <a:rPr lang="cs-CZ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apod.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5229200"/>
            <a:ext cx="1893301" cy="1110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64828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b="1" dirty="0" smtClean="0">
                <a:latin typeface="Calibri"/>
                <a:ea typeface="Calibri"/>
                <a:cs typeface="Times New Roman"/>
              </a:rPr>
              <a:t/>
            </a:r>
            <a:br>
              <a:rPr lang="cs-CZ" b="1" dirty="0" smtClean="0">
                <a:latin typeface="Calibri"/>
                <a:ea typeface="Calibri"/>
                <a:cs typeface="Times New Roman"/>
              </a:rPr>
            </a:br>
            <a:r>
              <a:rPr lang="cs-CZ" b="1" dirty="0" smtClean="0">
                <a:solidFill>
                  <a:srgbClr val="002060"/>
                </a:solidFill>
                <a:latin typeface="Calibri"/>
                <a:ea typeface="Calibri"/>
                <a:cs typeface="Times New Roman"/>
              </a:rPr>
              <a:t>Příjmy </a:t>
            </a:r>
            <a:r>
              <a:rPr lang="cs-CZ" b="1" dirty="0">
                <a:solidFill>
                  <a:srgbClr val="002060"/>
                </a:solidFill>
                <a:latin typeface="Calibri"/>
                <a:ea typeface="Calibri"/>
                <a:cs typeface="Times New Roman"/>
              </a:rPr>
              <a:t>a výdaje</a:t>
            </a:r>
            <a:r>
              <a:rPr lang="cs-CZ" dirty="0">
                <a:solidFill>
                  <a:srgbClr val="002060"/>
                </a:solidFill>
                <a:latin typeface="Calibri"/>
                <a:ea typeface="Calibri"/>
                <a:cs typeface="Times New Roman"/>
              </a:rPr>
              <a:t/>
            </a:r>
            <a:br>
              <a:rPr lang="cs-CZ" dirty="0">
                <a:solidFill>
                  <a:srgbClr val="002060"/>
                </a:solidFill>
                <a:latin typeface="Calibri"/>
                <a:ea typeface="Calibri"/>
                <a:cs typeface="Times New Roman"/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Problém je, když výdaje převyšují příjmy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cs-CZ" dirty="0">
              <a:solidFill>
                <a:schemeClr val="accent6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Dobrý hospodář se snaží uspořit na horší časy. </a:t>
            </a:r>
            <a:endParaRPr lang="cs-CZ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cs-CZ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Spoříme i dražší věci. </a:t>
            </a:r>
          </a:p>
          <a:p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4314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1282154"/>
          </a:xfr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/>
            </a:r>
            <a:br>
              <a:rPr lang="cs-CZ" sz="2800" b="1" dirty="0" smtClean="0">
                <a:solidFill>
                  <a:srgbClr val="002060"/>
                </a:solidFill>
              </a:rPr>
            </a:br>
            <a:r>
              <a:rPr lang="cs-CZ" sz="2800" b="1" dirty="0">
                <a:solidFill>
                  <a:srgbClr val="002060"/>
                </a:solidFill>
              </a:rPr>
              <a:t/>
            </a:r>
            <a:br>
              <a:rPr lang="cs-CZ" sz="2800" b="1" dirty="0">
                <a:solidFill>
                  <a:srgbClr val="002060"/>
                </a:solidFill>
              </a:rPr>
            </a:br>
            <a:r>
              <a:rPr lang="cs-CZ" sz="2800" b="1" dirty="0" smtClean="0">
                <a:solidFill>
                  <a:srgbClr val="002060"/>
                </a:solidFill>
                <a:latin typeface="+mj-lt"/>
              </a:rPr>
              <a:t>Při hospodaření v rodině se někdy nevyhneme dluhům.</a:t>
            </a:r>
            <a:r>
              <a:rPr lang="cs-CZ" sz="2800" b="1" dirty="0" smtClean="0">
                <a:solidFill>
                  <a:srgbClr val="002060"/>
                </a:solidFill>
                <a:latin typeface="+mj-lt"/>
                <a:cs typeface="Arial" panose="020B0604020202020204" pitchFamily="34" charset="0"/>
              </a:rPr>
              <a:t> </a:t>
            </a:r>
            <a:r>
              <a:rPr lang="cs-CZ" sz="49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Půjčky.</a:t>
            </a:r>
            <a:r>
              <a:rPr lang="cs-CZ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b="1" dirty="0" smtClean="0">
                <a:solidFill>
                  <a:srgbClr val="002060"/>
                </a:solidFill>
              </a:rPr>
              <a:t/>
            </a:r>
            <a:br>
              <a:rPr lang="cs-CZ" sz="2800" b="1" dirty="0" smtClean="0">
                <a:solidFill>
                  <a:srgbClr val="002060"/>
                </a:solidFill>
              </a:rPr>
            </a:br>
            <a:r>
              <a:rPr lang="cs-CZ" sz="2800" b="1" dirty="0" smtClean="0">
                <a:solidFill>
                  <a:srgbClr val="002060"/>
                </a:solidFill>
              </a:rPr>
              <a:t> 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556792"/>
            <a:ext cx="8640960" cy="5184576"/>
          </a:xfrm>
        </p:spPr>
        <p:txBody>
          <a:bodyPr>
            <a:normAutofit fontScale="62500" lnSpcReduction="20000"/>
          </a:bodyPr>
          <a:lstStyle/>
          <a:p>
            <a:pPr marL="0" indent="0" algn="ctr">
              <a:buNone/>
            </a:pPr>
            <a:endParaRPr lang="cs-CZ" sz="3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cs-CZ" sz="34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sz="3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3800" dirty="0" smtClean="0">
                <a:latin typeface="Arial" panose="020B0604020202020204" pitchFamily="34" charset="0"/>
                <a:cs typeface="Arial" panose="020B0604020202020204" pitchFamily="34" charset="0"/>
              </a:rPr>
              <a:t>Někdy </a:t>
            </a:r>
            <a:r>
              <a:rPr lang="cs-CZ" sz="3800" dirty="0">
                <a:latin typeface="Arial" panose="020B0604020202020204" pitchFamily="34" charset="0"/>
                <a:cs typeface="Arial" panose="020B0604020202020204" pitchFamily="34" charset="0"/>
              </a:rPr>
              <a:t>je dobré </a:t>
            </a:r>
            <a:r>
              <a:rPr lang="cs-CZ" sz="3800" b="1" dirty="0">
                <a:latin typeface="Arial" panose="020B0604020202020204" pitchFamily="34" charset="0"/>
                <a:cs typeface="Arial" panose="020B0604020202020204" pitchFamily="34" charset="0"/>
              </a:rPr>
              <a:t>vzít si půjčku</a:t>
            </a:r>
            <a:r>
              <a:rPr lang="cs-CZ" sz="3800" dirty="0">
                <a:latin typeface="Arial" panose="020B0604020202020204" pitchFamily="34" charset="0"/>
                <a:cs typeface="Arial" panose="020B0604020202020204" pitchFamily="34" charset="0"/>
              </a:rPr>
              <a:t>. Na některé věci je bezúročná</a:t>
            </a:r>
            <a:r>
              <a:rPr lang="cs-CZ" sz="38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cs-CZ" sz="3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3800" dirty="0">
                <a:latin typeface="Arial" panose="020B0604020202020204" pitchFamily="34" charset="0"/>
                <a:cs typeface="Arial" panose="020B0604020202020204" pitchFamily="34" charset="0"/>
              </a:rPr>
              <a:t>Je třeba si řádně zjistit a uvědomit u všech půjček, jak velký </a:t>
            </a:r>
            <a:r>
              <a:rPr lang="cs-CZ" sz="3800" b="1" dirty="0">
                <a:latin typeface="Arial" panose="020B0604020202020204" pitchFamily="34" charset="0"/>
                <a:cs typeface="Arial" panose="020B0604020202020204" pitchFamily="34" charset="0"/>
              </a:rPr>
              <a:t>úrok</a:t>
            </a:r>
            <a:r>
              <a:rPr lang="cs-CZ" sz="3800" dirty="0">
                <a:latin typeface="Arial" panose="020B0604020202020204" pitchFamily="34" charset="0"/>
                <a:cs typeface="Arial" panose="020B0604020202020204" pitchFamily="34" charset="0"/>
              </a:rPr>
              <a:t> zaplatíme. </a:t>
            </a:r>
            <a:endParaRPr lang="cs-CZ" sz="3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sz="3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3800" dirty="0" smtClean="0">
                <a:latin typeface="Arial" panose="020B0604020202020204" pitchFamily="34" charset="0"/>
                <a:cs typeface="Arial" panose="020B0604020202020204" pitchFamily="34" charset="0"/>
              </a:rPr>
              <a:t>Pokud </a:t>
            </a:r>
            <a:r>
              <a:rPr lang="cs-CZ" sz="3800" b="1" dirty="0">
                <a:latin typeface="Arial" panose="020B0604020202020204" pitchFamily="34" charset="0"/>
                <a:cs typeface="Arial" panose="020B0604020202020204" pitchFamily="34" charset="0"/>
              </a:rPr>
              <a:t>neplatíme splátky</a:t>
            </a:r>
            <a:r>
              <a:rPr lang="cs-CZ" sz="3800" dirty="0">
                <a:latin typeface="Arial" panose="020B0604020202020204" pitchFamily="34" charset="0"/>
                <a:cs typeface="Arial" panose="020B0604020202020204" pitchFamily="34" charset="0"/>
              </a:rPr>
              <a:t>, hrozí nám exekuce, </a:t>
            </a:r>
            <a:r>
              <a:rPr lang="cs-CZ" sz="3800" dirty="0" smtClean="0">
                <a:latin typeface="Arial" panose="020B0604020202020204" pitchFamily="34" charset="0"/>
                <a:cs typeface="Arial" panose="020B0604020202020204" pitchFamily="34" charset="0"/>
              </a:rPr>
              <a:t>zabavení </a:t>
            </a:r>
            <a:r>
              <a:rPr lang="cs-CZ" sz="3800" dirty="0">
                <a:latin typeface="Arial" panose="020B0604020202020204" pitchFamily="34" charset="0"/>
                <a:cs typeface="Arial" panose="020B0604020202020204" pitchFamily="34" charset="0"/>
              </a:rPr>
              <a:t>majetku</a:t>
            </a:r>
            <a:r>
              <a:rPr lang="cs-CZ" sz="38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cs-CZ" sz="3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3800" dirty="0">
                <a:latin typeface="Arial" panose="020B0604020202020204" pitchFamily="34" charset="0"/>
                <a:cs typeface="Arial" panose="020B0604020202020204" pitchFamily="34" charset="0"/>
              </a:rPr>
              <a:t>Utratit můžeme jen zbylé peníze po zaplacení všech nutných vydání</a:t>
            </a:r>
            <a:r>
              <a:rPr lang="cs-CZ" sz="3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cs-CZ" sz="34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3992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latin typeface="+mj-lt"/>
              </a:rPr>
              <a:t>Jak myslet </a:t>
            </a:r>
            <a:r>
              <a:rPr lang="cs-CZ" b="1" dirty="0">
                <a:solidFill>
                  <a:srgbClr val="002060"/>
                </a:solidFill>
                <a:latin typeface="+mj-lt"/>
              </a:rPr>
              <a:t>na horší </a:t>
            </a:r>
            <a:r>
              <a:rPr lang="cs-CZ" b="1" dirty="0" smtClean="0">
                <a:solidFill>
                  <a:srgbClr val="002060"/>
                </a:solidFill>
                <a:latin typeface="+mj-lt"/>
              </a:rPr>
              <a:t>časy?</a:t>
            </a:r>
            <a:endParaRPr lang="cs-CZ" dirty="0">
              <a:solidFill>
                <a:srgbClr val="002060"/>
              </a:solidFill>
              <a:latin typeface="+mj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5112568"/>
          </a:xfrm>
          <a:ln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Důležité je myslet na horší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časy, </a:t>
            </a:r>
          </a:p>
          <a:p>
            <a:pPr marL="0" indent="0" algn="ctr">
              <a:buNone/>
            </a:pP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část příjmů odkládat  a uzavřít:</a:t>
            </a:r>
          </a:p>
          <a:p>
            <a:pPr marL="0" indent="0" algn="ctr">
              <a:buNone/>
            </a:pPr>
            <a:endParaRPr lang="cs-CZ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cs-CZ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poření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Ž</a:t>
            </a:r>
            <a:r>
              <a:rPr lang="cs-CZ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ivotní </a:t>
            </a:r>
            <a:r>
              <a:rPr lang="cs-CZ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pojištění </a:t>
            </a:r>
            <a:endParaRPr lang="cs-CZ" b="1" dirty="0" smtClean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Stavební spoření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Penzijní připojištění</a:t>
            </a:r>
            <a:endParaRPr lang="cs-CZ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lvl="0" indent="-514350">
              <a:buFont typeface="+mj-lt"/>
              <a:buAutoNum type="arabicPeriod"/>
            </a:pPr>
            <a:r>
              <a:rPr lang="cs-CZ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Pojištění auta – povinné a havarijní</a:t>
            </a:r>
          </a:p>
          <a:p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049344"/>
            <a:ext cx="3384376" cy="171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13074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02786" y="188640"/>
            <a:ext cx="7841540" cy="1008112"/>
          </a:xfr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 Spoření.</a:t>
            </a:r>
            <a:r>
              <a:rPr lang="cs-CZ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 smtClean="0">
                <a:solidFill>
                  <a:srgbClr val="002060"/>
                </a:solidFill>
                <a:latin typeface="+mj-lt"/>
              </a:rPr>
              <a:t>Jak </a:t>
            </a:r>
            <a:r>
              <a:rPr lang="cs-CZ" dirty="0">
                <a:solidFill>
                  <a:srgbClr val="002060"/>
                </a:solidFill>
                <a:latin typeface="+mj-lt"/>
              </a:rPr>
              <a:t>lze spořit? </a:t>
            </a:r>
            <a:r>
              <a:rPr lang="cs-CZ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712968" cy="5472608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cs-CZ" sz="29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900" dirty="0" smtClean="0">
                <a:latin typeface="Arial" panose="020B0604020202020204" pitchFamily="34" charset="0"/>
                <a:cs typeface="Arial" panose="020B0604020202020204" pitchFamily="34" charset="0"/>
              </a:rPr>
              <a:t>Ještě </a:t>
            </a:r>
            <a:r>
              <a:rPr lang="cs-CZ" sz="2900" dirty="0">
                <a:latin typeface="Arial" panose="020B0604020202020204" pitchFamily="34" charset="0"/>
                <a:cs typeface="Arial" panose="020B0604020202020204" pitchFamily="34" charset="0"/>
              </a:rPr>
              <a:t>před pár lety byly nejoblíbenějším produktem pro spoření </a:t>
            </a:r>
            <a:r>
              <a:rPr lang="cs-CZ" sz="2900" b="1" dirty="0">
                <a:latin typeface="Arial" panose="020B0604020202020204" pitchFamily="34" charset="0"/>
                <a:cs typeface="Arial" panose="020B0604020202020204" pitchFamily="34" charset="0"/>
              </a:rPr>
              <a:t>vkladní knížky</a:t>
            </a:r>
            <a:r>
              <a:rPr lang="cs-CZ" sz="29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cs-CZ" sz="2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41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Nyní jsou to </a:t>
            </a:r>
            <a:r>
              <a:rPr lang="cs-CZ" sz="41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spořící účty. </a:t>
            </a:r>
          </a:p>
          <a:p>
            <a:pPr marL="0" indent="0">
              <a:buNone/>
            </a:pPr>
            <a:endParaRPr lang="cs-CZ" sz="29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900" dirty="0">
                <a:latin typeface="Arial" panose="020B0604020202020204" pitchFamily="34" charset="0"/>
                <a:cs typeface="Arial" panose="020B0604020202020204" pitchFamily="34" charset="0"/>
              </a:rPr>
              <a:t>Spořicí účty jsou zakládány jako doplněk k </a:t>
            </a:r>
            <a:r>
              <a:rPr lang="cs-CZ" sz="2900" b="1" dirty="0">
                <a:latin typeface="Arial" panose="020B0604020202020204" pitchFamily="34" charset="0"/>
                <a:cs typeface="Arial" panose="020B0604020202020204" pitchFamily="34" charset="0"/>
              </a:rPr>
              <a:t>běžnému </a:t>
            </a:r>
            <a:r>
              <a:rPr lang="cs-CZ" sz="2900" b="1" dirty="0" smtClean="0">
                <a:latin typeface="Arial" panose="020B0604020202020204" pitchFamily="34" charset="0"/>
                <a:cs typeface="Arial" panose="020B0604020202020204" pitchFamily="34" charset="0"/>
              </a:rPr>
              <a:t>účtu</a:t>
            </a:r>
          </a:p>
          <a:p>
            <a:pPr marL="0" indent="0">
              <a:buNone/>
            </a:pPr>
            <a:r>
              <a:rPr lang="cs-CZ" sz="29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900" dirty="0">
                <a:latin typeface="Arial" panose="020B0604020202020204" pitchFamily="34" charset="0"/>
                <a:cs typeface="Arial" panose="020B0604020202020204" pitchFamily="34" charset="0"/>
              </a:rPr>
              <a:t>Pokud máte na běžném účtu přebytečné peníze, je výhodné je převést na </a:t>
            </a:r>
            <a:r>
              <a:rPr lang="cs-CZ" sz="2900" b="1" dirty="0">
                <a:latin typeface="Arial" panose="020B0604020202020204" pitchFamily="34" charset="0"/>
                <a:cs typeface="Arial" panose="020B0604020202020204" pitchFamily="34" charset="0"/>
              </a:rPr>
              <a:t>spořicí účet</a:t>
            </a:r>
            <a:r>
              <a:rPr lang="cs-CZ" sz="2900" dirty="0">
                <a:latin typeface="Arial" panose="020B0604020202020204" pitchFamily="34" charset="0"/>
                <a:cs typeface="Arial" panose="020B0604020202020204" pitchFamily="34" charset="0"/>
              </a:rPr>
              <a:t>, kde je vyšší úrok. </a:t>
            </a:r>
            <a:endParaRPr lang="cs-CZ" sz="29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Spořící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účty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nabízejí výhodu okamžitého přístupu k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penězům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a vyšší úrokové sazby než běžné účty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Banky rovněž oživují nabídku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termínovaných vkladů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, u nichž si klienti mohou vybrat část peněz ještě před termínem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splatnosti. </a:t>
            </a: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158" y="2168704"/>
            <a:ext cx="1512168" cy="9577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45889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296144"/>
          </a:xfr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Životní </a:t>
            </a:r>
            <a:r>
              <a:rPr lang="cs-CZ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pojištění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268760"/>
            <a:ext cx="8507288" cy="5400600"/>
          </a:xfrm>
        </p:spPr>
        <p:txBody>
          <a:bodyPr>
            <a:normAutofit fontScale="70000" lnSpcReduction="20000"/>
          </a:bodyPr>
          <a:lstStyle/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               </a:t>
            </a: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Životní pojišťovna AXA se řadí k nejstabilnějším </a:t>
            </a: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společnostem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na trhu s pojišťovacími produkty. </a:t>
            </a: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Nabízí: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      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Kapitálové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životní pojištění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anebo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rizikové životní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pojištění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      Budete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moci kromě pojištění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také investovat a   vaše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peníze </a:t>
            </a: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       se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vám mohou vrátit ve větším množství. </a:t>
            </a: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      Pojišťovna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AXA jako celek nabízí velké množství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ostatních</a:t>
            </a:r>
          </a:p>
          <a:p>
            <a:pPr marL="0" indent="0">
              <a:buNone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      produktů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, mezi které patří třeba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pojištění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domácností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anebo</a:t>
            </a:r>
          </a:p>
          <a:p>
            <a:pPr marL="0" indent="0">
              <a:buNone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     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penzijní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připojištění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, doplňkové zdravotní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pojištění a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úrazové</a:t>
            </a:r>
          </a:p>
          <a:p>
            <a:pPr marL="0" indent="0">
              <a:buNone/>
            </a:pP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     pojištění, dále také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dětské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pojištění Medvídek.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916832"/>
            <a:ext cx="1296144" cy="12151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7434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7"/>
            <a:ext cx="8229600" cy="1138139"/>
          </a:xfr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 Stavební </a:t>
            </a:r>
            <a:r>
              <a:rPr lang="cs-CZ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spoření</a:t>
            </a:r>
            <a:br>
              <a:rPr lang="cs-CZ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303289"/>
            <a:ext cx="8640959" cy="5366071"/>
          </a:xfrm>
        </p:spPr>
        <p:txBody>
          <a:bodyPr/>
          <a:lstStyle/>
          <a:p>
            <a:endParaRPr lang="cs-CZ" dirty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Roční </a:t>
            </a: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zhodnocení vkladů až </a:t>
            </a:r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5,4%.</a:t>
            </a:r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Vzniklo za účelem umožnit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obyvatelům </a:t>
            </a:r>
          </a:p>
          <a:p>
            <a:pPr marL="0" indent="0">
              <a:buNone/>
            </a:pP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za výhodných </a:t>
            </a: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podmínek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spoření </a:t>
            </a: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řešit </a:t>
            </a:r>
            <a:endParaRPr lang="cs-CZ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realizovat vlastní </a:t>
            </a:r>
            <a:r>
              <a:rPr lang="cs-CZ" sz="2400" b="1" dirty="0">
                <a:latin typeface="Arial" panose="020B0604020202020204" pitchFamily="34" charset="0"/>
                <a:cs typeface="Arial" panose="020B0604020202020204" pitchFamily="34" charset="0"/>
              </a:rPr>
              <a:t>bytovou otázku</a:t>
            </a: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2050" name="Picture 2" descr="C:\Users\Marcelka\Desktop\4f47bd71d48c02ec321e0000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6122" y="2020257"/>
            <a:ext cx="1030644" cy="1030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Marcelka\Desktop\526648d9107a1634ba370000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3050" y="661324"/>
            <a:ext cx="1070854" cy="1070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Marcelka\Desktop\logo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0829" y="3641044"/>
            <a:ext cx="1828800" cy="466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21786" y="1196751"/>
            <a:ext cx="6410454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8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Chtěli </a:t>
            </a: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byste bezpečně zvětšit své úspory?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Stavební spoření je jedno z nejvýnosnějších spoření a díky státní podpoře získáte navíc </a:t>
            </a: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až 2 000 Kč </a:t>
            </a:r>
            <a:endParaRPr lang="cs-CZ" sz="28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ročně</a:t>
            </a: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2053" name="Picture 5" descr="C:\Users\Marcelka\Desktop\logo-cmss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0829" y="4424667"/>
            <a:ext cx="1743075" cy="63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Marcelka\Desktop\logo-mpss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1733" y="5373216"/>
            <a:ext cx="1447800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9359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856984" cy="1498178"/>
          </a:xfr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l"/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>
                <a:solidFill>
                  <a:srgbClr val="FF0000"/>
                </a:solidFill>
                <a:latin typeface="+mj-lt"/>
              </a:rPr>
              <a:t>4. Penzijní spoření</a:t>
            </a:r>
            <a:r>
              <a:rPr lang="cs-CZ" dirty="0" smtClean="0">
                <a:solidFill>
                  <a:srgbClr val="FF0000"/>
                </a:solidFill>
                <a:latin typeface="+mj-lt"/>
              </a:rPr>
              <a:t> </a:t>
            </a:r>
            <a:br>
              <a:rPr lang="cs-CZ" dirty="0" smtClean="0">
                <a:solidFill>
                  <a:srgbClr val="FF0000"/>
                </a:solidFill>
                <a:latin typeface="+mj-lt"/>
              </a:rPr>
            </a:br>
            <a:r>
              <a:rPr lang="cs-CZ" dirty="0" smtClean="0">
                <a:solidFill>
                  <a:srgbClr val="FF0000"/>
                </a:solidFill>
                <a:latin typeface="+mj-lt"/>
              </a:rPr>
              <a:t> </a:t>
            </a:r>
            <a:r>
              <a:rPr lang="cs-CZ" sz="3100" dirty="0" smtClean="0">
                <a:latin typeface="+mj-lt"/>
              </a:rPr>
              <a:t>Proč </a:t>
            </a:r>
            <a:r>
              <a:rPr lang="cs-CZ" sz="3100" dirty="0">
                <a:latin typeface="+mj-lt"/>
              </a:rPr>
              <a:t>si spořit na </a:t>
            </a:r>
            <a:r>
              <a:rPr lang="cs-CZ" sz="3100" dirty="0" smtClean="0">
                <a:latin typeface="+mj-lt"/>
              </a:rPr>
              <a:t>penzi? </a:t>
            </a:r>
            <a:r>
              <a:rPr lang="cs-CZ" dirty="0" smtClean="0">
                <a:latin typeface="+mj-lt"/>
              </a:rPr>
              <a:t/>
            </a:r>
            <a:br>
              <a:rPr lang="cs-CZ" dirty="0" smtClean="0">
                <a:latin typeface="+mj-lt"/>
              </a:rPr>
            </a:b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204864"/>
            <a:ext cx="8784976" cy="4653136"/>
          </a:xfrm>
        </p:spPr>
        <p:txBody>
          <a:bodyPr>
            <a:normAutofit fontScale="70000" lnSpcReduction="20000"/>
          </a:bodyPr>
          <a:lstStyle/>
          <a:p>
            <a:pPr>
              <a:buFont typeface="Arial"/>
              <a:buChar char="•"/>
            </a:pP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/>
              <a:buChar char="•"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Spořením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na penzi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si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zajistíte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klidné stáří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 bez starostí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buFont typeface="Arial"/>
              <a:buChar char="•"/>
            </a:pP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/>
              <a:buChar char="•"/>
            </a:pP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Ke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ukládaným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částkám vám bude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stát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přispívat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(až 2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760 Kč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0" indent="0">
              <a:buNone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/>
              <a:buChar char="•"/>
            </a:pP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Navíc můžete využít úspory na daních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(až 1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800 Kč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ročně).</a:t>
            </a:r>
          </a:p>
          <a:p>
            <a:pPr marL="0" indent="0">
              <a:buNone/>
            </a:pP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/>
              <a:buChar char="•"/>
            </a:pP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Do vašeho spoření vám může zasílat příspěvky i váš zaměstnavatel.</a:t>
            </a:r>
          </a:p>
          <a:p>
            <a:pPr marL="0" indent="0">
              <a:buNone/>
            </a:pP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   (Již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při spoření 300 Kč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měsíčně stát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přidává každý měsíc 90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Kč)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/>
              <a:buChar char="•"/>
            </a:pP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Spoření si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vyberete a sjednáte online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8390" y="116632"/>
            <a:ext cx="2454254" cy="20162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58981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6847" y="310496"/>
            <a:ext cx="8229600" cy="958264"/>
          </a:xfr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lvl="0"/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>
                <a:solidFill>
                  <a:srgbClr val="FF0000"/>
                </a:solidFill>
                <a:latin typeface="+mj-lt"/>
              </a:rPr>
              <a:t>5. Pojištění </a:t>
            </a:r>
            <a:r>
              <a:rPr lang="cs-CZ" b="1" dirty="0">
                <a:solidFill>
                  <a:srgbClr val="FF0000"/>
                </a:solidFill>
                <a:latin typeface="+mj-lt"/>
              </a:rPr>
              <a:t>domácnosti </a:t>
            </a:r>
            <a:r>
              <a:rPr lang="cs-CZ" b="1" dirty="0" smtClean="0">
                <a:latin typeface="+mj-lt"/>
              </a:rPr>
              <a:t> </a:t>
            </a:r>
            <a:r>
              <a:rPr lang="cs-CZ" b="1" dirty="0">
                <a:latin typeface="+mj-lt"/>
              </a:rPr>
              <a:t/>
            </a:r>
            <a:br>
              <a:rPr lang="cs-CZ" b="1" dirty="0">
                <a:latin typeface="+mj-lt"/>
              </a:rPr>
            </a:br>
            <a:endParaRPr lang="cs-CZ" b="1" dirty="0">
              <a:latin typeface="+mj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892480" cy="5141168"/>
          </a:xfrm>
        </p:spPr>
        <p:txBody>
          <a:bodyPr>
            <a:normAutofit fontScale="77500" lnSpcReduction="20000"/>
          </a:bodyPr>
          <a:lstStyle/>
          <a:p>
            <a:endParaRPr lang="cs-CZ" dirty="0"/>
          </a:p>
          <a:p>
            <a:pPr lvl="0"/>
            <a:endParaRPr lang="cs-CZ" dirty="0" smtClean="0"/>
          </a:p>
          <a:p>
            <a:pPr lvl="0"/>
            <a:endParaRPr lang="cs-CZ" dirty="0"/>
          </a:p>
          <a:p>
            <a:pPr marL="0" lvl="0" indent="0">
              <a:buNone/>
            </a:pPr>
            <a:endParaRPr lang="cs-CZ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>
              <a:buNone/>
            </a:pP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Je největší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institucí tohoto typu v celé České republice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lvl="0" indent="0">
              <a:buNone/>
            </a:pPr>
            <a:endParaRPr lang="cs-CZ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>
              <a:buNone/>
            </a:pP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Pojištění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domácnosti – vytopení, požár, orkán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lvl="0" indent="0">
              <a:buNone/>
            </a:pP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Př.</a:t>
            </a:r>
            <a:endParaRPr lang="cs-CZ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„Chci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pojistit rodinný dům proti krupobití, chci zabezpečit rodinu v případě ztráty živitele, chci pojistit automobil proti odcizení, jsem pianista a potřebuji pojistit úraz svých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prstů.“ </a:t>
            </a:r>
          </a:p>
          <a:p>
            <a:pPr marL="0" indent="0">
              <a:buNone/>
            </a:pP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Smyslem pojištění je krýt ztrátu z pojistné události, která by měla značný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dopad na životní úroveň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rodiny.</a:t>
            </a:r>
            <a:endParaRPr lang="cs-CZ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0976" y="1484784"/>
            <a:ext cx="4763476" cy="15121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63605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lvl="0"/>
            <a:r>
              <a:rPr lang="cs-CZ" b="1" dirty="0" smtClean="0">
                <a:latin typeface="Calibri"/>
                <a:ea typeface="Times New Roman"/>
                <a:cs typeface="Times New Roman"/>
              </a:rPr>
              <a:t> </a:t>
            </a:r>
            <a:br>
              <a:rPr lang="cs-CZ" b="1" dirty="0" smtClean="0">
                <a:latin typeface="Calibri"/>
                <a:ea typeface="Times New Roman"/>
                <a:cs typeface="Times New Roman"/>
              </a:rPr>
            </a:br>
            <a:r>
              <a:rPr lang="cs-CZ" b="1" dirty="0" smtClean="0">
                <a:solidFill>
                  <a:srgbClr val="FF0000"/>
                </a:solidFill>
                <a:latin typeface="Calibri"/>
                <a:ea typeface="Times New Roman"/>
                <a:cs typeface="Times New Roman"/>
              </a:rPr>
              <a:t>6. Pojištění </a:t>
            </a:r>
            <a:r>
              <a:rPr lang="cs-CZ" b="1" dirty="0">
                <a:solidFill>
                  <a:srgbClr val="FF0000"/>
                </a:solidFill>
                <a:latin typeface="Calibri"/>
                <a:ea typeface="Times New Roman"/>
                <a:cs typeface="Times New Roman"/>
              </a:rPr>
              <a:t>auta – povinné a havarijní</a:t>
            </a:r>
            <a:br>
              <a:rPr lang="cs-CZ" b="1" dirty="0">
                <a:solidFill>
                  <a:srgbClr val="FF0000"/>
                </a:solidFill>
                <a:latin typeface="Calibri"/>
                <a:ea typeface="Times New Roman"/>
                <a:cs typeface="Times New Roman"/>
              </a:rPr>
            </a:b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556792"/>
            <a:ext cx="8784976" cy="4320480"/>
          </a:xfrm>
        </p:spPr>
        <p:txBody>
          <a:bodyPr>
            <a:normAutofit fontScale="77500" lnSpcReduction="20000"/>
          </a:bodyPr>
          <a:lstStyle/>
          <a:p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Povinné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pojištění,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které musí mít sjednáno každé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vozidlo s  přidělenou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registrační značkou, není-li zákonem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určeno jinak.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Z pojištění se platí škody, které jsou způsobeny pojištěným vozidlem na zdraví a majetku třetích osob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Havarijní pojištění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motorových vozidel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slouží především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ke krytí škod na vlastním autě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. Pojištění kryje jak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škody zaviněné i ty,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jejichž vznik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řidič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vozidla nemohl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ovlivnit.  Havarijní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pojištění Vám pomůže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i ztráty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způsobené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živelnými katastrofami či vandalismem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dirty="0"/>
          </a:p>
        </p:txBody>
      </p:sp>
      <p:pic>
        <p:nvPicPr>
          <p:cNvPr id="1026" name="Picture 2" descr="C:\Users\Marcelka\Desktop\casco_new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517232"/>
            <a:ext cx="9144000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328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76672"/>
            <a:ext cx="8229600" cy="1143000"/>
          </a:xfr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/>
            </a:r>
            <a:br>
              <a:rPr lang="cs-CZ" b="1" dirty="0" smtClean="0">
                <a:solidFill>
                  <a:srgbClr val="0070C0"/>
                </a:solidFill>
              </a:rPr>
            </a:br>
            <a:r>
              <a:rPr lang="cs-CZ" b="1" dirty="0" smtClean="0">
                <a:solidFill>
                  <a:srgbClr val="0070C0"/>
                </a:solidFill>
                <a:latin typeface="+mj-lt"/>
              </a:rPr>
              <a:t>Otázky</a:t>
            </a:r>
            <a:r>
              <a:rPr lang="cs-CZ" b="1" dirty="0">
                <a:solidFill>
                  <a:srgbClr val="0070C0"/>
                </a:solidFill>
                <a:latin typeface="+mj-lt"/>
              </a:rPr>
              <a:t>:</a:t>
            </a:r>
            <a:br>
              <a:rPr lang="cs-CZ" b="1" dirty="0">
                <a:solidFill>
                  <a:srgbClr val="0070C0"/>
                </a:solidFill>
                <a:latin typeface="+mj-lt"/>
              </a:rPr>
            </a:br>
            <a:endParaRPr lang="cs-CZ" b="1" dirty="0">
              <a:solidFill>
                <a:srgbClr val="0070C0"/>
              </a:solidFill>
              <a:latin typeface="+mj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988840"/>
            <a:ext cx="8136904" cy="4536504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 marL="514350" lvl="0" indent="-514350">
              <a:buFont typeface="+mj-lt"/>
              <a:buAutoNum type="arabicPeriod"/>
            </a:pPr>
            <a:endParaRPr lang="cs-CZ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lvl="0" indent="-514350">
              <a:buFont typeface="+mj-lt"/>
              <a:buAutoNum type="arabicPeriod"/>
            </a:pPr>
            <a:r>
              <a:rPr lang="cs-CZ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Které </a:t>
            </a:r>
            <a:r>
              <a:rPr lang="cs-CZ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příjmy obsahuje rodinný rozpočet?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Které výdaje obsahuje rodinný rozpočet?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Proč mají být příjmy vyšší než vydání?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Jaká znáš pojištění</a:t>
            </a:r>
            <a:r>
              <a:rPr lang="cs-CZ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Jaké mají výhody?</a:t>
            </a:r>
            <a:endParaRPr lang="cs-CZ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lvl="0" indent="-514350">
              <a:buFont typeface="+mj-lt"/>
              <a:buAutoNum type="arabicPeriod"/>
            </a:pPr>
            <a:r>
              <a:rPr lang="cs-CZ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Jak lze spořit?  Spořící účet, termínovaný vklad, fixovaná </a:t>
            </a:r>
            <a:r>
              <a:rPr lang="cs-CZ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sazba, sazba </a:t>
            </a:r>
            <a:r>
              <a:rPr lang="cs-CZ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banky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Máte doma pojištění, jaká</a:t>
            </a:r>
            <a:r>
              <a:rPr lang="cs-CZ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0" lvl="0" indent="0">
              <a:buNone/>
            </a:pPr>
            <a:endParaRPr lang="cs-CZ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5082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Zdroje a adresy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892480" cy="558924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1800" b="1" dirty="0" smtClean="0">
                <a:latin typeface="+mj-lt"/>
              </a:rPr>
              <a:t>Občanská </a:t>
            </a:r>
            <a:r>
              <a:rPr lang="cs-CZ" sz="1800" b="1" dirty="0">
                <a:latin typeface="+mj-lt"/>
              </a:rPr>
              <a:t>výchova pro odborná učiliště I</a:t>
            </a:r>
          </a:p>
          <a:p>
            <a:pPr marL="0" indent="0">
              <a:buNone/>
            </a:pPr>
            <a:r>
              <a:rPr lang="cs-CZ" sz="1800" dirty="0">
                <a:latin typeface="+mj-lt"/>
              </a:rPr>
              <a:t>Autorka Hana Kovaříková, vydalo 2003 nakladatelství </a:t>
            </a:r>
            <a:r>
              <a:rPr lang="cs-CZ" sz="1800" dirty="0" smtClean="0">
                <a:latin typeface="+mj-lt"/>
              </a:rPr>
              <a:t>Septima</a:t>
            </a:r>
          </a:p>
          <a:p>
            <a:pPr marL="0" indent="0">
              <a:buNone/>
            </a:pPr>
            <a:endParaRPr lang="cs-CZ" sz="1800" dirty="0">
              <a:latin typeface="+mj-lt"/>
            </a:endParaRPr>
          </a:p>
          <a:p>
            <a:r>
              <a:rPr lang="cs-CZ" sz="1800" dirty="0" smtClean="0">
                <a:latin typeface="+mj-lt"/>
              </a:rPr>
              <a:t>http</a:t>
            </a:r>
            <a:r>
              <a:rPr lang="cs-CZ" sz="1800" dirty="0">
                <a:latin typeface="+mj-lt"/>
              </a:rPr>
              <a:t>://www.finmarket.cz/doplnkove-penzijni-sporeni</a:t>
            </a:r>
            <a:r>
              <a:rPr lang="cs-CZ" sz="1800" dirty="0" smtClean="0">
                <a:latin typeface="+mj-lt"/>
              </a:rPr>
              <a:t>/</a:t>
            </a:r>
          </a:p>
          <a:p>
            <a:r>
              <a:rPr lang="cs-CZ" sz="1800" dirty="0">
                <a:latin typeface="+mj-lt"/>
              </a:rPr>
              <a:t>http://www.acpojisteni.cz/sluzby/obcanske-pojisteni/povinne-ruceni-a-pojisteni-vozidel/povinne-ruceni</a:t>
            </a:r>
            <a:r>
              <a:rPr lang="cs-CZ" sz="1800" dirty="0" smtClean="0">
                <a:latin typeface="+mj-lt"/>
              </a:rPr>
              <a:t>/</a:t>
            </a:r>
            <a:endParaRPr lang="cs-CZ" sz="1800" dirty="0">
              <a:latin typeface="+mj-lt"/>
            </a:endParaRPr>
          </a:p>
          <a:p>
            <a:r>
              <a:rPr lang="cs-CZ" sz="1800" dirty="0">
                <a:latin typeface="+mj-lt"/>
              </a:rPr>
              <a:t>http://www.bing.com/images/search?q=pen%C3%ADze&amp;qs=n&amp;form=QBIR&amp;pq=pen%C3%ADze&amp;sc=2-6&amp;sp=-1&amp;sk=#</a:t>
            </a:r>
            <a:r>
              <a:rPr lang="cs-CZ" sz="1800" dirty="0" smtClean="0">
                <a:latin typeface="+mj-lt"/>
              </a:rPr>
              <a:t>view=detail&amp;id=5C7AE8F09DD538D304236F21CF9FA8F13B5D76C6&amp;selectedIndex=193</a:t>
            </a:r>
          </a:p>
          <a:p>
            <a:r>
              <a:rPr lang="cs-CZ" sz="1800" u="sng" dirty="0">
                <a:latin typeface="+mj-lt"/>
              </a:rPr>
              <a:t>http://www.bazar-jicin.cz/img/goods/normal/bily-vestavny-sporak-neff-%28siemens%291433.JPG</a:t>
            </a:r>
            <a:endParaRPr lang="cs-CZ" sz="1800" dirty="0">
              <a:latin typeface="+mj-lt"/>
            </a:endParaRPr>
          </a:p>
          <a:p>
            <a:r>
              <a:rPr lang="cs-CZ" sz="1800" u="sng" dirty="0">
                <a:latin typeface="+mj-lt"/>
              </a:rPr>
              <a:t>http://</a:t>
            </a:r>
            <a:r>
              <a:rPr lang="cs-CZ" sz="1800" u="sng" dirty="0" smtClean="0">
                <a:latin typeface="+mj-lt"/>
              </a:rPr>
              <a:t>www.finmarket.cz/doplnkove-penzijni-sporeni</a:t>
            </a:r>
          </a:p>
          <a:p>
            <a:r>
              <a:rPr lang="cs-CZ" sz="1800" u="sng" dirty="0">
                <a:latin typeface="+mj-lt"/>
              </a:rPr>
              <a:t>http://img.cz.prg.cmestatic.com/media/images/600x338/Jan2009/463398.jpg?d41d</a:t>
            </a:r>
            <a:endParaRPr lang="cs-CZ" sz="1800" dirty="0">
              <a:latin typeface="+mj-lt"/>
            </a:endParaRPr>
          </a:p>
          <a:p>
            <a:r>
              <a:rPr lang="cs-CZ" sz="1800" u="sng" dirty="0">
                <a:latin typeface="+mj-lt"/>
              </a:rPr>
              <a:t>http://www.nasepenize.cz/images/image/00/penize/penize-ceske-papirove.jpg</a:t>
            </a:r>
            <a:endParaRPr lang="cs-CZ" sz="1800" dirty="0">
              <a:latin typeface="+mj-lt"/>
            </a:endParaRPr>
          </a:p>
          <a:p>
            <a:r>
              <a:rPr lang="cs-CZ" sz="1800" dirty="0">
                <a:latin typeface="+mj-lt"/>
              </a:rPr>
              <a:t>http://www.giset.cz/originaly/kategorie/186_656_original.jpg</a:t>
            </a:r>
          </a:p>
          <a:p>
            <a:r>
              <a:rPr lang="cs-CZ" sz="1800" u="sng" dirty="0">
                <a:latin typeface="+mj-lt"/>
              </a:rPr>
              <a:t>http://</a:t>
            </a:r>
            <a:r>
              <a:rPr lang="cs-CZ" sz="1800" u="sng" dirty="0" smtClean="0">
                <a:latin typeface="+mj-lt"/>
              </a:rPr>
              <a:t>www.levne-splatky.cz/galerie/4_128737/kocarek-sportovni-brio-go-modry-cerny-ram-original.jpg</a:t>
            </a:r>
            <a:r>
              <a:rPr lang="cs-CZ" sz="1800" dirty="0" smtClean="0">
                <a:latin typeface="+mj-lt"/>
              </a:rPr>
              <a:t> </a:t>
            </a:r>
            <a:endParaRPr lang="cs-CZ" sz="1800" dirty="0">
              <a:latin typeface="+mj-lt"/>
            </a:endParaRPr>
          </a:p>
          <a:p>
            <a:r>
              <a:rPr lang="cs-CZ" sz="1800" dirty="0">
                <a:latin typeface="+mj-lt"/>
              </a:rPr>
              <a:t>http://www.noveceny.cz/files/_640x480/903111_1.jpg</a:t>
            </a:r>
          </a:p>
          <a:p>
            <a:r>
              <a:rPr lang="cs-CZ" sz="1800" dirty="0">
                <a:latin typeface="+mj-lt"/>
              </a:rPr>
              <a:t>http://</a:t>
            </a:r>
            <a:r>
              <a:rPr lang="cs-CZ" sz="1800" dirty="0" smtClean="0">
                <a:latin typeface="+mj-lt"/>
              </a:rPr>
              <a:t>www.vybavenikuchyni.cz/img/eshop/sml/chladnicka-komb-lg-gr-f399blqa-stribrna.jpg</a:t>
            </a:r>
            <a:endParaRPr lang="cs-CZ" sz="1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717209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2400" dirty="0"/>
              <a:t>Zdroje a adresy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400600"/>
          </a:xfrm>
        </p:spPr>
        <p:txBody>
          <a:bodyPr>
            <a:normAutofit fontScale="92500" lnSpcReduction="20000"/>
          </a:bodyPr>
          <a:lstStyle/>
          <a:p>
            <a:r>
              <a:rPr lang="cs-CZ" sz="1800" dirty="0">
                <a:latin typeface="+mj-lt"/>
              </a:rPr>
              <a:t>http://www.bing.com/images/search?q=h%C3%A1dky+v+rodin%C4%9B&amp;qs=n&amp;form=QBIR&amp;pq=h%C3%A1dky+v+rodin%C4%9B&amp;sc=0-0&amp;sp=-1&amp;sk=&amp;</a:t>
            </a:r>
            <a:r>
              <a:rPr lang="cs-CZ" sz="1800" dirty="0" smtClean="0">
                <a:latin typeface="+mj-lt"/>
              </a:rPr>
              <a:t>id=25F4079982702C9032622470F18785A26A31F860&amp;selectedIndex=5#view=detail&amp;id=56D184DE82B3598326BB764F310A5D11C0F727D4&amp;selectedIndex=50</a:t>
            </a:r>
          </a:p>
          <a:p>
            <a:r>
              <a:rPr lang="cs-CZ" sz="1800" dirty="0">
                <a:latin typeface="+mj-lt"/>
              </a:rPr>
              <a:t>http://www.bing.com/images/search?q=h%C3%A1dky+v+rodin%C4%9B&amp;qs=n&amp;form=QBIR&amp;pq=h%C3%A1dky+v+rodin%C4%9B&amp;sc=0-0&amp;sp=-1&amp;sk=&amp;</a:t>
            </a:r>
            <a:r>
              <a:rPr lang="cs-CZ" sz="1800" dirty="0" smtClean="0">
                <a:latin typeface="+mj-lt"/>
              </a:rPr>
              <a:t>id=25F4079982702C9032622470F18785A26A31F860&amp;selectedIndex=5#view=detail&amp;id=7CD43C4B81162B9476D8C277A396786F34C07F83&amp;selectedIndex=22</a:t>
            </a:r>
          </a:p>
          <a:p>
            <a:r>
              <a:rPr lang="cs-CZ" sz="1800" dirty="0">
                <a:latin typeface="+mj-lt"/>
              </a:rPr>
              <a:t>http://</a:t>
            </a:r>
            <a:r>
              <a:rPr lang="cs-CZ" sz="1800" dirty="0" smtClean="0">
                <a:latin typeface="+mj-lt"/>
              </a:rPr>
              <a:t>www.aksamite.cz/files/mod_eshop/produkty/full/101.jpg</a:t>
            </a:r>
          </a:p>
          <a:p>
            <a:r>
              <a:rPr lang="cs-CZ" sz="1800" dirty="0">
                <a:latin typeface="+mj-lt"/>
              </a:rPr>
              <a:t>http://www.bing.com/images/search?q=n%C3%A1bytek%2C+elektronika&amp;qs=n&amp;form=QBIR&amp;pq=n%C3%A1bytek%2C+elektronika&amp;sc=0-0&amp;sp=-1&amp;sk=#</a:t>
            </a:r>
            <a:r>
              <a:rPr lang="cs-CZ" sz="1800" dirty="0" smtClean="0">
                <a:latin typeface="+mj-lt"/>
              </a:rPr>
              <a:t>view=detail&amp;id=445CD15C72A2F3D8EE6C33BEFF42A122431B80A4&amp;selectedIndex=4</a:t>
            </a:r>
          </a:p>
          <a:p>
            <a:r>
              <a:rPr lang="cs-CZ" sz="1800" dirty="0">
                <a:latin typeface="+mj-lt"/>
              </a:rPr>
              <a:t>http://www.nabytek-elektro.cz/fotky7783/fotos/_</a:t>
            </a:r>
            <a:r>
              <a:rPr lang="cs-CZ" sz="1800" dirty="0" smtClean="0">
                <a:latin typeface="+mj-lt"/>
              </a:rPr>
              <a:t>vyr_826900-x-400-cerny.jpg</a:t>
            </a:r>
          </a:p>
          <a:p>
            <a:r>
              <a:rPr lang="cs-CZ" sz="1800" dirty="0">
                <a:latin typeface="+mj-lt"/>
              </a:rPr>
              <a:t>http://www.bing.com/images/search?q=n%C3%A1bytek%2C+elektronika&amp;qs=n&amp;form=QBIR&amp;pq=n%C3%A1bytek%2C+elektronika&amp;sc=0-0&amp;sp=-1&amp;sk=#</a:t>
            </a:r>
            <a:r>
              <a:rPr lang="cs-CZ" sz="1800" dirty="0" smtClean="0">
                <a:latin typeface="+mj-lt"/>
              </a:rPr>
              <a:t>view=detail&amp;id=C0D916EE6320F05947C7A25855FD5082A6D869E1&amp;selectedIndex=629</a:t>
            </a:r>
          </a:p>
          <a:p>
            <a:endParaRPr lang="cs-CZ" sz="1800" dirty="0" smtClean="0">
              <a:latin typeface="+mj-lt"/>
            </a:endParaRPr>
          </a:p>
          <a:p>
            <a:r>
              <a:rPr lang="cs-CZ" sz="1800" dirty="0">
                <a:latin typeface="+mj-lt"/>
              </a:rPr>
              <a:t>http://www.nabytek-elektro.cz/fotky7783/fotos/_vyr_836Elektronicka_cigareta.jpg</a:t>
            </a:r>
          </a:p>
        </p:txBody>
      </p:sp>
    </p:spTree>
    <p:extLst>
      <p:ext uri="{BB962C8B-B14F-4D97-AF65-F5344CB8AC3E}">
        <p14:creationId xmlns:p14="http://schemas.microsoft.com/office/powerpoint/2010/main" val="895486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r>
              <a:rPr lang="cs-CZ" sz="2400" dirty="0"/>
              <a:t>Zdroje a adresy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166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>
                <a:latin typeface="+mj-lt"/>
              </a:rPr>
              <a:t> </a:t>
            </a:r>
            <a:endParaRPr lang="cs-CZ" sz="1800" dirty="0" smtClean="0">
              <a:latin typeface="+mj-lt"/>
            </a:endParaRPr>
          </a:p>
          <a:p>
            <a:endParaRPr lang="cs-CZ" sz="1800" dirty="0" smtClean="0">
              <a:latin typeface="+mj-lt"/>
            </a:endParaRPr>
          </a:p>
          <a:p>
            <a:r>
              <a:rPr lang="cs-CZ" sz="1800" dirty="0">
                <a:latin typeface="+mj-lt"/>
              </a:rPr>
              <a:t>http://www.bing.com/images/search?q=elektrospot%C5%99ebi%C4%8De&amp;qs=n&amp;form=QBIR&amp;pq=elektrospot%C5%99ebi%C4%8De&amp;sc=0-11&amp;sp=-1&amp;sk=#</a:t>
            </a:r>
            <a:r>
              <a:rPr lang="cs-CZ" sz="1800" dirty="0" smtClean="0">
                <a:latin typeface="+mj-lt"/>
              </a:rPr>
              <a:t>view=detail&amp;id=0019E11BF64F9CE958D8A224C19BAB99E15DB34F&amp;selectedIndex=15</a:t>
            </a:r>
          </a:p>
          <a:p>
            <a:r>
              <a:rPr lang="cs-CZ" sz="1800" dirty="0">
                <a:latin typeface="+mj-lt"/>
              </a:rPr>
              <a:t>http://www.bing.com/images/search?q=elektrospot%C5%99ebi%C4%8De&amp;qs=n&amp;form=QBIR&amp;pq=elektrospot%C5%99ebi%C4%8De&amp;sc=0-11&amp;sp=-1&amp;sk=#</a:t>
            </a:r>
            <a:r>
              <a:rPr lang="cs-CZ" sz="1800" dirty="0" smtClean="0">
                <a:latin typeface="+mj-lt"/>
              </a:rPr>
              <a:t>view=detail&amp;id=8D4FA0D1BB67EFCE7B40E830DDF12A77E66756F3&amp;selectedIndex=11</a:t>
            </a:r>
          </a:p>
          <a:p>
            <a:r>
              <a:rPr lang="cs-CZ" sz="1800" dirty="0">
                <a:latin typeface="+mj-lt"/>
              </a:rPr>
              <a:t>http://www.bing.com/images/search?q=elektrospot%C5%99ebi%C4%8De&amp;qs=n&amp;form=QBIR&amp;pq=elektrospot%C5%99ebi%C4%8De&amp;sc=0-11&amp;sp=-1&amp;sk=#</a:t>
            </a:r>
            <a:r>
              <a:rPr lang="cs-CZ" sz="1800" dirty="0" smtClean="0">
                <a:latin typeface="+mj-lt"/>
              </a:rPr>
              <a:t>view=detail&amp;id=0DC1AD753F2D491F8CBB9ED8062F39A236E2075E&amp;selectedIndex=82</a:t>
            </a:r>
          </a:p>
          <a:p>
            <a:r>
              <a:rPr lang="cs-CZ" sz="1800" dirty="0">
                <a:latin typeface="+mj-lt"/>
              </a:rPr>
              <a:t>http://www.bing.com/images/search?q=elektrospot%C5%99ebi%C4%8De&amp;qs=n&amp;form=QBIR&amp;pq=elektrospot%C5%99ebi%C4%8De&amp;sc=0-11&amp;sp=-1&amp;sk=#</a:t>
            </a:r>
            <a:r>
              <a:rPr lang="cs-CZ" sz="1800" dirty="0" smtClean="0">
                <a:latin typeface="+mj-lt"/>
              </a:rPr>
              <a:t>view=detail&amp;id=3AD04AA5721FD82C08EB8A38F881232662FC4068&amp;selectedIndex=661</a:t>
            </a:r>
          </a:p>
          <a:p>
            <a:endParaRPr lang="cs-CZ" sz="1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293183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1217</TotalTime>
  <Words>840</Words>
  <Application>Microsoft Office PowerPoint</Application>
  <PresentationFormat>Předvádění na obrazovce (4:3)</PresentationFormat>
  <Paragraphs>232</Paragraphs>
  <Slides>22</Slides>
  <Notes>22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Motiv systému Office</vt:lpstr>
      <vt:lpstr> O dborné U čiliště                a Z ákladní Š kola praktická Holešov    </vt:lpstr>
      <vt:lpstr> Téma: Péče o zdraví  1.Hospodaření v rodině </vt:lpstr>
      <vt:lpstr>Rodinné hospodaření </vt:lpstr>
      <vt:lpstr> </vt:lpstr>
      <vt:lpstr>Své sny a touhy manželé během života přeměnili na skutečnost</vt:lpstr>
      <vt:lpstr>                                                            Nutné vybavení domácnosti                                          Co byste přidali? </vt:lpstr>
      <vt:lpstr> Do rodiny přicházejí příjmy: </vt:lpstr>
      <vt:lpstr> Z rodiny odcházejí výdaje:   </vt:lpstr>
      <vt:lpstr> Z rodiny odcházejí výdaje:   </vt:lpstr>
      <vt:lpstr> Příjmy a výdaje </vt:lpstr>
      <vt:lpstr>  Při hospodaření v rodině se někdy nevyhneme dluhům. Půjčky.   </vt:lpstr>
      <vt:lpstr>Jak myslet na horší časy?</vt:lpstr>
      <vt:lpstr> 1. Spoření. Jak lze spořit?  </vt:lpstr>
      <vt:lpstr>2. Životní pojištění</vt:lpstr>
      <vt:lpstr> 3. Stavební spoření </vt:lpstr>
      <vt:lpstr>  4. Penzijní spoření   Proč si spořit na penzi?   </vt:lpstr>
      <vt:lpstr> 5. Pojištění domácnosti   </vt:lpstr>
      <vt:lpstr>  6. Pojištění auta – povinné a havarijní </vt:lpstr>
      <vt:lpstr> Otázky: </vt:lpstr>
      <vt:lpstr>Zdroje a adresy</vt:lpstr>
      <vt:lpstr>Zdroje a adresy</vt:lpstr>
      <vt:lpstr>Zdroje a adresy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Občanská nauka</dc:title>
  <dc:creator>Windows User</dc:creator>
  <cp:lastModifiedBy>Windows User</cp:lastModifiedBy>
  <cp:revision>65</cp:revision>
  <dcterms:created xsi:type="dcterms:W3CDTF">2013-11-06T10:40:35Z</dcterms:created>
  <dcterms:modified xsi:type="dcterms:W3CDTF">2014-02-06T17:46:06Z</dcterms:modified>
</cp:coreProperties>
</file>