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1" r:id="rId3"/>
    <p:sldId id="257" r:id="rId4"/>
    <p:sldId id="258" r:id="rId5"/>
    <p:sldId id="259" r:id="rId6"/>
    <p:sldId id="267" r:id="rId7"/>
    <p:sldId id="268" r:id="rId8"/>
    <p:sldId id="270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1739FC-03D2-4F62-905C-68B9A18116BB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5FE620-91EA-43EA-8928-D48A5ED671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009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4EDC7CF-1FB0-4990-BBE5-55996B31EA4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9E0D673-5C84-4C3A-8A22-3A26691689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c/c4/Lilium_martagon_006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://upload.wikimedia.org/wikipedia/commons/a/a9/Cephalanthera_rubra_02_Luxemburg.jpg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2/Acherontia_atropos01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12" Type="http://schemas.openxmlformats.org/officeDocument/2006/relationships/image" Target="../media/image11.jpeg"/><Relationship Id="rId2" Type="http://schemas.openxmlformats.org/officeDocument/2006/relationships/hyperlink" Target="http://upload.wikimedia.org/wikipedia/commons/a/a0/Mantid_August_2007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3/Falco_subbuteo_flying.jpg" TargetMode="External"/><Relationship Id="rId11" Type="http://schemas.openxmlformats.org/officeDocument/2006/relationships/hyperlink" Target="http://upload.wikimedia.org/wikipedia/commons/a/a2/Otak%C3%A1rek_fenyklov%C3%BD,_Lovo%C5%A1,_2009-07-12.jpg" TargetMode="External"/><Relationship Id="rId5" Type="http://schemas.openxmlformats.org/officeDocument/2006/relationships/image" Target="../media/image7.jpeg"/><Relationship Id="rId10" Type="http://schemas.openxmlformats.org/officeDocument/2006/relationships/image" Target="../media/image10.jpeg"/><Relationship Id="rId4" Type="http://schemas.openxmlformats.org/officeDocument/2006/relationships/hyperlink" Target="http://upload.wikimedia.org/wikipedia/commons/a/a6/ColumbaOenas.jpg" TargetMode="External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lium_martagon_0064.JPG" TargetMode="External"/><Relationship Id="rId2" Type="http://schemas.openxmlformats.org/officeDocument/2006/relationships/hyperlink" Target="http://cs.wikipedia.org/wiki/Soubor:Adonis_vernalis05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egolius-funereus-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600200"/>
            <a:ext cx="8229600" cy="1828800"/>
          </a:xfrm>
        </p:spPr>
        <p:txBody>
          <a:bodyPr/>
          <a:lstStyle/>
          <a:p>
            <a:r>
              <a:rPr lang="cs-CZ" dirty="0" smtClean="0"/>
              <a:t>ŽDÁNICKÝ LES A POLITAVÍ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691738"/>
            <a:ext cx="8280920" cy="60135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ROSTLINY A ŽIVOČICHOVÉ, ŽIVOTNÍ PROSTŘEDÍ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0648"/>
            <a:ext cx="4419723" cy="108012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43608" y="4451628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Základní škola a mateřská škola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Nesovice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příspěvková organizace; III/2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VY_32_INOVACE_01_Ždánický les a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Politaví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Základní informace o rostlinstvu a živočišstvu Ždánického lesa v našem regionu.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Žáci se seznámí s vybranými druhy rostlin Ždánického lesa a s vybranými druhy živočichů.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 	4.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 Vlastivěda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3400" dirty="0" smtClean="0"/>
              <a:t>Něco málo o tomto </a:t>
            </a:r>
            <a:r>
              <a:rPr lang="cs-CZ" sz="3400" dirty="0" err="1" smtClean="0"/>
              <a:t>mikroregionu</a:t>
            </a:r>
            <a:r>
              <a:rPr lang="cs-CZ" sz="3400" dirty="0" smtClean="0"/>
              <a:t>…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dobrovolný svazek 27 obcí z okresů Vyškov a Hodonín.</a:t>
            </a:r>
          </a:p>
          <a:p>
            <a:r>
              <a:rPr lang="cs-CZ" dirty="0" smtClean="0"/>
              <a:t>Obce leží v přechodné oblasti mezi Slováckem a Hanou, tzv. Hanáckém Slovácku.</a:t>
            </a:r>
          </a:p>
          <a:p>
            <a:r>
              <a:rPr lang="cs-CZ" dirty="0" smtClean="0"/>
              <a:t>Vznikl v roce 1996.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Ždánický les se představuje…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571184" cy="4525963"/>
          </a:xfrm>
        </p:spPr>
        <p:txBody>
          <a:bodyPr/>
          <a:lstStyle/>
          <a:p>
            <a:r>
              <a:rPr lang="cs-CZ" dirty="0" smtClean="0"/>
              <a:t>Leží na jižní Moravě a je součástí Středomoravských Karpat.</a:t>
            </a:r>
          </a:p>
          <a:p>
            <a:endParaRPr lang="cs-CZ" dirty="0" smtClean="0"/>
          </a:p>
          <a:p>
            <a:r>
              <a:rPr lang="cs-CZ" dirty="0" smtClean="0"/>
              <a:t>Nejvyšší vrchol:</a:t>
            </a:r>
          </a:p>
          <a:p>
            <a:pPr lvl="1"/>
            <a:r>
              <a:rPr lang="cs-CZ" dirty="0" smtClean="0"/>
              <a:t>U Slepice </a:t>
            </a:r>
            <a:r>
              <a:rPr lang="cs-CZ" sz="2000" dirty="0" smtClean="0"/>
              <a:t>(438m. n. m.)</a:t>
            </a:r>
          </a:p>
          <a:p>
            <a:pPr lvl="1">
              <a:buNone/>
            </a:pPr>
            <a:endParaRPr lang="cs-CZ" sz="2000" dirty="0" smtClean="0"/>
          </a:p>
          <a:p>
            <a:r>
              <a:rPr lang="cs-CZ" dirty="0" smtClean="0"/>
              <a:t>Rozloha: 470km²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>
              <a:buNone/>
            </a:pPr>
            <a:r>
              <a:rPr lang="cs-CZ" b="1" dirty="0" smtClean="0">
                <a:ln/>
                <a:solidFill>
                  <a:srgbClr val="FFFF00"/>
                </a:solidFill>
              </a:rPr>
              <a:t>Přírodní parky</a:t>
            </a:r>
          </a:p>
          <a:p>
            <a:r>
              <a:rPr lang="cs-CZ" b="1" dirty="0" smtClean="0">
                <a:ln/>
              </a:rPr>
              <a:t>Přírodní park Ždánický les</a:t>
            </a:r>
          </a:p>
          <a:p>
            <a:pPr>
              <a:buNone/>
            </a:pPr>
            <a:r>
              <a:rPr lang="cs-CZ" b="1" dirty="0" smtClean="0">
                <a:ln/>
              </a:rPr>
              <a:t>	rozloha: 68km²</a:t>
            </a:r>
          </a:p>
          <a:p>
            <a:pPr>
              <a:buNone/>
            </a:pPr>
            <a:r>
              <a:rPr lang="cs-CZ" b="1" dirty="0" smtClean="0">
                <a:ln/>
              </a:rPr>
              <a:t>	zřízen 26. dubna 1996</a:t>
            </a:r>
          </a:p>
          <a:p>
            <a:pPr>
              <a:buNone/>
            </a:pPr>
            <a:endParaRPr lang="cs-CZ" b="1" dirty="0" smtClean="0">
              <a:ln/>
            </a:endParaRPr>
          </a:p>
          <a:p>
            <a:pPr>
              <a:buNone/>
            </a:pPr>
            <a:r>
              <a:rPr lang="cs-CZ" b="1" dirty="0" smtClean="0">
                <a:ln/>
              </a:rPr>
              <a:t>ROSTLINY</a:t>
            </a:r>
          </a:p>
          <a:p>
            <a:r>
              <a:rPr lang="cs-CZ" b="1" dirty="0" smtClean="0">
                <a:ln/>
              </a:rPr>
              <a:t>Bukové a dubové porosty</a:t>
            </a:r>
          </a:p>
          <a:p>
            <a:r>
              <a:rPr lang="cs-CZ" b="1" dirty="0" smtClean="0">
                <a:ln/>
              </a:rPr>
              <a:t>Nivní louky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Lilium martagon 006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21296" y="1556792"/>
            <a:ext cx="2808312" cy="37444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922114"/>
          </a:xfrm>
        </p:spPr>
        <p:txBody>
          <a:bodyPr>
            <a:normAutofit/>
          </a:bodyPr>
          <a:lstStyle/>
          <a:p>
            <a:r>
              <a:rPr lang="cs-CZ" sz="3000" dirty="0" smtClean="0"/>
              <a:t>Vybrané chráněné rostliny Ždánický les.</a:t>
            </a:r>
            <a:endParaRPr lang="cs-CZ" sz="3000" dirty="0"/>
          </a:p>
        </p:txBody>
      </p:sp>
      <p:pic>
        <p:nvPicPr>
          <p:cNvPr id="4" name="Zástupný symbol pro obsah 3" descr="hlaváček jarní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3491880" y="1977317"/>
            <a:ext cx="2699792" cy="290336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1475656" y="1556792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Lilie zlatohlavá</a:t>
            </a:r>
            <a:endParaRPr lang="cs-CZ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1988840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Hlaváček jarní</a:t>
            </a:r>
            <a:endParaRPr lang="cs-CZ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8196" name="Picture 4" descr="Soubor:Cephalanthera rubra 02 Luxemburg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26556" y="1557000"/>
            <a:ext cx="2493916" cy="374400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660232" y="4818638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Okrotice červená</a:t>
            </a:r>
            <a:endParaRPr lang="cs-CZ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4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8" descr="Soubor:Mantid August 2007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3931969"/>
            <a:ext cx="3240000" cy="2377351"/>
          </a:xfrm>
          <a:prstGeom prst="rect">
            <a:avLst/>
          </a:prstGeom>
          <a:noFill/>
        </p:spPr>
      </p:pic>
      <p:pic>
        <p:nvPicPr>
          <p:cNvPr id="7174" name="Picture 6" descr="Soubor:ColumbaOena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404040"/>
            <a:ext cx="1900800" cy="2376000"/>
          </a:xfrm>
          <a:prstGeom prst="rect">
            <a:avLst/>
          </a:prstGeom>
          <a:noFill/>
        </p:spPr>
      </p:pic>
      <p:pic>
        <p:nvPicPr>
          <p:cNvPr id="7172" name="Picture 4" descr="Soubor:Falco subbuteo flyin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97155" y="1412776"/>
            <a:ext cx="2215005" cy="2340000"/>
          </a:xfrm>
          <a:prstGeom prst="rect">
            <a:avLst/>
          </a:prstGeom>
          <a:noFill/>
        </p:spPr>
      </p:pic>
      <p:pic>
        <p:nvPicPr>
          <p:cNvPr id="7170" name="Picture 2" descr="Soubor:Acherontia atropos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1557016"/>
            <a:ext cx="3219162" cy="2016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1256" y="346646"/>
            <a:ext cx="699512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Vybraní chránění živočichové</a:t>
            </a:r>
            <a:endParaRPr lang="cs-CZ" sz="3200" dirty="0"/>
          </a:p>
        </p:txBody>
      </p:sp>
      <p:pic>
        <p:nvPicPr>
          <p:cNvPr id="9" name="Obrázek 8" descr="sýc rousný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39552" y="3717032"/>
            <a:ext cx="1752000" cy="262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9"/>
          <p:cNvSpPr txBox="1"/>
          <p:nvPr/>
        </p:nvSpPr>
        <p:spPr>
          <a:xfrm>
            <a:off x="827584" y="314096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Lišaj smrtihlav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34290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Ostříž lesní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134076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Holub doupňák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5949280"/>
            <a:ext cx="23762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Otakárek fenyklový</a:t>
            </a:r>
            <a:endParaRPr lang="cs-CZ" sz="1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93998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Sýc rousný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393305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Kudlanka nábožná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7178" name="Picture 10" descr="Soubor:Otakárek fenyklový, Lovoš, 2009-07-1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940152" y="3933056"/>
            <a:ext cx="2880000" cy="19296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Ochrana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Přírodní rezervace</a:t>
            </a:r>
          </a:p>
          <a:p>
            <a:r>
              <a:rPr lang="cs-CZ" b="1" dirty="0" smtClean="0"/>
              <a:t>U Vrby</a:t>
            </a:r>
          </a:p>
          <a:p>
            <a:pPr>
              <a:buNone/>
            </a:pPr>
            <a:r>
              <a:rPr lang="cs-CZ" b="1" dirty="0" smtClean="0"/>
              <a:t>	lokalita: </a:t>
            </a:r>
            <a:r>
              <a:rPr lang="cs-CZ" b="1" dirty="0" err="1" smtClean="0"/>
              <a:t>Lovčice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výměra: 30, 02ha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Přírodní památky</a:t>
            </a:r>
          </a:p>
          <a:p>
            <a:r>
              <a:rPr lang="cs-CZ" b="1" dirty="0" err="1" smtClean="0"/>
              <a:t>Baračka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lokalita: Kloboučky</a:t>
            </a:r>
          </a:p>
          <a:p>
            <a:pPr>
              <a:buNone/>
            </a:pPr>
            <a:r>
              <a:rPr lang="cs-CZ" b="1" dirty="0" smtClean="0"/>
              <a:t>	výměra: 3, 02ha</a:t>
            </a:r>
            <a:endParaRPr lang="cs-CZ" b="1" dirty="0"/>
          </a:p>
        </p:txBody>
      </p:sp>
      <p:pic>
        <p:nvPicPr>
          <p:cNvPr id="6" name="Zástupný symbol pro obsah 5" descr="hlaváček jarn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691630"/>
            <a:ext cx="4068000" cy="43747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rezervace: U Vrby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Nachází se v nejstarší části Ždánického lesa.</a:t>
            </a:r>
          </a:p>
          <a:p>
            <a:r>
              <a:rPr lang="cs-CZ" dirty="0" smtClean="0"/>
              <a:t>Předmětem ochrany jsou zbytky starých bučin.</a:t>
            </a:r>
          </a:p>
          <a:p>
            <a:r>
              <a:rPr lang="cs-CZ" dirty="0" smtClean="0"/>
              <a:t>Pramení zde:</a:t>
            </a:r>
          </a:p>
          <a:p>
            <a:pPr lvl="1"/>
            <a:r>
              <a:rPr lang="cs-CZ" dirty="0" err="1" smtClean="0"/>
              <a:t>Lovčický</a:t>
            </a:r>
            <a:r>
              <a:rPr lang="cs-CZ" dirty="0" smtClean="0"/>
              <a:t> potok</a:t>
            </a:r>
          </a:p>
          <a:p>
            <a:pPr lvl="1"/>
            <a:r>
              <a:rPr lang="cs-CZ" dirty="0" smtClean="0"/>
              <a:t>Nedaleko Jordánek</a:t>
            </a:r>
          </a:p>
          <a:p>
            <a:r>
              <a:rPr lang="cs-CZ" dirty="0" smtClean="0"/>
              <a:t>V této rezervaci můžeme vidět chráněné druhy rostlin, hmyzu a ptáků.</a:t>
            </a:r>
          </a:p>
          <a:p>
            <a:pPr lvl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památka </a:t>
            </a:r>
            <a:r>
              <a:rPr lang="cs-CZ" dirty="0" err="1" smtClean="0"/>
              <a:t>Baračka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lesostepní stráně</a:t>
            </a:r>
          </a:p>
          <a:p>
            <a:r>
              <a:rPr lang="cs-CZ" dirty="0" smtClean="0"/>
              <a:t>Důvodem ochrany je cenná lokalita </a:t>
            </a:r>
            <a:r>
              <a:rPr lang="cs-CZ" b="1" dirty="0" smtClean="0">
                <a:solidFill>
                  <a:srgbClr val="FFFF00"/>
                </a:solidFill>
              </a:rPr>
              <a:t>stepní květeny</a:t>
            </a:r>
            <a:endParaRPr lang="cs-CZ" dirty="0" smtClean="0"/>
          </a:p>
          <a:p>
            <a:pPr lvl="1"/>
            <a:r>
              <a:rPr lang="cs-CZ" dirty="0" smtClean="0"/>
              <a:t>Kavyl vláskový</a:t>
            </a:r>
          </a:p>
          <a:p>
            <a:pPr lvl="1"/>
            <a:r>
              <a:rPr lang="cs-CZ" dirty="0" err="1" smtClean="0"/>
              <a:t>Bílojetel</a:t>
            </a:r>
            <a:r>
              <a:rPr lang="cs-CZ" dirty="0" smtClean="0"/>
              <a:t> pětilistý</a:t>
            </a:r>
          </a:p>
          <a:p>
            <a:pPr lvl="1"/>
            <a:r>
              <a:rPr lang="cs-CZ" dirty="0" smtClean="0"/>
              <a:t>Koniklec luční načernalý</a:t>
            </a:r>
          </a:p>
          <a:p>
            <a:pPr lvl="1"/>
            <a:r>
              <a:rPr lang="cs-CZ" dirty="0" smtClean="0"/>
              <a:t>Hlaváček jarní aj.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přírodní rezervace v našem nejbližším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Šévy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Nedaleko cyklotrasy mezi Bučovicemi 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Mouřínovem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Stepní stráň s výskytem 21 chráněných a ohrožených druhů rostlin.</a:t>
            </a: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Žlíbek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Mouřínovem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Rašovicemi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Svažité pozemky s výskytem cenného společenstva chráněných a ohrožených druhů rostlin.</a:t>
            </a:r>
          </a:p>
          <a:p>
            <a:pPr>
              <a:buNone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Člupy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Rašovský zlom – Chobot, Jalový dvůr,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Mušenice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Hrubá louka ad.</a:t>
            </a:r>
          </a:p>
          <a:p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12974"/>
          </a:xfrm>
        </p:spPr>
        <p:txBody>
          <a:bodyPr/>
          <a:lstStyle/>
          <a:p>
            <a:r>
              <a:rPr lang="cs-CZ" dirty="0" smtClean="0"/>
              <a:t>Otázky a úkoly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si informace o jedné z přírodních rezervací v našem okolí.</a:t>
            </a:r>
          </a:p>
          <a:p>
            <a:pPr lvl="1"/>
            <a:r>
              <a:rPr lang="cs-CZ" dirty="0" smtClean="0"/>
              <a:t>Stručně území popiš (o jaké území se jedná, proč je chráněno, kdy bylo vyhlášeno chráněným územím)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Vypiš některé chráněné živočichy na tomto území.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živočicha popiš.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je tento živočich chráněný.</a:t>
            </a:r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 si jednu chráněnou rostlinu, která roste na tomto území.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 obdobně jako při výběru živočicha.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tzv. „znečišťovatele přírody“ v našem regionu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znečišťují? Jak je možné situaci řešit?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i="1" dirty="0" smtClean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 [</a:t>
            </a:r>
            <a:r>
              <a:rPr lang="cs-CZ" sz="1400" dirty="0" smtClean="0">
                <a:latin typeface="Calibri"/>
                <a:cs typeface="Calibri"/>
              </a:rPr>
              <a:t>cit. 2011-04-16] Dostupný na WWW: &lt;</a:t>
            </a:r>
            <a:r>
              <a:rPr lang="cs-CZ" sz="1400" dirty="0" smtClean="0">
                <a:latin typeface="Calibri"/>
                <a:cs typeface="Calibri"/>
                <a:hlinkClick r:id="rId2"/>
              </a:rPr>
              <a:t>http://cs.wikipedia.org/wiki/Soubor:Adonis_vernalis05.jpg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na WWW: &lt;</a:t>
            </a:r>
            <a:r>
              <a:rPr lang="cs-CZ" sz="1400" dirty="0" smtClean="0">
                <a:hlinkClick r:id="rId3"/>
              </a:rPr>
              <a:t>http://cs.wikipedia.org/wiki/Soubor:Lilium_martagon_0064.JPG</a:t>
            </a:r>
            <a:r>
              <a:rPr lang="cs-CZ" sz="1400" dirty="0" smtClean="0">
                <a:latin typeface="Calibri"/>
                <a:cs typeface="Calibri"/>
              </a:rPr>
              <a:t> 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</a:t>
            </a:r>
            <a:r>
              <a:rPr lang="cs-CZ" sz="1400" dirty="0" smtClean="0">
                <a:latin typeface="Calibri"/>
                <a:cs typeface="Calibri"/>
                <a:hlinkClick r:id="rId4"/>
              </a:rPr>
              <a:t>http://cs.wikipedia.org/wiki/Soubor:Aegolius-funereus-001.jpg 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&lt;http://cs.wikipedia.org/wiki/Soubor:Acherontia_atropos01.jpg&gt;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&lt;http://cs.wikipedia.org/wiki/Soubor:Falco_subbuteo_flying.jpg&gt;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&lt;http://cs.wikipedia.org/wiki/Soubor:ColumbaOenas.jpg&gt;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&lt;http://cs.wikipedia.org/wiki/Soubor:Mantid_August_2007-2.jpg&gt;</a:t>
            </a:r>
          </a:p>
          <a:p>
            <a:r>
              <a:rPr lang="cs-CZ" sz="1400" i="1" dirty="0">
                <a:latin typeface="Calibri"/>
                <a:cs typeface="Calibri"/>
              </a:rPr>
              <a:t>[online].</a:t>
            </a:r>
            <a:r>
              <a:rPr lang="cs-CZ" sz="1400" dirty="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&lt;http://cs.wikipedia.org/wiki/Soubor:Otak%C3%A1rek_fenyklov%C3%BD,_Lovo%C5%A1,_2009-07-12.jpg&gt;</a:t>
            </a:r>
          </a:p>
          <a:p>
            <a:r>
              <a:rPr lang="cs-CZ" sz="1400" i="1">
                <a:latin typeface="Calibri"/>
                <a:cs typeface="Calibri"/>
              </a:rPr>
              <a:t>[online].</a:t>
            </a:r>
            <a:r>
              <a:rPr lang="cs-CZ" sz="1400" smtClean="0">
                <a:latin typeface="Calibri"/>
                <a:cs typeface="Calibri"/>
              </a:rPr>
              <a:t>[</a:t>
            </a:r>
            <a:r>
              <a:rPr lang="cs-CZ" sz="1400" dirty="0" smtClean="0">
                <a:latin typeface="Calibri"/>
                <a:cs typeface="Calibri"/>
              </a:rPr>
              <a:t>cit. 2011-04-16] Dostupný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Calibri"/>
                <a:cs typeface="Calibri"/>
              </a:rPr>
              <a:t>na WWW: &lt;http://cs.wikipedia.org/wiki/Soubor:Cephalanthera_rubra_02_Luxemburg.jpg&gt;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206</TotalTime>
  <Words>573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ŽDÁNICKÝ LES A POLITAVÍ</vt:lpstr>
      <vt:lpstr>Prezentace aplikace PowerPoint</vt:lpstr>
      <vt:lpstr>Něco málo o tomto mikroregionu…</vt:lpstr>
      <vt:lpstr>Ždánický les se představuje…</vt:lpstr>
      <vt:lpstr>Ochrana přírody</vt:lpstr>
      <vt:lpstr>Vybrané chráněné rostliny Ždánický les.</vt:lpstr>
      <vt:lpstr>Vybraní chránění živočichové</vt:lpstr>
      <vt:lpstr>Ochrana přírody</vt:lpstr>
      <vt:lpstr>Přírodní rezervace: U Vrby</vt:lpstr>
      <vt:lpstr>Přírodní památka Baračka</vt:lpstr>
      <vt:lpstr>Další přírodní rezervace v našem nejbližším okolí</vt:lpstr>
      <vt:lpstr>Otázky a úkoly 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ŽDÁNICKÝ LES A POLITAVÍ</dc:title>
  <dc:creator>Iva</dc:creator>
  <cp:lastModifiedBy>sborovna</cp:lastModifiedBy>
  <cp:revision>26</cp:revision>
  <dcterms:created xsi:type="dcterms:W3CDTF">2011-03-09T19:15:28Z</dcterms:created>
  <dcterms:modified xsi:type="dcterms:W3CDTF">2013-01-17T05:19:32Z</dcterms:modified>
</cp:coreProperties>
</file>