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4" r:id="rId3"/>
    <p:sldId id="257" r:id="rId4"/>
    <p:sldId id="259" r:id="rId5"/>
    <p:sldId id="260" r:id="rId6"/>
    <p:sldId id="261" r:id="rId7"/>
    <p:sldId id="262" r:id="rId8"/>
    <p:sldId id="263" r:id="rId9"/>
    <p:sldId id="258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365125" cy="6854825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>
          <a:xfrm>
            <a:off x="309563" y="681038"/>
            <a:ext cx="46037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6" name="Obdélník 5"/>
          <p:cNvSpPr/>
          <p:nvPr/>
        </p:nvSpPr>
        <p:spPr>
          <a:xfrm>
            <a:off x="268288" y="681038"/>
            <a:ext cx="2857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7" name="Obdélník 6"/>
          <p:cNvSpPr/>
          <p:nvPr/>
        </p:nvSpPr>
        <p:spPr>
          <a:xfrm>
            <a:off x="249238" y="681038"/>
            <a:ext cx="952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0" name="Obdélník 9"/>
          <p:cNvSpPr/>
          <p:nvPr/>
        </p:nvSpPr>
        <p:spPr>
          <a:xfrm>
            <a:off x="222250" y="681038"/>
            <a:ext cx="7938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255588" y="5046663"/>
            <a:ext cx="73025" cy="16922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255588" y="4797425"/>
            <a:ext cx="73025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3" name="Obdélník 12"/>
          <p:cNvSpPr/>
          <p:nvPr/>
        </p:nvSpPr>
        <p:spPr>
          <a:xfrm>
            <a:off x="255588" y="4637088"/>
            <a:ext cx="73025" cy="138112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4" name="Obdélník 13"/>
          <p:cNvSpPr/>
          <p:nvPr/>
        </p:nvSpPr>
        <p:spPr>
          <a:xfrm>
            <a:off x="255588" y="4541838"/>
            <a:ext cx="73025" cy="7461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9882767-81C0-4CAB-91B1-1FAC831B23F2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C67BB27-96D7-4E85-9C04-8CA838FC87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D5A8D8-1110-4C70-A86F-30578FB5E200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056318-0C02-4401-974D-970F3C14C5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lný tvar 3"/>
          <p:cNvSpPr>
            <a:spLocks/>
          </p:cNvSpPr>
          <p:nvPr/>
        </p:nvSpPr>
        <p:spPr bwMode="auto">
          <a:xfrm>
            <a:off x="4829175" y="1073150"/>
            <a:ext cx="4321175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5" name="Volný tvar 4"/>
          <p:cNvSpPr>
            <a:spLocks/>
          </p:cNvSpPr>
          <p:nvPr/>
        </p:nvSpPr>
        <p:spPr bwMode="auto">
          <a:xfrm>
            <a:off x="374650" y="0"/>
            <a:ext cx="5513388" cy="6615113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6" name="Volný tvar 5"/>
          <p:cNvSpPr>
            <a:spLocks/>
          </p:cNvSpPr>
          <p:nvPr/>
        </p:nvSpPr>
        <p:spPr bwMode="auto">
          <a:xfrm rot="5236414">
            <a:off x="4461669" y="1483519"/>
            <a:ext cx="4114800" cy="1189038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7" name="Volný tvar 6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4" name="Volný tvar 13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366713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366713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9" name="Obdélník 18"/>
          <p:cNvSpPr/>
          <p:nvPr/>
        </p:nvSpPr>
        <p:spPr>
          <a:xfrm>
            <a:off x="363538" y="401638"/>
            <a:ext cx="8504237" cy="887412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20" name="Obdélník 19"/>
          <p:cNvSpPr/>
          <p:nvPr/>
        </p:nvSpPr>
        <p:spPr>
          <a:xfrm flipH="1">
            <a:off x="371475" y="681038"/>
            <a:ext cx="26988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411163" y="681038"/>
            <a:ext cx="26987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447675" y="681038"/>
            <a:ext cx="952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23" name="Obdélník 22"/>
          <p:cNvSpPr/>
          <p:nvPr/>
        </p:nvSpPr>
        <p:spPr>
          <a:xfrm flipH="1">
            <a:off x="476250" y="681038"/>
            <a:ext cx="952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24" name="Obdélník 23"/>
          <p:cNvSpPr/>
          <p:nvPr/>
        </p:nvSpPr>
        <p:spPr>
          <a:xfrm>
            <a:off x="500063" y="681038"/>
            <a:ext cx="36512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bIns="0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0F2FDDD-2757-41BE-9911-8C955A197A97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2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DB19F54-6496-46B6-85AF-051E6AC8C6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179FDD8-EB80-4A1D-AC8A-93C4D1938E22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E9D20DB-6D5E-4554-8B93-02C0F79A06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401638"/>
            <a:ext cx="8867775" cy="887412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87313" y="681038"/>
            <a:ext cx="46037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9" name="Obdélník 8"/>
          <p:cNvSpPr/>
          <p:nvPr/>
        </p:nvSpPr>
        <p:spPr>
          <a:xfrm>
            <a:off x="47625" y="681038"/>
            <a:ext cx="26988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0" name="Obdélník 9"/>
          <p:cNvSpPr/>
          <p:nvPr/>
        </p:nvSpPr>
        <p:spPr>
          <a:xfrm>
            <a:off x="28575" y="681038"/>
            <a:ext cx="952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1" name="Obdélník 10"/>
          <p:cNvSpPr/>
          <p:nvPr/>
        </p:nvSpPr>
        <p:spPr>
          <a:xfrm>
            <a:off x="0" y="681038"/>
            <a:ext cx="952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2" name="Obdélník 11"/>
          <p:cNvSpPr/>
          <p:nvPr/>
        </p:nvSpPr>
        <p:spPr>
          <a:xfrm flipH="1">
            <a:off x="149225" y="681038"/>
            <a:ext cx="2857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3" name="Obdélník 12"/>
          <p:cNvSpPr/>
          <p:nvPr/>
        </p:nvSpPr>
        <p:spPr>
          <a:xfrm flipH="1">
            <a:off x="188913" y="681038"/>
            <a:ext cx="2857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4" name="Obdélník 13"/>
          <p:cNvSpPr/>
          <p:nvPr/>
        </p:nvSpPr>
        <p:spPr>
          <a:xfrm flipH="1">
            <a:off x="227013" y="681038"/>
            <a:ext cx="952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5" name="Obdélník 14"/>
          <p:cNvSpPr/>
          <p:nvPr/>
        </p:nvSpPr>
        <p:spPr>
          <a:xfrm flipH="1">
            <a:off x="255588" y="681038"/>
            <a:ext cx="7937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79400" y="681038"/>
            <a:ext cx="36513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/>
          <a:lstStyle>
            <a:lvl1pPr>
              <a:defRPr sz="400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F7C08AD-B86D-4793-BDDD-8AA078909DB4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1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9663EA1-BC1E-4AC6-8B04-CAB6B97591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06CF54-C0EF-43B1-A092-98C00C08B00E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6FDB52-042D-4EF8-B88B-58D0E62973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0456A13-9658-4236-9607-E6EEC55AA42E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BC68B72-8314-4CBC-B374-A5D3472E47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464E7C-26E0-47BA-84C8-7AE5E98A62C7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607540-5F0E-48BF-AF35-F4BC12D3F9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68300" y="0"/>
            <a:ext cx="8777288" cy="1878013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cxnSp>
        <p:nvCxnSpPr>
          <p:cNvPr id="6" name="Přímá spojovací čára 5"/>
          <p:cNvCxnSpPr/>
          <p:nvPr/>
        </p:nvCxnSpPr>
        <p:spPr>
          <a:xfrm flipV="1">
            <a:off x="363538" y="1884363"/>
            <a:ext cx="8782050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7" name="Skupina 19"/>
          <p:cNvGrpSpPr>
            <a:grpSpLocks/>
          </p:cNvGrpSpPr>
          <p:nvPr/>
        </p:nvGrpSpPr>
        <p:grpSpPr bwMode="auto">
          <a:xfrm rot="5400000">
            <a:off x="8515351" y="1219200"/>
            <a:ext cx="131762" cy="128587"/>
            <a:chOff x="6668087" y="1297746"/>
            <a:chExt cx="161840" cy="156602"/>
          </a:xfrm>
        </p:grpSpPr>
        <p:cxnSp>
          <p:nvCxnSpPr>
            <p:cNvPr id="8" name="Přímá spojovací čára 7"/>
            <p:cNvCxnSpPr/>
            <p:nvPr/>
          </p:nvCxnSpPr>
          <p:spPr>
            <a:xfrm rot="16200000">
              <a:off x="6663593" y="1296441"/>
              <a:ext cx="88935" cy="7994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čára 8"/>
            <p:cNvCxnSpPr/>
            <p:nvPr/>
          </p:nvCxnSpPr>
          <p:spPr>
            <a:xfrm rot="16200000" flipV="1">
              <a:off x="6685198" y="1391515"/>
              <a:ext cx="125668" cy="0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/>
            <p:nvPr/>
          </p:nvCxnSpPr>
          <p:spPr>
            <a:xfrm rot="5400000" flipH="1">
              <a:off x="6744513" y="1295466"/>
              <a:ext cx="88935" cy="8189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" name="Skupina 25"/>
          <p:cNvGrpSpPr>
            <a:grpSpLocks/>
          </p:cNvGrpSpPr>
          <p:nvPr/>
        </p:nvGrpSpPr>
        <p:grpSpPr bwMode="auto">
          <a:xfrm rot="5400000">
            <a:off x="8667751" y="1371600"/>
            <a:ext cx="131762" cy="128587"/>
            <a:chOff x="6668087" y="1297746"/>
            <a:chExt cx="161840" cy="156602"/>
          </a:xfrm>
        </p:grpSpPr>
        <p:cxnSp>
          <p:nvCxnSpPr>
            <p:cNvPr id="12" name="Přímá spojovací čára 11"/>
            <p:cNvCxnSpPr/>
            <p:nvPr/>
          </p:nvCxnSpPr>
          <p:spPr>
            <a:xfrm rot="16200000">
              <a:off x="6663593" y="1296441"/>
              <a:ext cx="88935" cy="7994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16200000" flipV="1">
              <a:off x="6685198" y="1391515"/>
              <a:ext cx="125668" cy="0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 rot="5400000" flipH="1">
              <a:off x="6744513" y="1295466"/>
              <a:ext cx="88935" cy="8189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" name="Skupina 29"/>
          <p:cNvGrpSpPr>
            <a:grpSpLocks/>
          </p:cNvGrpSpPr>
          <p:nvPr/>
        </p:nvGrpSpPr>
        <p:grpSpPr bwMode="auto">
          <a:xfrm rot="5400000">
            <a:off x="8320087" y="1474788"/>
            <a:ext cx="131763" cy="128588"/>
            <a:chOff x="6668087" y="1297746"/>
            <a:chExt cx="161840" cy="156602"/>
          </a:xfrm>
        </p:grpSpPr>
        <p:cxnSp>
          <p:nvCxnSpPr>
            <p:cNvPr id="16" name="Přímá spojovací čára 15"/>
            <p:cNvCxnSpPr/>
            <p:nvPr/>
          </p:nvCxnSpPr>
          <p:spPr>
            <a:xfrm rot="16200000">
              <a:off x="6663592" y="1296440"/>
              <a:ext cx="88934" cy="7994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16200000" flipV="1">
              <a:off x="6685198" y="1391513"/>
              <a:ext cx="125668" cy="0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čára 17"/>
            <p:cNvCxnSpPr/>
            <p:nvPr/>
          </p:nvCxnSpPr>
          <p:spPr>
            <a:xfrm rot="5400000" flipH="1">
              <a:off x="6744512" y="1295466"/>
              <a:ext cx="88934" cy="8189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9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563"/>
            <a:ext cx="2133600" cy="365125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0E7411C-3F8A-4C61-ACA8-ECF3EBFD54D9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20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563"/>
            <a:ext cx="5562600" cy="365125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563"/>
            <a:ext cx="457200" cy="365125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9D299F7-81DE-4605-8B5A-A714B6214B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7CEF9A-0A0A-4EE2-9A3A-F8C479E0F208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DB785C-AA68-4F23-858F-B10225C74D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19EBAB-2B0E-4B60-AED5-5DA6112D9E25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3A628-B588-4EE1-98E6-EBB29D24BB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0"/>
            <a:ext cx="365125" cy="6854825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255588" y="5046663"/>
            <a:ext cx="73025" cy="16922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9" name="Obdélník 8"/>
          <p:cNvSpPr/>
          <p:nvPr/>
        </p:nvSpPr>
        <p:spPr>
          <a:xfrm>
            <a:off x="255588" y="4797425"/>
            <a:ext cx="73025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0" name="Obdélník 9"/>
          <p:cNvSpPr/>
          <p:nvPr/>
        </p:nvSpPr>
        <p:spPr>
          <a:xfrm>
            <a:off x="255588" y="4637088"/>
            <a:ext cx="73025" cy="138112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1" name="Obdélník 10"/>
          <p:cNvSpPr/>
          <p:nvPr/>
        </p:nvSpPr>
        <p:spPr>
          <a:xfrm>
            <a:off x="255588" y="4541838"/>
            <a:ext cx="73025" cy="7461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63" y="681038"/>
            <a:ext cx="46037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8288" y="681038"/>
            <a:ext cx="28575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49238" y="681038"/>
            <a:ext cx="9525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7" name="Obdélník 16"/>
          <p:cNvSpPr/>
          <p:nvPr/>
        </p:nvSpPr>
        <p:spPr>
          <a:xfrm>
            <a:off x="222250" y="681038"/>
            <a:ext cx="7938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763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6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914400" y="1784350"/>
            <a:ext cx="777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909B5971-1CAE-4718-8A10-A61AC531E142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995ADB3A-6E83-4FFE-BC7A-F8DB2B29B7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17" r:id="rId1"/>
    <p:sldLayoutId id="2147483712" r:id="rId2"/>
    <p:sldLayoutId id="2147483718" r:id="rId3"/>
    <p:sldLayoutId id="2147483719" r:id="rId4"/>
    <p:sldLayoutId id="2147483720" r:id="rId5"/>
    <p:sldLayoutId id="2147483713" r:id="rId6"/>
    <p:sldLayoutId id="2147483721" r:id="rId7"/>
    <p:sldLayoutId id="2147483714" r:id="rId8"/>
    <p:sldLayoutId id="2147483722" r:id="rId9"/>
    <p:sldLayoutId id="2147483715" r:id="rId10"/>
    <p:sldLayoutId id="2147483716" r:id="rId11"/>
  </p:sldLayoutIdLst>
  <p:transition>
    <p:strips dir="ru"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 spc="-100">
          <a:solidFill>
            <a:srgbClr val="FAE0EC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FAE0EC"/>
          </a:solidFill>
          <a:latin typeface="Consolas" pitchFamily="49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FAE0EC"/>
          </a:solidFill>
          <a:latin typeface="Consolas" pitchFamily="49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FAE0EC"/>
          </a:solidFill>
          <a:latin typeface="Consolas" pitchFamily="49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FAE0EC"/>
          </a:solidFill>
          <a:latin typeface="Consolas" pitchFamily="49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rgbClr val="FAE0EC"/>
          </a:solidFill>
          <a:latin typeface="Consolas" pitchFamily="49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rgbClr val="FAE0EC"/>
          </a:solidFill>
          <a:latin typeface="Consolas" pitchFamily="49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rgbClr val="FAE0EC"/>
          </a:solidFill>
          <a:latin typeface="Consolas" pitchFamily="49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rgbClr val="FAE0EC"/>
          </a:solidFill>
          <a:latin typeface="Consolas" pitchFamily="49" charset="0"/>
        </a:defRPr>
      </a:lvl9pPr>
      <a:extLst/>
    </p:titleStyle>
    <p:bodyStyle>
      <a:lvl1pPr marL="411163" indent="-342900" algn="l" rtl="0" eaLnBrk="0" fontAlgn="base" hangingPunct="0">
        <a:spcBef>
          <a:spcPts val="700"/>
        </a:spcBef>
        <a:spcAft>
          <a:spcPct val="0"/>
        </a:spcAft>
        <a:buClr>
          <a:schemeClr val="tx2"/>
        </a:buClr>
        <a:buSzPct val="95000"/>
        <a:buFont typeface="Wingdings" pitchFamily="2" charset="2"/>
        <a:buChar char="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39775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Char char="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5363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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0475" indent="-228600" algn="l" rtl="0" eaLnBrk="0" fontAlgn="base" hangingPunct="0">
        <a:spcBef>
          <a:spcPct val="20000"/>
        </a:spcBef>
        <a:spcAft>
          <a:spcPct val="0"/>
        </a:spcAft>
        <a:buClr>
          <a:srgbClr val="DE6C36"/>
        </a:buClr>
        <a:buFont typeface="Wingdings 3" pitchFamily="18" charset="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138" indent="-209550" algn="l" rtl="0" eaLnBrk="0" fontAlgn="base" hangingPunct="0">
        <a:spcBef>
          <a:spcPct val="20000"/>
        </a:spcBef>
        <a:spcAft>
          <a:spcPct val="0"/>
        </a:spcAft>
        <a:buClr>
          <a:srgbClr val="DE6C36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mlNSKFbnLrc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>
                <a:solidFill>
                  <a:schemeClr val="tx2">
                    <a:satMod val="200000"/>
                  </a:schemeClr>
                </a:solidFill>
              </a:rPr>
              <a:t>BITVA U SLAVKOVA – BITVA TŘÍ CÍSAŘŮ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14400" y="2835275"/>
            <a:ext cx="7772400" cy="1508125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hlink"/>
              </a:buClr>
              <a:buSzPct val="60000"/>
              <a:buFont typeface="Wingdings"/>
              <a:buNone/>
              <a:defRPr/>
            </a:pPr>
            <a:r>
              <a:rPr lang="cs-CZ" dirty="0" smtClean="0"/>
              <a:t>Základní škola a mateřská škola </a:t>
            </a:r>
            <a:r>
              <a:rPr lang="cs-CZ" dirty="0" err="1" smtClean="0"/>
              <a:t>Nesovice</a:t>
            </a:r>
            <a:r>
              <a:rPr lang="cs-CZ" dirty="0" smtClean="0"/>
              <a:t>, příspěvková organizace; 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hlink"/>
              </a:buClr>
              <a:buSzPct val="60000"/>
              <a:buFont typeface="Wingdings"/>
              <a:buNone/>
              <a:defRPr/>
            </a:pPr>
            <a:r>
              <a:rPr lang="cs-CZ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CZ.1.07/1.4.00/21.1167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/>
              <a:t>III/2 Inovace a zkvalitnění výuky prostřednictvím ICT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/>
              <a:t>VY_32_INOVACE__Bitva u Slavkova – Bitva tří císařů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/>
              <a:t>Informace o Napoleonu Bonapart a bitvě u Slavkova.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/>
              <a:t>Mgr. Monika </a:t>
            </a:r>
            <a:r>
              <a:rPr lang="cs-CZ" dirty="0" err="1" smtClean="0"/>
              <a:t>Frolcová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375" y="69215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Anotace</a:t>
            </a:r>
            <a:r>
              <a:rPr lang="cs-CZ" dirty="0" smtClean="0"/>
              <a:t>: Žák se dozví informace </a:t>
            </a:r>
            <a:r>
              <a:rPr lang="cs-CZ" smtClean="0"/>
              <a:t>o </a:t>
            </a:r>
            <a:r>
              <a:rPr lang="cs-CZ" smtClean="0"/>
              <a:t>bitvě </a:t>
            </a:r>
            <a:r>
              <a:rPr lang="cs-CZ" dirty="0" smtClean="0"/>
              <a:t>u Slavkova, o Napoleonu Bonaparte. Vyhledává informace na internetu, prohlíží si video o rekonstrukci této bitvy.</a:t>
            </a:r>
          </a:p>
          <a:p>
            <a:r>
              <a:rPr lang="cs-CZ" b="1" dirty="0" smtClean="0"/>
              <a:t>Ročník</a:t>
            </a:r>
            <a:r>
              <a:rPr lang="cs-CZ" dirty="0" smtClean="0"/>
              <a:t>: 5.</a:t>
            </a:r>
          </a:p>
          <a:p>
            <a:r>
              <a:rPr lang="cs-CZ" b="1" dirty="0" smtClean="0"/>
              <a:t>Vzdělávací oblast</a:t>
            </a:r>
            <a:r>
              <a:rPr lang="cs-CZ" dirty="0" smtClean="0"/>
              <a:t>: Člověk a jeho svět – vlastivěda</a:t>
            </a:r>
          </a:p>
          <a:p>
            <a:r>
              <a:rPr lang="cs-CZ" b="1" dirty="0" smtClean="0"/>
              <a:t>Druh učebního materiálu</a:t>
            </a:r>
            <a:r>
              <a:rPr lang="cs-CZ" dirty="0" smtClean="0"/>
              <a:t>: prezentace </a:t>
            </a:r>
            <a:r>
              <a:rPr lang="cs-CZ" dirty="0" err="1" smtClean="0"/>
              <a:t>Power</a:t>
            </a:r>
            <a:r>
              <a:rPr lang="cs-CZ" dirty="0" smtClean="0"/>
              <a:t> Point</a:t>
            </a:r>
          </a:p>
        </p:txBody>
      </p:sp>
    </p:spTree>
  </p:cSld>
  <p:clrMapOvr>
    <a:masterClrMapping/>
  </p:clrMapOvr>
  <p:transition>
    <p:strips dir="r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 smtClean="0">
              <a:solidFill>
                <a:schemeClr val="tx2">
                  <a:satMod val="200000"/>
                </a:schemeClr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90600" y="2174875"/>
            <a:ext cx="7620000" cy="3790950"/>
          </a:xfrm>
          <a:effectLst>
            <a:softEdge rad="112500"/>
          </a:effectLst>
        </p:spPr>
      </p:pic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>
                <a:solidFill>
                  <a:schemeClr val="tx2">
                    <a:satMod val="200000"/>
                  </a:schemeClr>
                </a:solidFill>
              </a:rPr>
              <a:t>KDY, KDO, KDE?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2.prosince 1805</a:t>
            </a:r>
          </a:p>
          <a:p>
            <a:pPr eaLnBrk="1" hangingPunct="1"/>
            <a:r>
              <a:rPr lang="cs-CZ" smtClean="0"/>
              <a:t>Armáda Francouzského císařství v čele s císařem Napoleonem Bonapartem zde drtivě porazila vojsko spojenců, jimiž byly Rusko v čele s carem Alexandrem I. a M. I. Kutuzovem a Rakousko pod velením císaře Františka I.</a:t>
            </a:r>
          </a:p>
          <a:p>
            <a:pPr eaLnBrk="1" hangingPunct="1"/>
            <a:r>
              <a:rPr lang="cs-CZ" smtClean="0"/>
              <a:t>Poblíž Slavkova u Brna. Byla to jedna z nejslavnějších a největších bitev. </a:t>
            </a:r>
          </a:p>
          <a:p>
            <a:pPr eaLnBrk="1" hangingPunct="1"/>
            <a:endParaRPr lang="cs-CZ" smtClean="0"/>
          </a:p>
        </p:txBody>
      </p:sp>
      <p:sp>
        <p:nvSpPr>
          <p:cNvPr id="11268" name="Obdélník 3"/>
          <p:cNvSpPr>
            <a:spLocks noChangeArrowheads="1"/>
          </p:cNvSpPr>
          <p:nvPr/>
        </p:nvSpPr>
        <p:spPr bwMode="auto">
          <a:xfrm>
            <a:off x="2286000" y="-1049338"/>
            <a:ext cx="39417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NAPOLEON BONAPARTE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Začínal jako řadový voják v armádě francouzských </a:t>
            </a:r>
            <a:r>
              <a:rPr lang="cs-CZ" dirty="0" smtClean="0"/>
              <a:t> revolucionářů</a:t>
            </a:r>
            <a:r>
              <a:rPr lang="cs-CZ" dirty="0" smtClean="0"/>
              <a:t>.</a:t>
            </a:r>
          </a:p>
          <a:p>
            <a:pPr eaLnBrk="1" hangingPunct="1"/>
            <a:r>
              <a:rPr lang="cs-CZ" dirty="0" smtClean="0"/>
              <a:t>Ve 24 letech povýšen na generála.</a:t>
            </a:r>
          </a:p>
          <a:p>
            <a:pPr eaLnBrk="1" hangingPunct="1"/>
            <a:r>
              <a:rPr lang="cs-CZ" dirty="0" smtClean="0"/>
              <a:t>Za své zásluhy se na přelomu 18. a 19.století dostal do čela francouzské vlády a roku 1804 prohlásil Francii císařstvím a sám sebe jmenoval císařem. </a:t>
            </a:r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NAPOLEON BONAPARTE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pic>
        <p:nvPicPr>
          <p:cNvPr id="1741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044190" y="1784350"/>
            <a:ext cx="3512820" cy="4572000"/>
          </a:xfrm>
          <a:effectLst>
            <a:softEdge rad="112500"/>
          </a:effectLst>
        </p:spPr>
      </p:pic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ÚKOL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Vyhledej na internetu informace o dalších dvou císařích, kteří bojovali v bitvě u Slavkova.</a:t>
            </a:r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REKONSTRUKCE BITVY U SLAVKOVA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cs-CZ" smtClean="0">
              <a:hlinkClick r:id="rId2"/>
            </a:endParaRPr>
          </a:p>
          <a:p>
            <a:pPr eaLnBrk="1" hangingPunct="1"/>
            <a:r>
              <a:rPr lang="cs-CZ" smtClean="0">
                <a:hlinkClick r:id="rId2"/>
              </a:rPr>
              <a:t>http://www.youtube.com/watch?v=mlNSKFbnLrc</a:t>
            </a:r>
            <a:endParaRPr lang="cs-CZ" smtClean="0"/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Každoročně probíhá rekonstrukce této bitvy.</a:t>
            </a:r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>
                <a:solidFill>
                  <a:schemeClr val="tx2">
                    <a:satMod val="200000"/>
                  </a:schemeClr>
                </a:solidFill>
              </a:rPr>
              <a:t>Bibliografické citace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smtClean="0">
                <a:latin typeface="Arial" charset="0"/>
                <a:cs typeface="Arial" charset="0"/>
              </a:rPr>
              <a:t>EQUENDIL. </a:t>
            </a:r>
            <a:r>
              <a:rPr lang="cs-CZ" sz="2000" b="1" smtClean="0">
                <a:latin typeface="Arial" charset="0"/>
                <a:cs typeface="Arial" charset="0"/>
              </a:rPr>
              <a:t>Austerlitz-baron-Pascal.jpg </a:t>
            </a:r>
            <a:r>
              <a:rPr lang="cs-CZ" sz="2000" i="1" smtClean="0">
                <a:latin typeface="Arial" charset="0"/>
                <a:cs typeface="Arial" charset="0"/>
              </a:rPr>
              <a:t>[online]. </a:t>
            </a:r>
            <a:r>
              <a:rPr lang="cs-CZ" sz="2000" smtClean="0">
                <a:latin typeface="Arial" charset="0"/>
                <a:cs typeface="Arial" charset="0"/>
              </a:rPr>
              <a:t>28. 5. 2009</a:t>
            </a:r>
            <a:r>
              <a:rPr lang="cs-CZ" sz="2000" i="1" smtClean="0">
                <a:latin typeface="Arial" charset="0"/>
                <a:cs typeface="Arial" charset="0"/>
              </a:rPr>
              <a:t>[cit. 2011-10-15].</a:t>
            </a:r>
            <a:r>
              <a:rPr lang="cs-CZ" sz="2000" smtClean="0">
                <a:latin typeface="Arial" charset="0"/>
                <a:cs typeface="Arial" charset="0"/>
              </a:rPr>
              <a:t> Dostupný pod licencí Creative Commons na WWW:</a:t>
            </a:r>
            <a:r>
              <a:rPr lang="cs-CZ" sz="2000" i="1" smtClean="0">
                <a:latin typeface="Arial" charset="0"/>
                <a:cs typeface="Arial" charset="0"/>
              </a:rPr>
              <a:t>&lt;http://cs.wikipedia.org/wiki/Soubor:Austerlitz-baron-Pascal.jpg</a:t>
            </a:r>
            <a:r>
              <a:rPr lang="en-US" sz="2000" i="1" smtClean="0">
                <a:latin typeface="Arial" charset="0"/>
                <a:cs typeface="Arial" charset="0"/>
              </a:rPr>
              <a:t>&gt;.</a:t>
            </a:r>
            <a:endParaRPr lang="cs-CZ" sz="2000" i="1" smtClean="0">
              <a:latin typeface="Arial" charset="0"/>
              <a:cs typeface="Arial" charset="0"/>
            </a:endParaRPr>
          </a:p>
          <a:p>
            <a:pPr eaLnBrk="1" hangingPunct="1"/>
            <a:r>
              <a:rPr lang="cs-CZ" sz="2000" smtClean="0"/>
              <a:t>SCHULENBURG, F</a:t>
            </a:r>
            <a:r>
              <a:rPr lang="cs-CZ" sz="2000" smtClean="0">
                <a:latin typeface="Arial" charset="0"/>
                <a:cs typeface="Arial" charset="0"/>
              </a:rPr>
              <a:t>. </a:t>
            </a:r>
            <a:r>
              <a:rPr lang="fr-FR" sz="2000" b="1" smtClean="0"/>
              <a:t>Delaroche - Bonaparte f</a:t>
            </a:r>
            <a:r>
              <a:rPr lang="cs-CZ" sz="2000" b="1" smtClean="0"/>
              <a:t> </a:t>
            </a:r>
            <a:r>
              <a:rPr lang="fr-FR" sz="2000" b="1" smtClean="0"/>
              <a:t>ranchissant les Alpes.jpg</a:t>
            </a:r>
            <a:r>
              <a:rPr lang="cs-CZ" sz="2000" b="1" smtClean="0"/>
              <a:t> </a:t>
            </a:r>
            <a:r>
              <a:rPr lang="cs-CZ" sz="2000" i="1" smtClean="0">
                <a:latin typeface="Arial" charset="0"/>
                <a:cs typeface="Arial" charset="0"/>
              </a:rPr>
              <a:t>[online]. </a:t>
            </a:r>
            <a:r>
              <a:rPr lang="cs-CZ" sz="2000" smtClean="0"/>
              <a:t>23. 9. 2005, 16:11</a:t>
            </a:r>
            <a:r>
              <a:rPr lang="cs-CZ" sz="2000" i="1" smtClean="0">
                <a:latin typeface="Arial" charset="0"/>
                <a:cs typeface="Arial" charset="0"/>
              </a:rPr>
              <a:t>[cit. 2011-10-15].</a:t>
            </a:r>
            <a:r>
              <a:rPr lang="cs-CZ" sz="2000" smtClean="0">
                <a:latin typeface="Arial" charset="0"/>
                <a:cs typeface="Arial" charset="0"/>
              </a:rPr>
              <a:t> Dostupný pod licencí Creative Commons na WWW:</a:t>
            </a:r>
            <a:r>
              <a:rPr lang="cs-CZ" sz="2000" i="1" smtClean="0">
                <a:latin typeface="Arial" charset="0"/>
                <a:cs typeface="Arial" charset="0"/>
              </a:rPr>
              <a:t>&lt;http://cs.wikipedia.org/wiki/Soubor:Delaroche_-_Bonaparte_franchissant_les_Alpes.jpg</a:t>
            </a:r>
            <a:r>
              <a:rPr lang="en-US" sz="2000" i="1" smtClean="0">
                <a:latin typeface="Arial" charset="0"/>
                <a:cs typeface="Arial" charset="0"/>
              </a:rPr>
              <a:t>&gt;.</a:t>
            </a:r>
            <a:endParaRPr lang="cs-CZ" sz="2000" i="1" smtClean="0">
              <a:latin typeface="Arial" charset="0"/>
              <a:cs typeface="Arial" charset="0"/>
            </a:endParaRPr>
          </a:p>
          <a:p>
            <a:pPr eaLnBrk="1" hangingPunct="1"/>
            <a:endParaRPr lang="cs-CZ" sz="2000" i="1" smtClean="0">
              <a:latin typeface="Arial" charset="0"/>
              <a:cs typeface="Arial" charset="0"/>
            </a:endParaRPr>
          </a:p>
          <a:p>
            <a:pPr eaLnBrk="1" hangingPunct="1"/>
            <a:endParaRPr lang="cs-CZ" i="1" smtClean="0">
              <a:latin typeface="Arial" charset="0"/>
              <a:cs typeface="Arial" charset="0"/>
            </a:endParaRPr>
          </a:p>
          <a:p>
            <a:pPr eaLnBrk="1" hangingPunct="1"/>
            <a:endParaRPr lang="cs-CZ" b="1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65</TotalTime>
  <Words>250</Words>
  <Application>Microsoft Office PowerPoint</Application>
  <PresentationFormat>Předvádění na obrazovce (4:3)</PresentationFormat>
  <Paragraphs>31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7" baseType="lpstr">
      <vt:lpstr>Arial</vt:lpstr>
      <vt:lpstr>Consolas</vt:lpstr>
      <vt:lpstr>Corbel</vt:lpstr>
      <vt:lpstr>Wingdings</vt:lpstr>
      <vt:lpstr>Wingdings 2</vt:lpstr>
      <vt:lpstr>Wingdings 3</vt:lpstr>
      <vt:lpstr>Calibri</vt:lpstr>
      <vt:lpstr>Metro</vt:lpstr>
      <vt:lpstr>BITVA U SLAVKOVA – BITVA TŘÍ CÍSAŘŮ</vt:lpstr>
      <vt:lpstr>Snímek 2</vt:lpstr>
      <vt:lpstr>Snímek 3</vt:lpstr>
      <vt:lpstr>KDY, KDO, KDE?</vt:lpstr>
      <vt:lpstr>NAPOLEON BONAPARTE</vt:lpstr>
      <vt:lpstr>NAPOLEON BONAPARTE</vt:lpstr>
      <vt:lpstr>ÚKOL</vt:lpstr>
      <vt:lpstr>REKONSTRUKCE BITVY U SLAVKOVA</vt:lpstr>
      <vt:lpstr>Bibliografické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BITVA U SLAVKOVA – BITVA TŘÍ CÍSAŘŮ</dc:title>
  <dc:creator>Moníšek</dc:creator>
  <cp:lastModifiedBy>Dum</cp:lastModifiedBy>
  <cp:revision>10</cp:revision>
  <dcterms:created xsi:type="dcterms:W3CDTF">2011-10-15T19:58:18Z</dcterms:created>
  <dcterms:modified xsi:type="dcterms:W3CDTF">2014-02-06T19:17:27Z</dcterms:modified>
</cp:coreProperties>
</file>