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0B4C3D-3211-4EB7-A40E-3E9832137088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30B2C1-D7EB-4421-8FFA-D3DD4D45E2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75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</a:t>
            </a:r>
            <a:r>
              <a:rPr lang="cs-CZ" baseline="0" dirty="0" smtClean="0"/>
              <a:t> se nazývá naše země?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http://upload.wikimedia.org/wikipedia/commons/c/cb/Flag_of_the_Czech_Republic.svg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http://upload.wikimedia.org/wikipedia/commons/e/ed/Coat_of_arms_of_the_Czech_Republic.svg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http://upload.wikimedia.org/wikipedia/commons/2/20/Small_coat_of_arms_of_the_Czech_Republic.svg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http://upload.wikimedia.org/wikipedia/commons/5/58/Tricolour_of_the_Czech_Republic.svg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http://upload.wikimedia.org/wikipedia/commons/f/fc/Flag_of_the_president_of_the_Czech_Republic.svg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http://cs.wikipedia.org/wiki/Soubor:Seal_of_the_Czech_Republic.png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http://cs.wikipedia.org/wiki/Soubor:Lipa_rada.jpg</a:t>
            </a:r>
          </a:p>
          <a:p>
            <a:r>
              <a:rPr lang="cs-CZ" dirty="0" smtClean="0"/>
              <a:t>http://cs.wikipedia.org/wiki/Soubor:Lipovlist.JPG –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30B2C1-D7EB-4421-8FFA-D3DD4D45E25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DAFFD89-EC94-4864-9D1D-95830704C8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0421C34-F831-40CC-92B7-CA094659A2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f/Seal_of_the_Czech_Republic.pn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lvogPLLwc&amp;feature=related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9/Lipa_rada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c/c1/Lipovlist.JPG" TargetMode="Externa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MOJE VLAST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7056784" cy="1991072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Základní škola a mateřská škola </a:t>
            </a:r>
            <a:r>
              <a:rPr lang="cs-CZ" sz="1600" dirty="0" err="1" smtClean="0">
                <a:solidFill>
                  <a:schemeClr val="tx1"/>
                </a:solidFill>
              </a:rPr>
              <a:t>Nesovice</a:t>
            </a:r>
            <a:r>
              <a:rPr lang="cs-CZ" sz="1600" dirty="0" smtClean="0">
                <a:solidFill>
                  <a:schemeClr val="tx1"/>
                </a:solidFill>
              </a:rPr>
              <a:t>, příspěvková organizace; CZ.1.07/1.4.00/21.1167</a:t>
            </a:r>
          </a:p>
          <a:p>
            <a:pPr algn="r"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III/2 Inovace a zkvalitnění výuky prostřednictvím ICT</a:t>
            </a:r>
          </a:p>
          <a:p>
            <a:pPr algn="r"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VY_32_INOVACE_14_Moje vlast – Místo, kde žijeme</a:t>
            </a:r>
          </a:p>
          <a:p>
            <a:pPr algn="r"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Žáci se pouze informativně dozvídají o naší vlasti.</a:t>
            </a:r>
          </a:p>
          <a:p>
            <a:pPr algn="r"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Mgr. Iva Hanáková</a:t>
            </a:r>
          </a:p>
          <a:p>
            <a:pPr algn="r"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52736"/>
            <a:ext cx="5328592" cy="1230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019"/>
            <a:ext cx="8229600" cy="4525963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000" b="1" dirty="0" smtClean="0"/>
              <a:t>Anotace:</a:t>
            </a:r>
          </a:p>
          <a:p>
            <a:pPr algn="just"/>
            <a:r>
              <a:rPr lang="cs-CZ" sz="2000" dirty="0" smtClean="0"/>
              <a:t>Učivo pro žáky prvního ročníku, má pouze informativní charakter. Slouží k pohovoru o mapě ČR, hlavním městě, znaku, vlajce a symbolu národního stromu.</a:t>
            </a:r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r>
              <a:rPr lang="cs-CZ" sz="2000" b="1" dirty="0" smtClean="0"/>
              <a:t>Ročník: </a:t>
            </a:r>
            <a:r>
              <a:rPr lang="cs-CZ" sz="2000" dirty="0" smtClean="0"/>
              <a:t>1.</a:t>
            </a:r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r>
              <a:rPr lang="cs-CZ" sz="2000" b="1" dirty="0" smtClean="0"/>
              <a:t>Vzdělávací oblast: </a:t>
            </a:r>
          </a:p>
          <a:p>
            <a:pPr algn="just"/>
            <a:r>
              <a:rPr lang="cs-CZ" sz="2000" dirty="0" smtClean="0"/>
              <a:t>Člověk a jeho svět – Místo, kde žijeme</a:t>
            </a:r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r>
              <a:rPr lang="cs-CZ" sz="2000" b="1" dirty="0" smtClean="0"/>
              <a:t>Předmět: </a:t>
            </a:r>
          </a:p>
          <a:p>
            <a:pPr algn="just"/>
            <a:r>
              <a:rPr lang="cs-CZ" sz="2000" dirty="0" smtClean="0"/>
              <a:t>Prvouka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i="1" dirty="0" smtClean="0">
                <a:latin typeface="+mn-lt"/>
              </a:rPr>
              <a:t>Já, maminka, tatínek i mí kamarádi mluvíme všichni stejnou řečí. Jsou ale lidé, kterým nerozumím. „Kdo jsou?“</a:t>
            </a:r>
            <a:br>
              <a:rPr lang="cs-CZ" sz="2000" i="1" dirty="0" smtClean="0">
                <a:latin typeface="+mn-lt"/>
              </a:rPr>
            </a:br>
            <a:r>
              <a:rPr lang="cs-CZ" sz="2000" i="1" dirty="0" smtClean="0">
                <a:latin typeface="+mn-lt"/>
              </a:rPr>
              <a:t>Takoví </a:t>
            </a:r>
            <a:r>
              <a:rPr lang="cs-CZ" sz="2000" i="1" dirty="0" smtClean="0">
                <a:latin typeface="+mn-lt"/>
              </a:rPr>
              <a:t>lidé se přijeli </a:t>
            </a:r>
            <a:r>
              <a:rPr lang="cs-CZ" sz="2000" i="1" dirty="0" smtClean="0">
                <a:latin typeface="+mn-lt"/>
              </a:rPr>
              <a:t>podívat, jak </a:t>
            </a:r>
            <a:r>
              <a:rPr lang="cs-CZ" sz="2000" i="1" dirty="0" smtClean="0">
                <a:latin typeface="+mn-lt"/>
              </a:rPr>
              <a:t>je u nás krásně. „U nás doma?“</a:t>
            </a:r>
            <a:endParaRPr lang="cs-CZ" sz="2000" i="1" dirty="0">
              <a:latin typeface="+mn-lt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980643" y="1600200"/>
            <a:ext cx="718271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" y="571500"/>
            <a:ext cx="85725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2000" y="185194"/>
            <a:ext cx="5400000" cy="648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2000" y="136137"/>
            <a:ext cx="5400000" cy="6585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2000250"/>
            <a:ext cx="762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6925" y="928688"/>
            <a:ext cx="501015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Seal of the Czech Republic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5450" y="576262"/>
            <a:ext cx="575310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1660" y="674400"/>
            <a:ext cx="61206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Belwe Lt BT" pitchFamily="18" charset="0"/>
              </a:rPr>
              <a:t>HYMNA ČESKÉ REPUBLIKY</a:t>
            </a:r>
          </a:p>
          <a:p>
            <a:pPr algn="ctr"/>
            <a:endParaRPr lang="cs-CZ" sz="3200" dirty="0" smtClean="0">
              <a:latin typeface="Belwe Lt BT" pitchFamily="18" charset="0"/>
            </a:endParaRPr>
          </a:p>
          <a:p>
            <a:pPr algn="ctr"/>
            <a:r>
              <a:rPr lang="cs-CZ" sz="3200" dirty="0" smtClean="0">
                <a:latin typeface="Belwe Lt BT" pitchFamily="18" charset="0"/>
              </a:rPr>
              <a:t>Kde domov můj,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kde domov můj.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Voda hučí po lučinách,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bory šumí po skalinách,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v sadě skví se jara květ,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zemský ráj to na pohled!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A to je ta krásná země,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země česká, domov můj,</a:t>
            </a:r>
            <a:br>
              <a:rPr lang="cs-CZ" sz="3200" dirty="0" smtClean="0">
                <a:latin typeface="Belwe Lt BT" pitchFamily="18" charset="0"/>
              </a:rPr>
            </a:br>
            <a:r>
              <a:rPr lang="cs-CZ" sz="3200" dirty="0" smtClean="0">
                <a:latin typeface="Belwe Lt BT" pitchFamily="18" charset="0"/>
              </a:rPr>
              <a:t>země česká, domov můj!</a:t>
            </a:r>
            <a:endParaRPr lang="cs-CZ" sz="3200" dirty="0">
              <a:latin typeface="Belwe Lt BT" pitchFamily="18" charset="0"/>
            </a:endParaRPr>
          </a:p>
        </p:txBody>
      </p:sp>
      <p:sp>
        <p:nvSpPr>
          <p:cNvPr id="3" name="Elipsa 2">
            <a:hlinkClick r:id="rId2"/>
          </p:cNvPr>
          <p:cNvSpPr/>
          <p:nvPr/>
        </p:nvSpPr>
        <p:spPr>
          <a:xfrm>
            <a:off x="7812360" y="5733256"/>
            <a:ext cx="720080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Lipa rad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692696"/>
            <a:ext cx="7620000" cy="5715000"/>
          </a:xfrm>
          <a:prstGeom prst="rect">
            <a:avLst/>
          </a:prstGeom>
          <a:noFill/>
        </p:spPr>
      </p:pic>
      <p:pic>
        <p:nvPicPr>
          <p:cNvPr id="28676" name="Picture 4" descr="Soubor:Lipovlis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476672"/>
            <a:ext cx="2304256" cy="3072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Bibliografická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dirty="0" smtClean="0"/>
              <a:t>Slepá mapa </a:t>
            </a:r>
            <a:r>
              <a:rPr lang="cs-CZ" sz="1200" dirty="0" err="1" smtClean="0"/>
              <a:t>čr</a:t>
            </a:r>
            <a:r>
              <a:rPr lang="cs-CZ" sz="1200" dirty="0" smtClean="0"/>
              <a:t>,Free-top.</a:t>
            </a:r>
            <a:r>
              <a:rPr lang="cs-CZ" sz="1200" dirty="0" err="1" smtClean="0"/>
              <a:t>tym.cz</a:t>
            </a:r>
            <a:r>
              <a:rPr lang="cs-CZ" sz="1200" dirty="0" smtClean="0"/>
              <a:t> [online]. 2012 [cit. 2012-05-21]. Slepá mapa ČR. Dostupné z WWW: &lt;http://free-top.</a:t>
            </a:r>
            <a:r>
              <a:rPr lang="cs-CZ" sz="1200" dirty="0" err="1" smtClean="0"/>
              <a:t>tym.cz</a:t>
            </a:r>
            <a:r>
              <a:rPr lang="cs-CZ" sz="1200" dirty="0" smtClean="0"/>
              <a:t>/</a:t>
            </a:r>
            <a:r>
              <a:rPr lang="cs-CZ" sz="1200" dirty="0" err="1" smtClean="0"/>
              <a:t>download.php</a:t>
            </a:r>
            <a:r>
              <a:rPr lang="cs-CZ" sz="1200" dirty="0" smtClean="0"/>
              <a:t>?</a:t>
            </a:r>
            <a:r>
              <a:rPr lang="cs-CZ" sz="1200" dirty="0" err="1" smtClean="0"/>
              <a:t>ds</a:t>
            </a:r>
            <a:r>
              <a:rPr lang="cs-CZ" sz="1200" dirty="0" smtClean="0"/>
              <a:t>=</a:t>
            </a:r>
            <a:r>
              <a:rPr lang="cs-CZ" sz="1200" dirty="0" err="1" smtClean="0"/>
              <a:t>slepa</a:t>
            </a:r>
            <a:r>
              <a:rPr lang="cs-CZ" sz="1200" dirty="0" smtClean="0"/>
              <a:t>-mapa-</a:t>
            </a:r>
            <a:r>
              <a:rPr lang="cs-CZ" sz="1200" dirty="0" err="1" smtClean="0"/>
              <a:t>cr</a:t>
            </a:r>
            <a:r>
              <a:rPr lang="cs-CZ" sz="1200" dirty="0" smtClean="0"/>
              <a:t>&gt;.</a:t>
            </a:r>
          </a:p>
          <a:p>
            <a:r>
              <a:rPr lang="cs-CZ" sz="1200" i="1" dirty="0" smtClean="0"/>
              <a:t>[online]. </a:t>
            </a:r>
            <a:r>
              <a:rPr lang="cs-CZ" sz="1200" dirty="0" smtClean="0"/>
              <a:t> [cit. 2012-05-21] Dostupný z </a:t>
            </a:r>
            <a:r>
              <a:rPr lang="cs-CZ" sz="1200" dirty="0"/>
              <a:t>WWW: </a:t>
            </a:r>
            <a:r>
              <a:rPr lang="cs-CZ" sz="1200" dirty="0" smtClean="0"/>
              <a:t>&lt;http://upload.wikimedia.org/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/c/</a:t>
            </a:r>
            <a:r>
              <a:rPr lang="cs-CZ" sz="1200" dirty="0" err="1" smtClean="0"/>
              <a:t>cb</a:t>
            </a:r>
            <a:r>
              <a:rPr lang="cs-CZ" sz="1200" dirty="0" smtClean="0"/>
              <a:t>/</a:t>
            </a:r>
            <a:r>
              <a:rPr lang="cs-CZ" sz="1200" dirty="0" err="1" smtClean="0"/>
              <a:t>Flag_of_the_Czech_Republic.svg</a:t>
            </a:r>
            <a:r>
              <a:rPr lang="cs-CZ" sz="1200" dirty="0" smtClean="0"/>
              <a:t>&gt;</a:t>
            </a:r>
          </a:p>
          <a:p>
            <a:r>
              <a:rPr lang="cs-CZ" sz="1200" i="1" dirty="0"/>
              <a:t>[online].</a:t>
            </a:r>
            <a:r>
              <a:rPr lang="cs-CZ" sz="1200" dirty="0" smtClean="0"/>
              <a:t>[cit. 2012-05-21]. Dostupný z WWW: &lt; </a:t>
            </a:r>
            <a:r>
              <a:rPr lang="cs-CZ" sz="1200" dirty="0" err="1" smtClean="0"/>
              <a:t>upload.wikimedia.org</a:t>
            </a:r>
            <a:r>
              <a:rPr lang="cs-CZ" sz="1200" dirty="0" smtClean="0"/>
              <a:t>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/e/</a:t>
            </a:r>
            <a:r>
              <a:rPr lang="cs-CZ" sz="1200" dirty="0" err="1" smtClean="0"/>
              <a:t>ed</a:t>
            </a:r>
            <a:r>
              <a:rPr lang="cs-CZ" sz="1200" dirty="0" smtClean="0"/>
              <a:t>/</a:t>
            </a:r>
            <a:r>
              <a:rPr lang="cs-CZ" sz="1200" dirty="0" err="1" smtClean="0"/>
              <a:t>Coat</a:t>
            </a:r>
            <a:r>
              <a:rPr lang="cs-CZ" sz="1200" dirty="0" smtClean="0"/>
              <a:t>_</a:t>
            </a:r>
            <a:r>
              <a:rPr lang="cs-CZ" sz="1200" dirty="0" err="1" smtClean="0"/>
              <a:t>of</a:t>
            </a:r>
            <a:r>
              <a:rPr lang="cs-CZ" sz="1200" dirty="0" smtClean="0"/>
              <a:t>_</a:t>
            </a:r>
            <a:r>
              <a:rPr lang="cs-CZ" sz="1200" dirty="0" err="1" smtClean="0"/>
              <a:t>arms</a:t>
            </a:r>
            <a:r>
              <a:rPr lang="cs-CZ" sz="1200" dirty="0" smtClean="0"/>
              <a:t>_</a:t>
            </a:r>
            <a:r>
              <a:rPr lang="cs-CZ" sz="1200" dirty="0" err="1" smtClean="0"/>
              <a:t>of</a:t>
            </a:r>
            <a:r>
              <a:rPr lang="cs-CZ" sz="1200" dirty="0" smtClean="0"/>
              <a:t>_</a:t>
            </a:r>
            <a:r>
              <a:rPr lang="cs-CZ" sz="1200" dirty="0" err="1" smtClean="0"/>
              <a:t>the</a:t>
            </a:r>
            <a:r>
              <a:rPr lang="cs-CZ" sz="1200" dirty="0" smtClean="0"/>
              <a:t>_</a:t>
            </a:r>
            <a:r>
              <a:rPr lang="cs-CZ" sz="1200" dirty="0" err="1" smtClean="0"/>
              <a:t>Czech</a:t>
            </a:r>
            <a:r>
              <a:rPr lang="cs-CZ" sz="1200" dirty="0" smtClean="0"/>
              <a:t>_</a:t>
            </a:r>
            <a:r>
              <a:rPr lang="cs-CZ" sz="1200" dirty="0" err="1" smtClean="0"/>
              <a:t>Republic.svg</a:t>
            </a:r>
            <a:r>
              <a:rPr lang="cs-CZ" sz="1200" dirty="0" smtClean="0"/>
              <a:t> &gt;</a:t>
            </a:r>
          </a:p>
          <a:p>
            <a:r>
              <a:rPr lang="cs-CZ" sz="1200" i="1" dirty="0"/>
              <a:t>[online].</a:t>
            </a:r>
            <a:r>
              <a:rPr lang="cs-CZ" sz="1200" dirty="0" smtClean="0"/>
              <a:t>[cit. 2012-05-21]. Dostupný z WWW: &lt;http://upload.wikimedia.org/wikipedia/commons/2/20/Small_coat_of_arms_of_the_Czech_Republic.svg&gt;</a:t>
            </a:r>
          </a:p>
          <a:p>
            <a:r>
              <a:rPr lang="cs-CZ" sz="1200" i="1" dirty="0"/>
              <a:t>[online].</a:t>
            </a:r>
            <a:r>
              <a:rPr lang="cs-CZ" sz="1200" dirty="0" smtClean="0"/>
              <a:t>[cit. 2012-05-21]. Dostupný z WWW: &lt;http://upload.wikimedia.org/wikipedia/commons/5/58/Tricolour_of_the_Czech_Republic.svg&gt;</a:t>
            </a:r>
          </a:p>
          <a:p>
            <a:r>
              <a:rPr lang="cs-CZ" sz="1200" i="1" dirty="0"/>
              <a:t>[online].</a:t>
            </a:r>
            <a:r>
              <a:rPr lang="cs-CZ" sz="1200" dirty="0" smtClean="0"/>
              <a:t>[cit. 2012-05-21]. Dostupný z WWW: &lt;http://upload.wikimedia.org/wikipedia/commons/f/fc/Flag_of_the_president_of_the_Czech_Republic.svg&gt;</a:t>
            </a:r>
          </a:p>
          <a:p>
            <a:r>
              <a:rPr lang="cs-CZ" sz="1200" i="1" dirty="0"/>
              <a:t>[online].</a:t>
            </a:r>
            <a:r>
              <a:rPr lang="cs-CZ" sz="1200" dirty="0" smtClean="0"/>
              <a:t>[cit. 2012-05-21]. Dostupný z WWW:&lt;http://cs.wikipedia.org/wiki/Soubor:Seal_of_the_Czech_Republic.png&gt;</a:t>
            </a:r>
          </a:p>
          <a:p>
            <a:r>
              <a:rPr lang="cs-CZ" sz="1200" i="1" dirty="0"/>
              <a:t>[online].</a:t>
            </a:r>
            <a:r>
              <a:rPr lang="cs-CZ" sz="1200" dirty="0" smtClean="0"/>
              <a:t>[cit. 2012-05-21]. Dostupný z WWW:&lt;http://cs.wikipedia.org/wiki/Soubor:Lipa_rada.jpg&gt;</a:t>
            </a:r>
          </a:p>
          <a:p>
            <a:r>
              <a:rPr lang="cs-CZ" sz="1200" i="1"/>
              <a:t>[online].</a:t>
            </a:r>
            <a:r>
              <a:rPr lang="cs-CZ" sz="1200" smtClean="0"/>
              <a:t>[</a:t>
            </a:r>
            <a:r>
              <a:rPr lang="cs-CZ" sz="1200" dirty="0" smtClean="0"/>
              <a:t>cit. 2012-05-21]. Dostupný 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WWW:&lt;http://cs.wikipedia.org/wiki/Soubor:Lipovlist.JPG&gt;</a:t>
            </a:r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</Template>
  <TotalTime>1733</TotalTime>
  <Words>317</Words>
  <Application>Microsoft Office PowerPoint</Application>
  <PresentationFormat>Předvádění na obrazovce (4:3)</PresentationFormat>
  <Paragraphs>47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MOJE VLAST</vt:lpstr>
      <vt:lpstr>Snímek 2</vt:lpstr>
      <vt:lpstr>Já, maminka, tatínek i mí kamarádi mluvíme všichni stejnou řečí. Jsou ale lidé, kterým nerozumím. „Kdo jsou?“ Takoví lidé se přijeli podívat, jak je u nás krásně. „U nás doma?“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Bibliografická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Dum</cp:lastModifiedBy>
  <cp:revision>5</cp:revision>
  <dcterms:created xsi:type="dcterms:W3CDTF">2012-05-20T11:15:57Z</dcterms:created>
  <dcterms:modified xsi:type="dcterms:W3CDTF">2014-02-06T19:04:33Z</dcterms:modified>
</cp:coreProperties>
</file>