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1" r:id="rId3"/>
    <p:sldId id="278" r:id="rId4"/>
    <p:sldId id="259" r:id="rId5"/>
    <p:sldId id="258" r:id="rId6"/>
    <p:sldId id="256" r:id="rId7"/>
    <p:sldId id="257" r:id="rId8"/>
    <p:sldId id="260" r:id="rId9"/>
    <p:sldId id="261" r:id="rId10"/>
    <p:sldId id="265" r:id="rId11"/>
    <p:sldId id="274" r:id="rId12"/>
    <p:sldId id="277" r:id="rId13"/>
    <p:sldId id="273" r:id="rId14"/>
    <p:sldId id="272" r:id="rId15"/>
    <p:sldId id="275" r:id="rId16"/>
    <p:sldId id="276" r:id="rId17"/>
    <p:sldId id="280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rgbClr val="993300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0000FF"/>
    <a:srgbClr val="FF3300"/>
    <a:srgbClr val="FF66CC"/>
    <a:srgbClr val="CC0099"/>
    <a:srgbClr val="CC3300"/>
    <a:srgbClr val="6600CC"/>
    <a:srgbClr val="990099"/>
    <a:srgbClr val="CC0000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66" autoAdjust="0"/>
    <p:restoredTop sz="94711" autoAdjust="0"/>
  </p:normalViewPr>
  <p:slideViewPr>
    <p:cSldViewPr snapToGrid="0">
      <p:cViewPr>
        <p:scale>
          <a:sx n="100" d="100"/>
          <a:sy n="100" d="100"/>
        </p:scale>
        <p:origin x="-492" y="9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44893-9192-4265-AB47-8DDFACF195B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847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B9D512-CE0D-4896-8A98-D570D82135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21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C718A7-0CDD-4A32-B6C3-FCB4B2AE23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033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16E73E-6657-439D-A77C-6F6743EBA3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87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9F7E93-8BF9-4578-BD76-DB1C3E4B014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82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844CE-5EE8-48C9-85D5-66F0BE024F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29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414307-E191-411D-A3BB-BBD0ADFAD3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649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7C06D5-F5F3-4940-B113-0A7807CC92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75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BAA66F-5E05-4A69-A7FE-DED6F18D4A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50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25D866-F32D-40DD-B6D6-7C1BD011F0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082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D8AA80-2168-4596-8D5F-6967EB07709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733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74F7C8C-F4C9-4E75-AB8F-6AE6384EE2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57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B96BE043-090A-4E94-A13F-E9728930EA2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116786"/>
              </p:ext>
            </p:extLst>
          </p:nvPr>
        </p:nvGraphicFramePr>
        <p:xfrm>
          <a:off x="169217" y="5214418"/>
          <a:ext cx="8755707" cy="1402080"/>
        </p:xfrm>
        <a:graphic>
          <a:graphicData uri="http://schemas.openxmlformats.org/drawingml/2006/table">
            <a:tbl>
              <a:tblPr/>
              <a:tblGrid>
                <a:gridCol w="2650810"/>
                <a:gridCol w="6104897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VY_32_INOVACE_16_Podstatná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jména -procvičování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504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1889760"/>
            <a:ext cx="7985760" cy="3566160"/>
          </a:xfrm>
        </p:spPr>
        <p:txBody>
          <a:bodyPr/>
          <a:lstStyle/>
          <a:p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Podstatná</a:t>
            </a:r>
            <a:r>
              <a:rPr lang="cs-CZ" sz="9600" b="1" dirty="0" smtClean="0">
                <a:solidFill>
                  <a:schemeClr val="accent2"/>
                </a:solidFill>
              </a:rPr>
              <a:t> </a:t>
            </a:r>
            <a:br>
              <a:rPr lang="cs-CZ" sz="9600" b="1" dirty="0" smtClean="0">
                <a:solidFill>
                  <a:schemeClr val="accent2"/>
                </a:solidFill>
              </a:rPr>
            </a:br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jména</a:t>
            </a:r>
            <a:r>
              <a:rPr lang="cs-CZ" sz="9600" b="1" dirty="0" smtClean="0">
                <a:solidFill>
                  <a:schemeClr val="accent2"/>
                </a:solidFill>
              </a:rPr>
              <a:t/>
            </a:r>
            <a:br>
              <a:rPr lang="cs-CZ" sz="9600" b="1" dirty="0" smtClean="0">
                <a:solidFill>
                  <a:schemeClr val="accent2"/>
                </a:solidFill>
              </a:rPr>
            </a:br>
            <a:endParaRPr lang="cs-CZ" sz="9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81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0" name="WordArt 4"/>
          <p:cNvSpPr>
            <a:spLocks noChangeArrowheads="1" noChangeShapeType="1" noTextEdit="1"/>
          </p:cNvSpPr>
          <p:nvPr/>
        </p:nvSpPr>
        <p:spPr bwMode="auto">
          <a:xfrm>
            <a:off x="727869" y="575925"/>
            <a:ext cx="7852251" cy="1748175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/>
          <a:p>
            <a:pPr algn="ctr"/>
            <a:endParaRPr lang="cs-CZ" sz="3600" b="1" kern="10" spc="-360" dirty="0">
              <a:ln w="12700">
                <a:solidFill>
                  <a:srgbClr val="000099"/>
                </a:solidFill>
                <a:round/>
                <a:headEnd/>
                <a:tailEnd/>
              </a:ln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0184" name="WordArt 8"/>
          <p:cNvSpPr>
            <a:spLocks noChangeArrowheads="1" noChangeShapeType="1" noTextEdit="1"/>
          </p:cNvSpPr>
          <p:nvPr/>
        </p:nvSpPr>
        <p:spPr bwMode="auto">
          <a:xfrm>
            <a:off x="3655696" y="2033588"/>
            <a:ext cx="1554162" cy="105410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/>
              </a:rPr>
              <a:t>pád</a:t>
            </a:r>
            <a:endParaRPr lang="cs-CZ" sz="3600" b="1" kern="10" cap="all" dirty="0">
              <a:ln w="0"/>
              <a:solidFill>
                <a:srgbClr val="FFFF00"/>
              </a:solidFill>
              <a:effectLst>
                <a:reflection blurRad="12700" stA="50000" endPos="50000" dist="5000" dir="5400000" sy="-100000" rotWithShape="0"/>
              </a:effectLst>
              <a:latin typeface="Arial Black"/>
            </a:endParaRPr>
          </a:p>
        </p:txBody>
      </p:sp>
      <p:sp>
        <p:nvSpPr>
          <p:cNvPr id="50185" name="WordArt 9"/>
          <p:cNvSpPr>
            <a:spLocks noChangeArrowheads="1" noChangeShapeType="1" noTextEdit="1"/>
          </p:cNvSpPr>
          <p:nvPr/>
        </p:nvSpPr>
        <p:spPr bwMode="auto">
          <a:xfrm>
            <a:off x="3481864" y="3224530"/>
            <a:ext cx="1901825" cy="895350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/>
              </a:rPr>
              <a:t>číslo</a:t>
            </a:r>
            <a:endParaRPr lang="cs-CZ" sz="3600" b="1" kern="10" cap="all" dirty="0">
              <a:ln w="0"/>
              <a:solidFill>
                <a:srgbClr val="FF3300"/>
              </a:solidFill>
              <a:effectLst>
                <a:reflection blurRad="12700" stA="50000" endPos="50000" dist="5000" dir="5400000" sy="-100000" rotWithShape="0"/>
              </a:effectLst>
              <a:latin typeface="Arial Black"/>
            </a:endParaRPr>
          </a:p>
        </p:txBody>
      </p:sp>
      <p:sp>
        <p:nvSpPr>
          <p:cNvPr id="50186" name="WordArt 10"/>
          <p:cNvSpPr>
            <a:spLocks noChangeArrowheads="1" noChangeShapeType="1" noTextEdit="1"/>
          </p:cNvSpPr>
          <p:nvPr/>
        </p:nvSpPr>
        <p:spPr bwMode="auto">
          <a:xfrm>
            <a:off x="3790633" y="4419283"/>
            <a:ext cx="1419225" cy="865187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00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/>
              </a:rPr>
              <a:t>rod</a:t>
            </a:r>
            <a:endParaRPr lang="cs-CZ" sz="3600" b="1" kern="10" cap="all" dirty="0">
              <a:ln w="0"/>
              <a:solidFill>
                <a:srgbClr val="0000FF"/>
              </a:solidFill>
              <a:effectLst>
                <a:reflection blurRad="12700" stA="50000" endPos="50000" dist="5000" dir="5400000" sy="-100000" rotWithShape="0"/>
              </a:effectLst>
              <a:latin typeface="Arial Black"/>
            </a:endParaRPr>
          </a:p>
        </p:txBody>
      </p:sp>
      <p:sp>
        <p:nvSpPr>
          <p:cNvPr id="50187" name="WordArt 11"/>
          <p:cNvSpPr>
            <a:spLocks noChangeArrowheads="1" noChangeShapeType="1" noTextEdit="1"/>
          </p:cNvSpPr>
          <p:nvPr/>
        </p:nvSpPr>
        <p:spPr bwMode="auto">
          <a:xfrm>
            <a:off x="3560763" y="5594350"/>
            <a:ext cx="2025650" cy="766763"/>
          </a:xfrm>
          <a:prstGeom prst="rect">
            <a:avLst/>
          </a:prstGeom>
        </p:spPr>
        <p:txBody>
          <a:bodyPr wrap="none" fromWordArt="1">
            <a:prstTxWarp prst="textPlain">
              <a:avLst/>
            </a:prstTxWarp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CC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/>
              </a:rPr>
              <a:t>vzor</a:t>
            </a:r>
            <a:endParaRPr lang="cs-CZ" sz="3600" b="1" kern="10" cap="all" dirty="0">
              <a:ln w="0"/>
              <a:solidFill>
                <a:srgbClr val="00CC00"/>
              </a:solidFill>
              <a:effectLst>
                <a:reflection blurRad="12700" stA="50000" endPos="50000" dist="5000" dir="5400000" sy="-100000" rotWithShape="0"/>
              </a:effectLst>
              <a:latin typeface="Arial Black"/>
            </a:endParaRPr>
          </a:p>
        </p:txBody>
      </p:sp>
      <p:sp>
        <p:nvSpPr>
          <p:cNvPr id="50190" name="WordArt 14"/>
          <p:cNvSpPr>
            <a:spLocks noChangeArrowheads="1" noChangeShapeType="1" noTextEdit="1"/>
          </p:cNvSpPr>
          <p:nvPr/>
        </p:nvSpPr>
        <p:spPr bwMode="auto">
          <a:xfrm>
            <a:off x="5760719" y="2033588"/>
            <a:ext cx="395605" cy="5681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Arial Black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9664" y="342015"/>
            <a:ext cx="7186136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Procvičujeme:</a:t>
            </a:r>
            <a:endParaRPr lang="cs-CZ" sz="8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0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0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/>
      <p:bldP spid="50185" grpId="0"/>
      <p:bldP spid="50186" grpId="0"/>
      <p:bldP spid="50187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42950" y="276225"/>
            <a:ext cx="7772400" cy="1143000"/>
          </a:xfrm>
          <a:noFill/>
        </p:spPr>
        <p:txBody>
          <a:bodyPr/>
          <a:lstStyle/>
          <a:p>
            <a:r>
              <a:rPr lang="cs-CZ" sz="4000" b="1" dirty="0" smtClean="0">
                <a:solidFill>
                  <a:srgbClr val="00CC00"/>
                </a:solidFill>
              </a:rPr>
              <a:t>Urči u podstatných jmen pád:</a:t>
            </a:r>
            <a:endParaRPr lang="cs-CZ" sz="4000" b="1" dirty="0">
              <a:solidFill>
                <a:srgbClr val="00CC00"/>
              </a:solidFill>
            </a:endParaRP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66913"/>
            <a:ext cx="3810000" cy="4114800"/>
          </a:xfrm>
        </p:spPr>
        <p:txBody>
          <a:bodyPr/>
          <a:lstStyle/>
          <a:p>
            <a:r>
              <a:rPr lang="cs-CZ" b="1" dirty="0">
                <a:solidFill>
                  <a:schemeClr val="accent6"/>
                </a:solidFill>
              </a:rPr>
              <a:t>k </a:t>
            </a:r>
            <a:r>
              <a:rPr lang="cs-CZ" b="1" dirty="0" smtClean="0">
                <a:solidFill>
                  <a:schemeClr val="accent6"/>
                </a:solidFill>
              </a:rPr>
              <a:t>poště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pod </a:t>
            </a:r>
            <a:r>
              <a:rPr lang="cs-CZ" b="1" dirty="0" smtClean="0">
                <a:solidFill>
                  <a:schemeClr val="accent6"/>
                </a:solidFill>
              </a:rPr>
              <a:t>taškou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u </a:t>
            </a:r>
            <a:r>
              <a:rPr lang="cs-CZ" b="1" dirty="0" smtClean="0">
                <a:solidFill>
                  <a:schemeClr val="accent6"/>
                </a:solidFill>
              </a:rPr>
              <a:t>školy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vedle </a:t>
            </a:r>
            <a:r>
              <a:rPr lang="cs-CZ" b="1" dirty="0" smtClean="0">
                <a:solidFill>
                  <a:schemeClr val="accent6"/>
                </a:solidFill>
              </a:rPr>
              <a:t>postele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na </a:t>
            </a:r>
            <a:r>
              <a:rPr lang="cs-CZ" b="1" dirty="0" smtClean="0">
                <a:solidFill>
                  <a:schemeClr val="accent6"/>
                </a:solidFill>
              </a:rPr>
              <a:t>náměstí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přes </a:t>
            </a:r>
            <a:r>
              <a:rPr lang="cs-CZ" b="1" dirty="0" smtClean="0">
                <a:solidFill>
                  <a:schemeClr val="accent6"/>
                </a:solidFill>
              </a:rPr>
              <a:t>kopec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Martine!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za </a:t>
            </a:r>
            <a:r>
              <a:rPr lang="cs-CZ" b="1" dirty="0" smtClean="0">
                <a:solidFill>
                  <a:schemeClr val="accent6"/>
                </a:solidFill>
              </a:rPr>
              <a:t>stolem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399598" y="2052321"/>
            <a:ext cx="4157663" cy="4114800"/>
          </a:xfrm>
        </p:spPr>
        <p:txBody>
          <a:bodyPr/>
          <a:lstStyle/>
          <a:p>
            <a:r>
              <a:rPr lang="cs-CZ" b="1" dirty="0">
                <a:solidFill>
                  <a:schemeClr val="accent6"/>
                </a:solidFill>
              </a:rPr>
              <a:t>ž</a:t>
            </a:r>
            <a:r>
              <a:rPr lang="cs-CZ" b="1" dirty="0" smtClean="0">
                <a:solidFill>
                  <a:schemeClr val="accent6"/>
                </a:solidFill>
              </a:rPr>
              <a:t>áci zpívali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na </a:t>
            </a:r>
            <a:r>
              <a:rPr lang="cs-CZ" b="1" dirty="0" smtClean="0">
                <a:solidFill>
                  <a:schemeClr val="accent6"/>
                </a:solidFill>
              </a:rPr>
              <a:t>nohu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na </a:t>
            </a:r>
            <a:r>
              <a:rPr lang="cs-CZ" b="1" dirty="0" smtClean="0">
                <a:solidFill>
                  <a:schemeClr val="accent6"/>
                </a:solidFill>
              </a:rPr>
              <a:t>hlavě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každý </a:t>
            </a:r>
            <a:r>
              <a:rPr lang="cs-CZ" b="1" dirty="0" smtClean="0">
                <a:solidFill>
                  <a:schemeClr val="accent6"/>
                </a:solidFill>
              </a:rPr>
              <a:t>člověk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>
                <a:solidFill>
                  <a:schemeClr val="accent6"/>
                </a:solidFill>
              </a:rPr>
              <a:t>do </a:t>
            </a:r>
            <a:r>
              <a:rPr lang="cs-CZ" b="1" dirty="0" smtClean="0">
                <a:solidFill>
                  <a:schemeClr val="accent6"/>
                </a:solidFill>
              </a:rPr>
              <a:t>obchodu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babičku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dětem</a:t>
            </a:r>
            <a:endParaRPr lang="cs-CZ" b="1" dirty="0">
              <a:solidFill>
                <a:schemeClr val="accent6"/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Babičko!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3130550" y="1974850"/>
            <a:ext cx="508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3.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6999288" y="5024438"/>
            <a:ext cx="508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3.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7023100" y="3019425"/>
            <a:ext cx="62388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6.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3213100" y="4037013"/>
            <a:ext cx="6238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6.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3181350" y="4529138"/>
            <a:ext cx="4508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4.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7024688" y="2482850"/>
            <a:ext cx="4508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4.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7010400" y="1960563"/>
            <a:ext cx="4651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1.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7026275" y="3514725"/>
            <a:ext cx="4651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1.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3213100" y="3509962"/>
            <a:ext cx="4651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3167062" y="2990850"/>
            <a:ext cx="4651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7024688" y="4037013"/>
            <a:ext cx="4651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3218815" y="5024437"/>
            <a:ext cx="5207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5.</a:t>
            </a:r>
          </a:p>
        </p:txBody>
      </p:sp>
      <p:sp>
        <p:nvSpPr>
          <p:cNvPr id="10259" name="Text Box 19"/>
          <p:cNvSpPr txBox="1">
            <a:spLocks noChangeArrowheads="1"/>
          </p:cNvSpPr>
          <p:nvPr/>
        </p:nvSpPr>
        <p:spPr bwMode="auto">
          <a:xfrm>
            <a:off x="7024688" y="5561013"/>
            <a:ext cx="520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5.</a:t>
            </a:r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>
            <a:off x="3213100" y="5514182"/>
            <a:ext cx="5810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7.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3132138" y="2471738"/>
            <a:ext cx="5810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7.</a:t>
            </a:r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7004050" y="4500563"/>
            <a:ext cx="508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4.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0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0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0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02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0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0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02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102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10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10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406525" y="246063"/>
            <a:ext cx="6569075" cy="1143000"/>
          </a:xfrm>
        </p:spPr>
        <p:txBody>
          <a:bodyPr/>
          <a:lstStyle/>
          <a:p>
            <a:r>
              <a:rPr lang="cs-CZ" sz="4000" b="1" dirty="0">
                <a:solidFill>
                  <a:schemeClr val="accent2"/>
                </a:solidFill>
              </a:rPr>
              <a:t>Zapiš za podstatné jméno </a:t>
            </a:r>
            <a:br>
              <a:rPr lang="cs-CZ" sz="4000" b="1" dirty="0">
                <a:solidFill>
                  <a:schemeClr val="accent2"/>
                </a:solidFill>
              </a:rPr>
            </a:br>
            <a:r>
              <a:rPr lang="cs-CZ" sz="4000" b="1" dirty="0">
                <a:solidFill>
                  <a:schemeClr val="accent2"/>
                </a:solidFill>
              </a:rPr>
              <a:t>do závorky jeho pád.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81200"/>
            <a:ext cx="8964612" cy="4114800"/>
          </a:xfrm>
        </p:spPr>
        <p:txBody>
          <a:bodyPr/>
          <a:lstStyle/>
          <a:p>
            <a:r>
              <a:rPr lang="cs-CZ" b="1" dirty="0">
                <a:solidFill>
                  <a:srgbClr val="00CC00"/>
                </a:solidFill>
              </a:rPr>
              <a:t>V </a:t>
            </a:r>
            <a:r>
              <a:rPr lang="cs-CZ" b="1" dirty="0" smtClean="0">
                <a:solidFill>
                  <a:srgbClr val="00CC00"/>
                </a:solidFill>
              </a:rPr>
              <a:t>tašce (  </a:t>
            </a:r>
            <a:r>
              <a:rPr lang="cs-CZ" b="1" dirty="0">
                <a:solidFill>
                  <a:srgbClr val="00CC00"/>
                </a:solidFill>
              </a:rPr>
              <a:t>) </a:t>
            </a:r>
            <a:r>
              <a:rPr lang="cs-CZ" b="1" dirty="0" smtClean="0">
                <a:solidFill>
                  <a:srgbClr val="00CC00"/>
                </a:solidFill>
              </a:rPr>
              <a:t>byl velký nákup (  </a:t>
            </a:r>
            <a:r>
              <a:rPr lang="cs-CZ" b="1" dirty="0">
                <a:solidFill>
                  <a:srgbClr val="00CC00"/>
                </a:solidFill>
              </a:rPr>
              <a:t>).</a:t>
            </a:r>
          </a:p>
          <a:p>
            <a:r>
              <a:rPr lang="cs-CZ" b="1" dirty="0">
                <a:solidFill>
                  <a:srgbClr val="00CC00"/>
                </a:solidFill>
              </a:rPr>
              <a:t>Před </a:t>
            </a:r>
            <a:r>
              <a:rPr lang="cs-CZ" b="1" dirty="0" smtClean="0">
                <a:solidFill>
                  <a:srgbClr val="00CC00"/>
                </a:solidFill>
              </a:rPr>
              <a:t>naší školou (  </a:t>
            </a:r>
            <a:r>
              <a:rPr lang="cs-CZ" b="1" dirty="0">
                <a:solidFill>
                  <a:srgbClr val="00CC00"/>
                </a:solidFill>
              </a:rPr>
              <a:t>) stojí </a:t>
            </a:r>
            <a:r>
              <a:rPr lang="cs-CZ" b="1" dirty="0" smtClean="0">
                <a:solidFill>
                  <a:srgbClr val="00CC00"/>
                </a:solidFill>
              </a:rPr>
              <a:t>vysoký strom (  ).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Mamince (  </a:t>
            </a:r>
            <a:r>
              <a:rPr lang="cs-CZ" b="1" dirty="0">
                <a:solidFill>
                  <a:srgbClr val="00CC00"/>
                </a:solidFill>
              </a:rPr>
              <a:t>) jsem </a:t>
            </a:r>
            <a:r>
              <a:rPr lang="cs-CZ" b="1" dirty="0" smtClean="0">
                <a:solidFill>
                  <a:srgbClr val="00CC00"/>
                </a:solidFill>
              </a:rPr>
              <a:t>koupila  květiny </a:t>
            </a:r>
            <a:r>
              <a:rPr lang="cs-CZ" b="1" dirty="0">
                <a:solidFill>
                  <a:srgbClr val="00CC00"/>
                </a:solidFill>
              </a:rPr>
              <a:t>( </a:t>
            </a:r>
            <a:r>
              <a:rPr lang="cs-CZ" b="1" dirty="0" smtClean="0">
                <a:solidFill>
                  <a:srgbClr val="00CC00"/>
                </a:solidFill>
              </a:rPr>
              <a:t> )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CC00"/>
                </a:solidFill>
              </a:rPr>
              <a:t>    do vázy (  </a:t>
            </a:r>
            <a:r>
              <a:rPr lang="cs-CZ" b="1" dirty="0">
                <a:solidFill>
                  <a:srgbClr val="00CC00"/>
                </a:solidFill>
              </a:rPr>
              <a:t>).</a:t>
            </a:r>
          </a:p>
          <a:p>
            <a:r>
              <a:rPr lang="cs-CZ" b="1" dirty="0" smtClean="0">
                <a:solidFill>
                  <a:srgbClr val="00CC00"/>
                </a:solidFill>
              </a:rPr>
              <a:t>V jídelně (  ) u pultu (  </a:t>
            </a:r>
            <a:r>
              <a:rPr lang="cs-CZ" b="1" dirty="0">
                <a:solidFill>
                  <a:srgbClr val="00CC00"/>
                </a:solidFill>
              </a:rPr>
              <a:t>) </a:t>
            </a:r>
            <a:r>
              <a:rPr lang="cs-CZ" b="1" dirty="0" smtClean="0">
                <a:solidFill>
                  <a:srgbClr val="00CC00"/>
                </a:solidFill>
              </a:rPr>
              <a:t>vydávali kompot (  </a:t>
            </a:r>
            <a:r>
              <a:rPr lang="cs-CZ" b="1" dirty="0">
                <a:solidFill>
                  <a:srgbClr val="00CC00"/>
                </a:solidFill>
              </a:rPr>
              <a:t>).</a:t>
            </a:r>
          </a:p>
          <a:p>
            <a:r>
              <a:rPr lang="cs-CZ" b="1" dirty="0" smtClean="0">
                <a:solidFill>
                  <a:srgbClr val="00CC00"/>
                </a:solidFill>
              </a:rPr>
              <a:t>Jano (  </a:t>
            </a:r>
            <a:r>
              <a:rPr lang="cs-CZ" b="1" dirty="0">
                <a:solidFill>
                  <a:srgbClr val="00CC00"/>
                </a:solidFill>
              </a:rPr>
              <a:t>), </a:t>
            </a:r>
            <a:r>
              <a:rPr lang="cs-CZ" b="1" dirty="0" smtClean="0">
                <a:solidFill>
                  <a:srgbClr val="00CC00"/>
                </a:solidFill>
              </a:rPr>
              <a:t>přijď se psem (  )!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Na tu </a:t>
            </a:r>
            <a:r>
              <a:rPr lang="cs-CZ" b="1" dirty="0" smtClean="0">
                <a:solidFill>
                  <a:srgbClr val="00CC00"/>
                </a:solidFill>
              </a:rPr>
              <a:t>zmrzlinu(  ) </a:t>
            </a:r>
            <a:r>
              <a:rPr lang="cs-CZ" b="1" dirty="0">
                <a:solidFill>
                  <a:srgbClr val="00CC00"/>
                </a:solidFill>
              </a:rPr>
              <a:t>se </a:t>
            </a:r>
            <a:r>
              <a:rPr lang="cs-CZ" b="1" dirty="0" smtClean="0">
                <a:solidFill>
                  <a:srgbClr val="00CC00"/>
                </a:solidFill>
              </a:rPr>
              <a:t>Honzík (  ) těšil.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Na </a:t>
            </a:r>
            <a:r>
              <a:rPr lang="cs-CZ" b="1" dirty="0" smtClean="0">
                <a:solidFill>
                  <a:srgbClr val="00CC00"/>
                </a:solidFill>
              </a:rPr>
              <a:t>stole </a:t>
            </a:r>
            <a:r>
              <a:rPr lang="cs-CZ" b="1" dirty="0">
                <a:solidFill>
                  <a:srgbClr val="00CC00"/>
                </a:solidFill>
              </a:rPr>
              <a:t>( </a:t>
            </a:r>
            <a:r>
              <a:rPr lang="cs-CZ" b="1" dirty="0" smtClean="0">
                <a:solidFill>
                  <a:srgbClr val="00CC00"/>
                </a:solidFill>
              </a:rPr>
              <a:t> ) </a:t>
            </a:r>
            <a:r>
              <a:rPr lang="cs-CZ" b="1" dirty="0">
                <a:solidFill>
                  <a:srgbClr val="00CC00"/>
                </a:solidFill>
              </a:rPr>
              <a:t>jsme viděli </a:t>
            </a:r>
            <a:r>
              <a:rPr lang="cs-CZ" b="1" dirty="0" smtClean="0">
                <a:solidFill>
                  <a:srgbClr val="00CC00"/>
                </a:solidFill>
              </a:rPr>
              <a:t>plno jídla (  </a:t>
            </a:r>
            <a:r>
              <a:rPr lang="cs-CZ" b="1" dirty="0">
                <a:solidFill>
                  <a:srgbClr val="00CC00"/>
                </a:solidFill>
              </a:rPr>
              <a:t>).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3601403" y="2637467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7.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408613" y="2051841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7441565" y="2641597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7800658" y="4341814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4.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997074" y="2051843"/>
            <a:ext cx="50482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6.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4760278" y="4946968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7.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1606230" y="4962208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5.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295206" y="4353243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6.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4234498" y="4357054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3273742" y="5527040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4.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5617527" y="5514340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1.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3" name="Text Box 17"/>
          <p:cNvSpPr txBox="1">
            <a:spLocks noChangeArrowheads="1"/>
          </p:cNvSpPr>
          <p:nvPr/>
        </p:nvSpPr>
        <p:spPr bwMode="auto">
          <a:xfrm>
            <a:off x="6416356" y="6139974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4.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2113914" y="6139973"/>
            <a:ext cx="5048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6.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2379027" y="3206749"/>
            <a:ext cx="4794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6" name="Text Box 20"/>
          <p:cNvSpPr txBox="1">
            <a:spLocks noChangeArrowheads="1"/>
          </p:cNvSpPr>
          <p:nvPr/>
        </p:nvSpPr>
        <p:spPr bwMode="auto">
          <a:xfrm>
            <a:off x="6737984" y="3198017"/>
            <a:ext cx="4794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4.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237" name="Text Box 21"/>
          <p:cNvSpPr txBox="1">
            <a:spLocks noChangeArrowheads="1"/>
          </p:cNvSpPr>
          <p:nvPr/>
        </p:nvSpPr>
        <p:spPr bwMode="auto">
          <a:xfrm>
            <a:off x="2110421" y="3793330"/>
            <a:ext cx="504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92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92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0" grpId="0"/>
      <p:bldP spid="9221" grpId="0"/>
      <p:bldP spid="9222" grpId="0"/>
      <p:bldP spid="9224" grpId="0"/>
      <p:bldP spid="9225" grpId="0"/>
      <p:bldP spid="9226" grpId="0"/>
      <p:bldP spid="9227" grpId="0"/>
      <p:bldP spid="9229" grpId="0"/>
      <p:bldP spid="9230" grpId="0"/>
      <p:bldP spid="9231" grpId="0"/>
      <p:bldP spid="9232" grpId="0"/>
      <p:bldP spid="9233" grpId="0"/>
      <p:bldP spid="9234" grpId="0"/>
      <p:bldP spid="9235" grpId="0"/>
      <p:bldP spid="9236" grpId="0"/>
      <p:bldP spid="92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1933575" y="231775"/>
            <a:ext cx="5319713" cy="1143000"/>
          </a:xfrm>
        </p:spPr>
        <p:txBody>
          <a:bodyPr/>
          <a:lstStyle/>
          <a:p>
            <a:r>
              <a:rPr lang="cs-CZ" sz="4000" b="1" dirty="0">
                <a:solidFill>
                  <a:srgbClr val="FF0000"/>
                </a:solidFill>
              </a:rPr>
              <a:t>Napiš podstatná jména </a:t>
            </a:r>
            <a:br>
              <a:rPr lang="cs-CZ" sz="4000" b="1" dirty="0">
                <a:solidFill>
                  <a:srgbClr val="FF0000"/>
                </a:solidFill>
              </a:rPr>
            </a:br>
            <a:r>
              <a:rPr lang="cs-CZ" sz="4000" b="1" dirty="0">
                <a:solidFill>
                  <a:srgbClr val="FF0000"/>
                </a:solidFill>
              </a:rPr>
              <a:t>v množném čísle: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981200"/>
            <a:ext cx="3810000" cy="4114800"/>
          </a:xfrm>
        </p:spPr>
        <p:txBody>
          <a:bodyPr/>
          <a:lstStyle/>
          <a:p>
            <a:r>
              <a:rPr lang="cs-CZ" b="1" dirty="0" smtClean="0">
                <a:solidFill>
                  <a:srgbClr val="00CC00"/>
                </a:solidFill>
              </a:rPr>
              <a:t>oko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kotě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postel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stůl</a:t>
            </a:r>
          </a:p>
          <a:p>
            <a:r>
              <a:rPr lang="cs-CZ" b="1" dirty="0" smtClean="0">
                <a:solidFill>
                  <a:srgbClr val="00CC00"/>
                </a:solidFill>
              </a:rPr>
              <a:t>mléko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talíř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konev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dům </a:t>
            </a:r>
            <a:endParaRPr lang="cs-CZ" b="1" dirty="0">
              <a:solidFill>
                <a:srgbClr val="00CC00"/>
              </a:solidFill>
            </a:endParaRP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270375" y="1981200"/>
            <a:ext cx="2574925" cy="4114800"/>
          </a:xfrm>
        </p:spPr>
        <p:txBody>
          <a:bodyPr/>
          <a:lstStyle/>
          <a:p>
            <a:r>
              <a:rPr lang="cs-CZ" b="1" dirty="0">
                <a:solidFill>
                  <a:srgbClr val="00CC00"/>
                </a:solidFill>
              </a:rPr>
              <a:t>v </a:t>
            </a:r>
            <a:r>
              <a:rPr lang="cs-CZ" b="1" dirty="0" smtClean="0">
                <a:solidFill>
                  <a:srgbClr val="00CC00"/>
                </a:solidFill>
              </a:rPr>
              <a:t>zemi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na </a:t>
            </a:r>
            <a:r>
              <a:rPr lang="cs-CZ" b="1" dirty="0" smtClean="0">
                <a:solidFill>
                  <a:srgbClr val="00CC00"/>
                </a:solidFill>
              </a:rPr>
              <a:t>židli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s </a:t>
            </a:r>
            <a:r>
              <a:rPr lang="cs-CZ" b="1" dirty="0" smtClean="0">
                <a:solidFill>
                  <a:srgbClr val="00CC00"/>
                </a:solidFill>
              </a:rPr>
              <a:t>chlebem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 smtClean="0">
                <a:solidFill>
                  <a:srgbClr val="00CC00"/>
                </a:solidFill>
              </a:rPr>
              <a:t>v knížce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ke </a:t>
            </a:r>
            <a:r>
              <a:rPr lang="cs-CZ" b="1" dirty="0" smtClean="0">
                <a:solidFill>
                  <a:srgbClr val="00CC00"/>
                </a:solidFill>
              </a:rPr>
              <a:t>kotěti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v </a:t>
            </a:r>
            <a:r>
              <a:rPr lang="cs-CZ" b="1" dirty="0" smtClean="0">
                <a:solidFill>
                  <a:srgbClr val="00CC00"/>
                </a:solidFill>
              </a:rPr>
              <a:t>kufru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od </a:t>
            </a:r>
            <a:r>
              <a:rPr lang="cs-CZ" b="1" dirty="0" smtClean="0">
                <a:solidFill>
                  <a:srgbClr val="00CC00"/>
                </a:solidFill>
              </a:rPr>
              <a:t>bratra</a:t>
            </a:r>
            <a:endParaRPr lang="cs-CZ" b="1" dirty="0">
              <a:solidFill>
                <a:srgbClr val="00CC00"/>
              </a:solidFill>
            </a:endParaRPr>
          </a:p>
          <a:p>
            <a:r>
              <a:rPr lang="cs-CZ" b="1" dirty="0">
                <a:solidFill>
                  <a:srgbClr val="00CC00"/>
                </a:solidFill>
              </a:rPr>
              <a:t>bez </a:t>
            </a:r>
            <a:r>
              <a:rPr lang="cs-CZ" b="1" dirty="0" smtClean="0">
                <a:solidFill>
                  <a:srgbClr val="00CC00"/>
                </a:solidFill>
              </a:rPr>
              <a:t>tašky</a:t>
            </a:r>
            <a:endParaRPr lang="cs-CZ" b="1" dirty="0">
              <a:solidFill>
                <a:srgbClr val="00CC00"/>
              </a:solidFill>
            </a:endParaRP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>
            <a:off x="2209800" y="1993900"/>
            <a:ext cx="21272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oči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koťata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postele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stoly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mléka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talíře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konve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6600CC"/>
                </a:solidFill>
              </a:rPr>
              <a:t>domy</a:t>
            </a:r>
            <a:endParaRPr lang="cs-CZ" sz="2800" b="1" dirty="0">
              <a:solidFill>
                <a:srgbClr val="6600CC"/>
              </a:solidFill>
            </a:endParaRP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6564313" y="1995488"/>
            <a:ext cx="286861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v </a:t>
            </a:r>
            <a:r>
              <a:rPr lang="cs-CZ" sz="2800" b="1" dirty="0" smtClean="0">
                <a:solidFill>
                  <a:srgbClr val="6600CC"/>
                </a:solidFill>
              </a:rPr>
              <a:t>zemích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na </a:t>
            </a:r>
            <a:r>
              <a:rPr lang="cs-CZ" sz="2800" b="1" dirty="0" smtClean="0">
                <a:solidFill>
                  <a:srgbClr val="6600CC"/>
                </a:solidFill>
              </a:rPr>
              <a:t>židlích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s </a:t>
            </a:r>
            <a:r>
              <a:rPr lang="cs-CZ" sz="2800" b="1" dirty="0" smtClean="0">
                <a:solidFill>
                  <a:srgbClr val="6600CC"/>
                </a:solidFill>
              </a:rPr>
              <a:t>chleby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v </a:t>
            </a:r>
            <a:r>
              <a:rPr lang="cs-CZ" sz="2800" b="1" dirty="0" smtClean="0">
                <a:solidFill>
                  <a:srgbClr val="6600CC"/>
                </a:solidFill>
              </a:rPr>
              <a:t>knížkách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ke </a:t>
            </a:r>
            <a:r>
              <a:rPr lang="cs-CZ" sz="2800" b="1" dirty="0" smtClean="0">
                <a:solidFill>
                  <a:srgbClr val="6600CC"/>
                </a:solidFill>
              </a:rPr>
              <a:t>koťatům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v </a:t>
            </a:r>
            <a:r>
              <a:rPr lang="cs-CZ" sz="2800" b="1" dirty="0" smtClean="0">
                <a:solidFill>
                  <a:srgbClr val="6600CC"/>
                </a:solidFill>
              </a:rPr>
              <a:t>kufrech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od </a:t>
            </a:r>
            <a:r>
              <a:rPr lang="cs-CZ" sz="2800" b="1" dirty="0" smtClean="0">
                <a:solidFill>
                  <a:srgbClr val="6600CC"/>
                </a:solidFill>
              </a:rPr>
              <a:t>bratrů</a:t>
            </a:r>
            <a:endParaRPr lang="cs-CZ" sz="2800" b="1" dirty="0">
              <a:solidFill>
                <a:srgbClr val="6600CC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6600CC"/>
                </a:solidFill>
              </a:rPr>
              <a:t>bez </a:t>
            </a:r>
            <a:r>
              <a:rPr lang="cs-CZ" sz="2800" b="1" dirty="0" smtClean="0">
                <a:solidFill>
                  <a:srgbClr val="6600CC"/>
                </a:solidFill>
              </a:rPr>
              <a:t>tašek</a:t>
            </a:r>
            <a:endParaRPr lang="cs-CZ" sz="2800" b="1" dirty="0">
              <a:solidFill>
                <a:srgbClr val="6600CC"/>
              </a:solidFill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5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5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5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5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5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5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5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5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5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5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5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5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5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51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51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1817688" y="187325"/>
            <a:ext cx="5537200" cy="1143000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CC00"/>
                </a:solidFill>
              </a:rPr>
              <a:t>Zapiš </a:t>
            </a:r>
            <a:r>
              <a:rPr lang="cs-CZ" sz="4000" b="1" dirty="0">
                <a:solidFill>
                  <a:srgbClr val="00CC00"/>
                </a:solidFill>
              </a:rPr>
              <a:t>podstatná jména </a:t>
            </a:r>
            <a:r>
              <a:rPr lang="cs-CZ" sz="4000" b="1" dirty="0" smtClean="0">
                <a:solidFill>
                  <a:srgbClr val="00CC00"/>
                </a:solidFill>
              </a:rPr>
              <a:t>v jednotném čísle:</a:t>
            </a:r>
            <a:endParaRPr lang="cs-CZ" sz="4000" b="1" dirty="0">
              <a:solidFill>
                <a:srgbClr val="00CC00"/>
              </a:solidFill>
            </a:endParaRP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01638" y="1981200"/>
            <a:ext cx="2343150" cy="41148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kuřata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řidiči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spolužáci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deky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klavíry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nohy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dívky</a:t>
            </a:r>
            <a:endParaRPr lang="cs-CZ" b="1" dirty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zebry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893820" y="2038350"/>
            <a:ext cx="2997200" cy="4114800"/>
          </a:xfrm>
        </p:spPr>
        <p:txBody>
          <a:bodyPr/>
          <a:lstStyle/>
          <a:p>
            <a:r>
              <a:rPr lang="cs-CZ" b="1" dirty="0">
                <a:solidFill>
                  <a:srgbClr val="0000FF"/>
                </a:solidFill>
              </a:rPr>
              <a:t>s </a:t>
            </a:r>
            <a:r>
              <a:rPr lang="cs-CZ" b="1" dirty="0" smtClean="0">
                <a:solidFill>
                  <a:srgbClr val="0000FF"/>
                </a:solidFill>
              </a:rPr>
              <a:t>kamarády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konec </a:t>
            </a:r>
            <a:r>
              <a:rPr lang="cs-CZ" b="1" dirty="0" smtClean="0">
                <a:solidFill>
                  <a:srgbClr val="0000FF"/>
                </a:solidFill>
              </a:rPr>
              <a:t>drátů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na </a:t>
            </a:r>
            <a:r>
              <a:rPr lang="cs-CZ" b="1" dirty="0" smtClean="0">
                <a:solidFill>
                  <a:srgbClr val="0000FF"/>
                </a:solidFill>
              </a:rPr>
              <a:t>talířích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s</a:t>
            </a:r>
            <a:r>
              <a:rPr lang="cs-CZ" b="1" dirty="0" smtClean="0">
                <a:solidFill>
                  <a:srgbClr val="0000FF"/>
                </a:solidFill>
              </a:rPr>
              <a:t>e stromy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 smtClean="0">
                <a:solidFill>
                  <a:srgbClr val="0000FF"/>
                </a:solidFill>
              </a:rPr>
              <a:t>barevné papíry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před </a:t>
            </a:r>
            <a:r>
              <a:rPr lang="cs-CZ" b="1" dirty="0" smtClean="0">
                <a:solidFill>
                  <a:srgbClr val="0000FF"/>
                </a:solidFill>
              </a:rPr>
              <a:t>domy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z</a:t>
            </a:r>
            <a:r>
              <a:rPr lang="cs-CZ" b="1" dirty="0" smtClean="0">
                <a:solidFill>
                  <a:srgbClr val="0000FF"/>
                </a:solidFill>
              </a:rPr>
              <a:t> ulic</a:t>
            </a:r>
            <a:endParaRPr lang="cs-CZ" b="1" dirty="0">
              <a:solidFill>
                <a:srgbClr val="0000FF"/>
              </a:solidFill>
            </a:endParaRPr>
          </a:p>
          <a:p>
            <a:r>
              <a:rPr lang="cs-CZ" b="1" dirty="0">
                <a:solidFill>
                  <a:srgbClr val="0000FF"/>
                </a:solidFill>
              </a:rPr>
              <a:t>po </a:t>
            </a:r>
            <a:r>
              <a:rPr lang="cs-CZ" b="1" dirty="0" smtClean="0">
                <a:solidFill>
                  <a:srgbClr val="0000FF"/>
                </a:solidFill>
              </a:rPr>
              <a:t>schodech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2311400" y="1995488"/>
            <a:ext cx="2532063" cy="413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kuře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řidič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spolužák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deka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klavír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noha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dívka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zebra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6683375" y="2038350"/>
            <a:ext cx="30130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s </a:t>
            </a:r>
            <a:r>
              <a:rPr lang="cs-CZ" sz="2800" b="1" dirty="0" smtClean="0">
                <a:solidFill>
                  <a:srgbClr val="FF3300"/>
                </a:solidFill>
              </a:rPr>
              <a:t>kamarádem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konec </a:t>
            </a:r>
            <a:r>
              <a:rPr lang="cs-CZ" sz="2800" b="1" dirty="0" smtClean="0">
                <a:solidFill>
                  <a:srgbClr val="FF3300"/>
                </a:solidFill>
              </a:rPr>
              <a:t>drátu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na </a:t>
            </a:r>
            <a:r>
              <a:rPr lang="cs-CZ" sz="2800" b="1" dirty="0" smtClean="0">
                <a:solidFill>
                  <a:srgbClr val="FF3300"/>
                </a:solidFill>
              </a:rPr>
              <a:t>talíři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se stromem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barevný </a:t>
            </a:r>
            <a:r>
              <a:rPr lang="cs-CZ" sz="2800" b="1" dirty="0" smtClean="0">
                <a:solidFill>
                  <a:srgbClr val="FF3300"/>
                </a:solidFill>
              </a:rPr>
              <a:t>papír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před </a:t>
            </a:r>
            <a:r>
              <a:rPr lang="cs-CZ" sz="2800" b="1" dirty="0" smtClean="0">
                <a:solidFill>
                  <a:srgbClr val="FF3300"/>
                </a:solidFill>
              </a:rPr>
              <a:t>domem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z ulice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po </a:t>
            </a:r>
            <a:r>
              <a:rPr lang="cs-CZ" sz="2800" b="1" dirty="0" smtClean="0">
                <a:solidFill>
                  <a:srgbClr val="FF3300"/>
                </a:solidFill>
              </a:rPr>
              <a:t>schodu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71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71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71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71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71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71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71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7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7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71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71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71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71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71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sz="3600" b="1" dirty="0">
                <a:solidFill>
                  <a:srgbClr val="00CC00"/>
                </a:solidFill>
              </a:rPr>
              <a:t>Přiřaď podstatná jména k jejich rodům: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851275"/>
            <a:ext cx="9144000" cy="27940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dirty="0"/>
              <a:t>	</a:t>
            </a:r>
            <a:r>
              <a:rPr lang="cs-CZ" sz="3600" dirty="0" smtClean="0">
                <a:solidFill>
                  <a:srgbClr val="993300"/>
                </a:solidFill>
              </a:rPr>
              <a:t>sud, náměstí, strom, území, krabice, pole, bagrista, ulice, kamarádi, dopis, škola, udice, muškát, kolona, kotě, štěňata, mašle, města, domy, poledne</a:t>
            </a:r>
            <a:endParaRPr lang="cs-CZ" sz="3600" dirty="0">
              <a:solidFill>
                <a:srgbClr val="993300"/>
              </a:solidFill>
            </a:endParaRPr>
          </a:p>
        </p:txBody>
      </p:sp>
      <p:sp>
        <p:nvSpPr>
          <p:cNvPr id="12293" name="WordArt 5"/>
          <p:cNvSpPr>
            <a:spLocks noChangeArrowheads="1" noChangeShapeType="1" noTextEdit="1"/>
          </p:cNvSpPr>
          <p:nvPr/>
        </p:nvSpPr>
        <p:spPr bwMode="auto">
          <a:xfrm>
            <a:off x="349250" y="1176338"/>
            <a:ext cx="1620114" cy="4571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40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12294" name="WordArt 6"/>
          <p:cNvSpPr>
            <a:spLocks noChangeArrowheads="1" noChangeShapeType="1" noTextEdit="1"/>
          </p:cNvSpPr>
          <p:nvPr/>
        </p:nvSpPr>
        <p:spPr bwMode="auto">
          <a:xfrm>
            <a:off x="3556000" y="1493519"/>
            <a:ext cx="2021840" cy="108204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rod</a:t>
            </a:r>
          </a:p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ženský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295" name="WordArt 7"/>
          <p:cNvSpPr>
            <a:spLocks noChangeArrowheads="1" noChangeShapeType="1" noTextEdit="1"/>
          </p:cNvSpPr>
          <p:nvPr/>
        </p:nvSpPr>
        <p:spPr bwMode="auto">
          <a:xfrm>
            <a:off x="6751321" y="1390015"/>
            <a:ext cx="1965959" cy="11731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rod</a:t>
            </a:r>
          </a:p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mužský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538912"/>
            <a:ext cx="7572375" cy="182563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88291" y="1265238"/>
            <a:ext cx="282067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rod</a:t>
            </a:r>
          </a:p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střední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  <p:bldP spid="12294" grpId="0"/>
      <p:bldP spid="1229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428750" y="0"/>
            <a:ext cx="6734175" cy="965200"/>
          </a:xfrm>
        </p:spPr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A jak to má být správně?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7124700" y="2244725"/>
            <a:ext cx="15748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sud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749300" y="2235200"/>
            <a:ext cx="19685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náměstí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7150100" y="2857500"/>
            <a:ext cx="1358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strom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750888" y="2806700"/>
            <a:ext cx="1981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území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3713163" y="2243138"/>
            <a:ext cx="18224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krabice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725488" y="3409950"/>
            <a:ext cx="1803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pole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7112000" y="3479800"/>
            <a:ext cx="20955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bagrista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8" name="Text Box 16"/>
          <p:cNvSpPr txBox="1">
            <a:spLocks noChangeArrowheads="1"/>
          </p:cNvSpPr>
          <p:nvPr/>
        </p:nvSpPr>
        <p:spPr bwMode="auto">
          <a:xfrm>
            <a:off x="3695700" y="2835275"/>
            <a:ext cx="1498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ulice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7137400" y="4127500"/>
            <a:ext cx="22199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kamarádi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7137400" y="4724400"/>
            <a:ext cx="2006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dopis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1" name="Text Box 19"/>
          <p:cNvSpPr txBox="1">
            <a:spLocks noChangeArrowheads="1"/>
          </p:cNvSpPr>
          <p:nvPr/>
        </p:nvSpPr>
        <p:spPr bwMode="auto">
          <a:xfrm>
            <a:off x="3676650" y="3435350"/>
            <a:ext cx="1854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škola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2" name="Text Box 20"/>
          <p:cNvSpPr txBox="1">
            <a:spLocks noChangeArrowheads="1"/>
          </p:cNvSpPr>
          <p:nvPr/>
        </p:nvSpPr>
        <p:spPr bwMode="auto">
          <a:xfrm>
            <a:off x="3689350" y="4051300"/>
            <a:ext cx="21732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udice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3" name="Text Box 21"/>
          <p:cNvSpPr txBox="1">
            <a:spLocks noChangeArrowheads="1"/>
          </p:cNvSpPr>
          <p:nvPr/>
        </p:nvSpPr>
        <p:spPr bwMode="auto">
          <a:xfrm>
            <a:off x="7150100" y="5308600"/>
            <a:ext cx="1993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muškát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4" name="Text Box 22"/>
          <p:cNvSpPr txBox="1">
            <a:spLocks noChangeArrowheads="1"/>
          </p:cNvSpPr>
          <p:nvPr/>
        </p:nvSpPr>
        <p:spPr bwMode="auto">
          <a:xfrm>
            <a:off x="3668713" y="4708525"/>
            <a:ext cx="18002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kolona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5" name="Text Box 23"/>
          <p:cNvSpPr txBox="1">
            <a:spLocks noChangeArrowheads="1"/>
          </p:cNvSpPr>
          <p:nvPr/>
        </p:nvSpPr>
        <p:spPr bwMode="auto">
          <a:xfrm>
            <a:off x="3638550" y="5327650"/>
            <a:ext cx="23955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mašle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6" name="Text Box 24"/>
          <p:cNvSpPr txBox="1">
            <a:spLocks noChangeArrowheads="1"/>
          </p:cNvSpPr>
          <p:nvPr/>
        </p:nvSpPr>
        <p:spPr bwMode="auto">
          <a:xfrm>
            <a:off x="730250" y="4044950"/>
            <a:ext cx="1770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kotě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7" name="Text Box 25"/>
          <p:cNvSpPr txBox="1">
            <a:spLocks noChangeArrowheads="1"/>
          </p:cNvSpPr>
          <p:nvPr/>
        </p:nvSpPr>
        <p:spPr bwMode="auto">
          <a:xfrm>
            <a:off x="701675" y="4654550"/>
            <a:ext cx="20177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err="1" smtClean="0">
                <a:solidFill>
                  <a:srgbClr val="00CC00"/>
                </a:solidFill>
              </a:rPr>
              <a:t>štěnata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8" name="Text Box 26"/>
          <p:cNvSpPr txBox="1">
            <a:spLocks noChangeArrowheads="1"/>
          </p:cNvSpPr>
          <p:nvPr/>
        </p:nvSpPr>
        <p:spPr bwMode="auto">
          <a:xfrm>
            <a:off x="681038" y="5302250"/>
            <a:ext cx="16986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města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39" name="Text Box 27"/>
          <p:cNvSpPr txBox="1">
            <a:spLocks noChangeArrowheads="1"/>
          </p:cNvSpPr>
          <p:nvPr/>
        </p:nvSpPr>
        <p:spPr bwMode="auto">
          <a:xfrm>
            <a:off x="7138988" y="5937250"/>
            <a:ext cx="16700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domy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40" name="Text Box 28"/>
          <p:cNvSpPr txBox="1">
            <a:spLocks noChangeArrowheads="1"/>
          </p:cNvSpPr>
          <p:nvPr/>
        </p:nvSpPr>
        <p:spPr bwMode="auto">
          <a:xfrm>
            <a:off x="676275" y="5873750"/>
            <a:ext cx="22209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CC00"/>
                </a:solidFill>
              </a:rPr>
              <a:t>poledne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3343" name="WordArt 31"/>
          <p:cNvSpPr>
            <a:spLocks noChangeArrowheads="1" noChangeShapeType="1" noTextEdit="1"/>
          </p:cNvSpPr>
          <p:nvPr/>
        </p:nvSpPr>
        <p:spPr bwMode="auto">
          <a:xfrm>
            <a:off x="349250" y="1036638"/>
            <a:ext cx="2019300" cy="10223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rod</a:t>
            </a:r>
          </a:p>
          <a:p>
            <a:pPr algn="ctr"/>
            <a:r>
              <a:rPr lang="cs-CZ" sz="40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STŘEDNÍ</a:t>
            </a:r>
          </a:p>
        </p:txBody>
      </p:sp>
      <p:sp>
        <p:nvSpPr>
          <p:cNvPr id="13344" name="WordArt 32"/>
          <p:cNvSpPr>
            <a:spLocks noChangeArrowheads="1" noChangeShapeType="1" noTextEdit="1"/>
          </p:cNvSpPr>
          <p:nvPr/>
        </p:nvSpPr>
        <p:spPr bwMode="auto">
          <a:xfrm>
            <a:off x="3556000" y="1084263"/>
            <a:ext cx="1857375" cy="965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rod</a:t>
            </a:r>
          </a:p>
          <a:p>
            <a:pPr algn="ctr"/>
            <a:r>
              <a:rPr lang="cs-CZ" sz="36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ŽENSKÝ</a:t>
            </a:r>
          </a:p>
        </p:txBody>
      </p:sp>
      <p:sp>
        <p:nvSpPr>
          <p:cNvPr id="13345" name="WordArt 33"/>
          <p:cNvSpPr>
            <a:spLocks noChangeArrowheads="1" noChangeShapeType="1" noTextEdit="1"/>
          </p:cNvSpPr>
          <p:nvPr/>
        </p:nvSpPr>
        <p:spPr bwMode="auto">
          <a:xfrm>
            <a:off x="6918325" y="1125538"/>
            <a:ext cx="1952625" cy="9271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rod</a:t>
            </a:r>
          </a:p>
          <a:p>
            <a:pPr algn="ctr"/>
            <a:r>
              <a:rPr lang="cs-CZ" sz="3600" b="1" kern="1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/>
              </a:rPr>
              <a:t>MUŽSKÝ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492875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cs-CZ" sz="1000" i="1" dirty="0">
              <a:solidFill>
                <a:srgbClr val="898989"/>
              </a:solidFill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8" dur="1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8" dur="1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3" dur="1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8" dur="1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8" dur="1" fill="hold"/>
                                        <p:tgtEl>
                                          <p:spTgt spid="133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3" dur="1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8" dur="1" fill="hold"/>
                                        <p:tgtEl>
                                          <p:spTgt spid="133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3" dur="1" fill="hold"/>
                                        <p:tgtEl>
                                          <p:spTgt spid="133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8" dur="1" fill="hold"/>
                                        <p:tgtEl>
                                          <p:spTgt spid="133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21" grpId="0"/>
      <p:bldP spid="13322" grpId="0"/>
      <p:bldP spid="13324" grpId="0"/>
      <p:bldP spid="13325" grpId="0"/>
      <p:bldP spid="13326" grpId="0"/>
      <p:bldP spid="13327" grpId="0"/>
      <p:bldP spid="13328" grpId="0"/>
      <p:bldP spid="13329" grpId="0"/>
      <p:bldP spid="13330" grpId="0"/>
      <p:bldP spid="13331" grpId="0"/>
      <p:bldP spid="13332" grpId="0"/>
      <p:bldP spid="13333" grpId="0"/>
      <p:bldP spid="13334" grpId="0"/>
      <p:bldP spid="13335" grpId="0"/>
      <p:bldP spid="13336" grpId="0"/>
      <p:bldP spid="13337" grpId="0"/>
      <p:bldP spid="13338" grpId="0"/>
      <p:bldP spid="13339" grpId="0"/>
      <p:bldP spid="13340" grpId="0"/>
      <p:bldP spid="13343" grpId="0" animBg="1"/>
      <p:bldP spid="13344" grpId="0" animBg="1"/>
      <p:bldP spid="133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38150" y="127000"/>
            <a:ext cx="8058150" cy="1143000"/>
          </a:xfrm>
        </p:spPr>
        <p:txBody>
          <a:bodyPr/>
          <a:lstStyle/>
          <a:p>
            <a:r>
              <a:rPr lang="cs-CZ" sz="4000" b="1" dirty="0">
                <a:solidFill>
                  <a:srgbClr val="00CC00"/>
                </a:solidFill>
              </a:rPr>
              <a:t>Napiš podstatná jména </a:t>
            </a:r>
            <a:br>
              <a:rPr lang="cs-CZ" sz="4000" b="1" dirty="0">
                <a:solidFill>
                  <a:srgbClr val="00CC00"/>
                </a:solidFill>
              </a:rPr>
            </a:br>
            <a:r>
              <a:rPr lang="cs-CZ" sz="4000" b="1" dirty="0">
                <a:solidFill>
                  <a:srgbClr val="00CC00"/>
                </a:solidFill>
              </a:rPr>
              <a:t>ve větách ve správném tvaru: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704975"/>
            <a:ext cx="9332913" cy="4884738"/>
          </a:xfrm>
        </p:spPr>
        <p:txBody>
          <a:bodyPr/>
          <a:lstStyle/>
          <a:p>
            <a:pPr>
              <a:lnSpc>
                <a:spcPct val="120000"/>
              </a:lnSpc>
              <a:buFontTx/>
              <a:buNone/>
            </a:pPr>
            <a:r>
              <a:rPr lang="cs-CZ" sz="2800" dirty="0">
                <a:solidFill>
                  <a:srgbClr val="6600FF"/>
                </a:solidFill>
              </a:rPr>
              <a:t>Na </a:t>
            </a:r>
            <a:r>
              <a:rPr lang="cs-CZ" sz="2800" dirty="0" smtClean="0">
                <a:solidFill>
                  <a:srgbClr val="6600FF"/>
                </a:solidFill>
              </a:rPr>
              <a:t>(talíř) ……… mám knedlíky s (omáčka) …………. .</a:t>
            </a:r>
            <a:endParaRPr lang="cs-CZ" sz="2800" dirty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>
                <a:solidFill>
                  <a:srgbClr val="6600FF"/>
                </a:solidFill>
              </a:rPr>
              <a:t>Nad </a:t>
            </a:r>
            <a:r>
              <a:rPr lang="cs-CZ" sz="2800" dirty="0" smtClean="0">
                <a:solidFill>
                  <a:srgbClr val="6600FF"/>
                </a:solidFill>
              </a:rPr>
              <a:t>(strom) </a:t>
            </a:r>
            <a:r>
              <a:rPr lang="cs-CZ" sz="2800" dirty="0">
                <a:solidFill>
                  <a:srgbClr val="6600FF"/>
                </a:solidFill>
              </a:rPr>
              <a:t>………….. krouží dva </a:t>
            </a:r>
            <a:r>
              <a:rPr lang="cs-CZ" sz="2800" dirty="0" smtClean="0">
                <a:solidFill>
                  <a:srgbClr val="6600FF"/>
                </a:solidFill>
              </a:rPr>
              <a:t>(pták) …………. . 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 smtClean="0">
                <a:solidFill>
                  <a:srgbClr val="6600FF"/>
                </a:solidFill>
              </a:rPr>
              <a:t>Dej </a:t>
            </a:r>
            <a:r>
              <a:rPr lang="cs-CZ" sz="2800" dirty="0">
                <a:solidFill>
                  <a:srgbClr val="6600FF"/>
                </a:solidFill>
              </a:rPr>
              <a:t>to </a:t>
            </a:r>
            <a:r>
              <a:rPr lang="cs-CZ" sz="2800" dirty="0" smtClean="0">
                <a:solidFill>
                  <a:srgbClr val="6600FF"/>
                </a:solidFill>
              </a:rPr>
              <a:t>(Jana) </a:t>
            </a:r>
            <a:r>
              <a:rPr lang="cs-CZ" sz="2800" dirty="0">
                <a:solidFill>
                  <a:srgbClr val="6600FF"/>
                </a:solidFill>
              </a:rPr>
              <a:t>………… do (taška) </a:t>
            </a:r>
            <a:r>
              <a:rPr lang="cs-CZ" sz="2800" dirty="0" smtClean="0">
                <a:solidFill>
                  <a:srgbClr val="6600FF"/>
                </a:solidFill>
              </a:rPr>
              <a:t>………… .</a:t>
            </a:r>
            <a:endParaRPr lang="cs-CZ" sz="2800" dirty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 smtClean="0">
                <a:solidFill>
                  <a:srgbClr val="6600FF"/>
                </a:solidFill>
              </a:rPr>
              <a:t>Jeli </a:t>
            </a:r>
            <a:r>
              <a:rPr lang="cs-CZ" sz="2800" dirty="0">
                <a:solidFill>
                  <a:srgbClr val="6600FF"/>
                </a:solidFill>
              </a:rPr>
              <a:t>jsme z </a:t>
            </a:r>
            <a:r>
              <a:rPr lang="cs-CZ" sz="2800" dirty="0" smtClean="0">
                <a:solidFill>
                  <a:srgbClr val="6600FF"/>
                </a:solidFill>
              </a:rPr>
              <a:t>(Kladno) …..………</a:t>
            </a:r>
            <a:r>
              <a:rPr lang="cs-CZ" sz="2800" dirty="0">
                <a:solidFill>
                  <a:srgbClr val="6600FF"/>
                </a:solidFill>
              </a:rPr>
              <a:t>do </a:t>
            </a:r>
            <a:r>
              <a:rPr lang="cs-CZ" sz="2800" dirty="0" smtClean="0">
                <a:solidFill>
                  <a:srgbClr val="6600FF"/>
                </a:solidFill>
              </a:rPr>
              <a:t>(Praha) …………. .</a:t>
            </a:r>
            <a:endParaRPr lang="cs-CZ" sz="2800" dirty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>
                <a:solidFill>
                  <a:srgbClr val="6600FF"/>
                </a:solidFill>
              </a:rPr>
              <a:t>Vítězství našich </a:t>
            </a:r>
            <a:r>
              <a:rPr lang="cs-CZ" sz="2800" dirty="0" smtClean="0">
                <a:solidFill>
                  <a:srgbClr val="6600FF"/>
                </a:solidFill>
              </a:rPr>
              <a:t>(fotbalisté) </a:t>
            </a:r>
            <a:r>
              <a:rPr lang="cs-CZ" sz="2800" dirty="0">
                <a:solidFill>
                  <a:srgbClr val="6600FF"/>
                </a:solidFill>
              </a:rPr>
              <a:t>……………. bylo zasloužené.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>
                <a:solidFill>
                  <a:srgbClr val="6600FF"/>
                </a:solidFill>
              </a:rPr>
              <a:t>Máme záhony s </a:t>
            </a:r>
            <a:r>
              <a:rPr lang="cs-CZ" sz="2800" dirty="0" smtClean="0">
                <a:solidFill>
                  <a:srgbClr val="6600FF"/>
                </a:solidFill>
              </a:rPr>
              <a:t>(cibule) </a:t>
            </a:r>
            <a:r>
              <a:rPr lang="cs-CZ" sz="2800" dirty="0">
                <a:solidFill>
                  <a:srgbClr val="6600FF"/>
                </a:solidFill>
              </a:rPr>
              <a:t>…………. a </a:t>
            </a:r>
            <a:r>
              <a:rPr lang="cs-CZ" sz="2800" dirty="0" smtClean="0">
                <a:solidFill>
                  <a:srgbClr val="6600FF"/>
                </a:solidFill>
              </a:rPr>
              <a:t>se (špenát) …………. .</a:t>
            </a:r>
            <a:endParaRPr lang="cs-CZ" sz="2800" dirty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 smtClean="0">
                <a:solidFill>
                  <a:srgbClr val="6600FF"/>
                </a:solidFill>
              </a:rPr>
              <a:t>(Čmelák) </a:t>
            </a:r>
            <a:r>
              <a:rPr lang="cs-CZ" sz="2800" dirty="0">
                <a:solidFill>
                  <a:srgbClr val="6600FF"/>
                </a:solidFill>
              </a:rPr>
              <a:t>………… poletují nad (květiny) </a:t>
            </a:r>
            <a:r>
              <a:rPr lang="cs-CZ" sz="2800" dirty="0" smtClean="0">
                <a:solidFill>
                  <a:srgbClr val="6600FF"/>
                </a:solidFill>
              </a:rPr>
              <a:t>……………… .</a:t>
            </a:r>
            <a:endParaRPr lang="cs-CZ" sz="2800" dirty="0">
              <a:solidFill>
                <a:srgbClr val="6600FF"/>
              </a:solidFill>
            </a:endParaRP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>
                <a:solidFill>
                  <a:srgbClr val="6600FF"/>
                </a:solidFill>
              </a:rPr>
              <a:t>V </a:t>
            </a:r>
            <a:r>
              <a:rPr lang="cs-CZ" sz="2800" dirty="0" smtClean="0">
                <a:solidFill>
                  <a:srgbClr val="6600FF"/>
                </a:solidFill>
              </a:rPr>
              <a:t>(řeka) ……….. </a:t>
            </a:r>
            <a:r>
              <a:rPr lang="cs-CZ" sz="2800" dirty="0">
                <a:solidFill>
                  <a:srgbClr val="6600FF"/>
                </a:solidFill>
              </a:rPr>
              <a:t>je vidět až na dno.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1636713" y="1695133"/>
            <a:ext cx="11049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talíři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6351270" y="1698308"/>
            <a:ext cx="15970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omáčkou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1901825" y="2292985"/>
            <a:ext cx="17700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stromem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6384925" y="2307273"/>
            <a:ext cx="18875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ptáci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1973263" y="2888298"/>
            <a:ext cx="16113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Janě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5019675" y="2888298"/>
            <a:ext cx="18446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tašky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3103721" y="3489009"/>
            <a:ext cx="18288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Kladna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6434139" y="3494405"/>
            <a:ext cx="15478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Prahy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4148138" y="4087178"/>
            <a:ext cx="18288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fotbalistů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3794443" y="4668203"/>
            <a:ext cx="2032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cibulí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6997382" y="4683443"/>
            <a:ext cx="1901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špenátem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1468755" y="5248275"/>
            <a:ext cx="18589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Čmeláci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6295550" y="5266055"/>
            <a:ext cx="20462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květinami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1613218" y="5888355"/>
            <a:ext cx="22494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3300"/>
                </a:solidFill>
              </a:rPr>
              <a:t>řece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492875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endParaRPr lang="cs-CZ" sz="1000" i="1" dirty="0">
              <a:solidFill>
                <a:srgbClr val="898989"/>
              </a:solidFill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194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62" grpId="0"/>
      <p:bldP spid="19464" grpId="0"/>
      <p:bldP spid="19465" grpId="0"/>
      <p:bldP spid="19466" grpId="0"/>
      <p:bldP spid="19467" grpId="0"/>
      <p:bldP spid="19468" grpId="0"/>
      <p:bldP spid="19469" grpId="0"/>
      <p:bldP spid="19470" grpId="0"/>
      <p:bldP spid="19471" grpId="0"/>
      <p:bldP spid="19472" grpId="0"/>
      <p:bldP spid="19473" grpId="0"/>
      <p:bldP spid="19474" grpId="0"/>
      <p:bldP spid="19475" grpId="0"/>
      <p:bldP spid="1947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76225"/>
            <a:ext cx="7772400" cy="1143000"/>
          </a:xfrm>
        </p:spPr>
        <p:txBody>
          <a:bodyPr/>
          <a:lstStyle/>
          <a:p>
            <a:r>
              <a:rPr lang="cs-CZ" sz="4000" b="1" dirty="0">
                <a:solidFill>
                  <a:srgbClr val="FF3300"/>
                </a:solidFill>
              </a:rPr>
              <a:t>Roztřiď podstatná jména rodu středního podle jejich vzorů: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6538" y="4267200"/>
            <a:ext cx="8663622" cy="208915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	</a:t>
            </a:r>
            <a:r>
              <a:rPr lang="cs-CZ" sz="3600" b="1" dirty="0">
                <a:solidFill>
                  <a:schemeClr val="accent2"/>
                </a:solidFill>
              </a:rPr>
              <a:t>poupě, křeslo, náměstí, parkoviště, bláto, Labe, přízemí, slovo, zvíře, zrcadlo, sídliště, rajče, údolí, nebe, štěně, zdraví </a:t>
            </a:r>
          </a:p>
        </p:txBody>
      </p:sp>
      <p:sp>
        <p:nvSpPr>
          <p:cNvPr id="44036" name="WordArt 4"/>
          <p:cNvSpPr>
            <a:spLocks noChangeArrowheads="1" noChangeShapeType="1" noTextEdit="1"/>
          </p:cNvSpPr>
          <p:nvPr/>
        </p:nvSpPr>
        <p:spPr bwMode="auto">
          <a:xfrm>
            <a:off x="574675" y="2206625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město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44037" name="WordArt 5"/>
          <p:cNvSpPr>
            <a:spLocks noChangeArrowheads="1" noChangeShapeType="1" noTextEdit="1"/>
          </p:cNvSpPr>
          <p:nvPr/>
        </p:nvSpPr>
        <p:spPr bwMode="auto">
          <a:xfrm>
            <a:off x="2643188" y="2159000"/>
            <a:ext cx="1266825" cy="711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moře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44038" name="WordArt 6"/>
          <p:cNvSpPr>
            <a:spLocks noChangeArrowheads="1" noChangeShapeType="1" noTextEdit="1"/>
          </p:cNvSpPr>
          <p:nvPr/>
        </p:nvSpPr>
        <p:spPr bwMode="auto">
          <a:xfrm>
            <a:off x="4725988" y="2216150"/>
            <a:ext cx="11144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kuře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44039" name="WordArt 7"/>
          <p:cNvSpPr>
            <a:spLocks noChangeArrowheads="1" noChangeShapeType="1" noTextEdit="1"/>
          </p:cNvSpPr>
          <p:nvPr/>
        </p:nvSpPr>
        <p:spPr bwMode="auto">
          <a:xfrm>
            <a:off x="6621463" y="2203450"/>
            <a:ext cx="1819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stavení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492875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  <p:bldP spid="44035" grpId="0" build="p"/>
      <p:bldP spid="44036" grpId="0"/>
      <p:bldP spid="44037" grpId="0"/>
      <p:bldP spid="44038" grpId="0"/>
      <p:bldP spid="440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839788" y="345123"/>
            <a:ext cx="7772400" cy="1143000"/>
          </a:xfrm>
        </p:spPr>
        <p:txBody>
          <a:bodyPr/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A jak je to správně?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48133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600075" y="3352800"/>
            <a:ext cx="1835150" cy="263525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křeslo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bláto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slovo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zrcadlo</a:t>
            </a:r>
          </a:p>
        </p:txBody>
      </p:sp>
      <p:sp>
        <p:nvSpPr>
          <p:cNvPr id="48134" name="Rectangle 6"/>
          <p:cNvSpPr>
            <a:spLocks noGrp="1" noChangeArrowheads="1"/>
          </p:cNvSpPr>
          <p:nvPr>
            <p:ph sz="quarter" idx="2"/>
          </p:nvPr>
        </p:nvSpPr>
        <p:spPr>
          <a:xfrm>
            <a:off x="2481263" y="3370263"/>
            <a:ext cx="2357437" cy="3070225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parkoviště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Labe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sídliště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nebe</a:t>
            </a:r>
          </a:p>
        </p:txBody>
      </p:sp>
      <p:sp>
        <p:nvSpPr>
          <p:cNvPr id="48135" name="Rectangle 7"/>
          <p:cNvSpPr>
            <a:spLocks noGrp="1" noChangeArrowheads="1"/>
          </p:cNvSpPr>
          <p:nvPr>
            <p:ph sz="quarter" idx="3"/>
          </p:nvPr>
        </p:nvSpPr>
        <p:spPr>
          <a:xfrm>
            <a:off x="4721225" y="3360738"/>
            <a:ext cx="1646238" cy="2822575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poupě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zvíře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rajče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štěně</a:t>
            </a:r>
          </a:p>
        </p:txBody>
      </p:sp>
      <p:sp>
        <p:nvSpPr>
          <p:cNvPr id="48136" name="Rectangle 8"/>
          <p:cNvSpPr>
            <a:spLocks noGrp="1" noChangeArrowheads="1"/>
          </p:cNvSpPr>
          <p:nvPr>
            <p:ph sz="quarter" idx="4"/>
          </p:nvPr>
        </p:nvSpPr>
        <p:spPr>
          <a:xfrm>
            <a:off x="6970713" y="3403600"/>
            <a:ext cx="1906587" cy="2763838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náměstí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přízemí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údolí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chemeClr val="accent2"/>
                </a:solidFill>
              </a:rPr>
              <a:t>zdraví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WordArt 4"/>
          <p:cNvSpPr>
            <a:spLocks noChangeArrowheads="1" noChangeShapeType="1" noTextEdit="1"/>
          </p:cNvSpPr>
          <p:nvPr/>
        </p:nvSpPr>
        <p:spPr bwMode="auto">
          <a:xfrm>
            <a:off x="635635" y="2206625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město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3" name="WordArt 5"/>
          <p:cNvSpPr>
            <a:spLocks noChangeArrowheads="1" noChangeShapeType="1" noTextEdit="1"/>
          </p:cNvSpPr>
          <p:nvPr/>
        </p:nvSpPr>
        <p:spPr bwMode="auto">
          <a:xfrm>
            <a:off x="2643188" y="2159000"/>
            <a:ext cx="1266825" cy="711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moře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4" name="WordArt 6"/>
          <p:cNvSpPr>
            <a:spLocks noChangeArrowheads="1" noChangeShapeType="1" noTextEdit="1"/>
          </p:cNvSpPr>
          <p:nvPr/>
        </p:nvSpPr>
        <p:spPr bwMode="auto">
          <a:xfrm>
            <a:off x="4725988" y="2216150"/>
            <a:ext cx="111442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kuře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  <p:sp>
        <p:nvSpPr>
          <p:cNvPr id="15" name="WordArt 7"/>
          <p:cNvSpPr>
            <a:spLocks noChangeArrowheads="1" noChangeShapeType="1" noTextEdit="1"/>
          </p:cNvSpPr>
          <p:nvPr/>
        </p:nvSpPr>
        <p:spPr bwMode="auto">
          <a:xfrm>
            <a:off x="6621463" y="2203450"/>
            <a:ext cx="1819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stavení</a:t>
            </a:r>
            <a:endParaRPr lang="cs-CZ" sz="3600" kern="10" dirty="0">
              <a:ln w="12700">
                <a:solidFill>
                  <a:srgbClr val="FF00FF"/>
                </a:solidFill>
                <a:round/>
                <a:headEnd/>
                <a:tailEnd/>
              </a:ln>
              <a:solidFill>
                <a:srgbClr val="00CC00"/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48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481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481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481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481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481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481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481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48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9" dur="1" fill="hold"/>
                                        <p:tgtEl>
                                          <p:spTgt spid="481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4" dur="1" fill="hold"/>
                                        <p:tgtEl>
                                          <p:spTgt spid="481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9" dur="1" fill="hold"/>
                                        <p:tgtEl>
                                          <p:spTgt spid="481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4" dur="1" fill="hold"/>
                                        <p:tgtEl>
                                          <p:spTgt spid="481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Rectangle 10"/>
          <p:cNvSpPr>
            <a:spLocks noGrp="1" noChangeArrowheads="1"/>
          </p:cNvSpPr>
          <p:nvPr>
            <p:ph type="title"/>
          </p:nvPr>
        </p:nvSpPr>
        <p:spPr>
          <a:xfrm>
            <a:off x="361950" y="304800"/>
            <a:ext cx="8280400" cy="1143000"/>
          </a:xfrm>
        </p:spPr>
        <p:txBody>
          <a:bodyPr/>
          <a:lstStyle/>
          <a:p>
            <a:r>
              <a:rPr lang="cs-CZ" sz="4000" b="1" dirty="0">
                <a:solidFill>
                  <a:srgbClr val="FF0000"/>
                </a:solidFill>
              </a:rPr>
              <a:t>Roztřiď podstatná jména rodu ženského podle jejich vzorů:</a:t>
            </a:r>
          </a:p>
        </p:txBody>
      </p:sp>
      <p:sp>
        <p:nvSpPr>
          <p:cNvPr id="39951" name="Rectangle 15"/>
          <p:cNvSpPr>
            <a:spLocks noGrp="1" noChangeArrowheads="1"/>
          </p:cNvSpPr>
          <p:nvPr>
            <p:ph type="body" idx="1"/>
          </p:nvPr>
        </p:nvSpPr>
        <p:spPr>
          <a:xfrm>
            <a:off x="346075" y="4533900"/>
            <a:ext cx="8570913" cy="19431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/>
              <a:t>	</a:t>
            </a:r>
            <a:r>
              <a:rPr lang="cs-CZ" sz="3600">
                <a:solidFill>
                  <a:srgbClr val="6600CC"/>
                </a:solidFill>
              </a:rPr>
              <a:t>lavice, řeči, dlaně, šťávy, neděle, starosti, aktovky, větve, skupiny, otepi, knihovny, tabule, konve, pece, hmotnost, večeře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WordArt 4"/>
          <p:cNvSpPr>
            <a:spLocks noChangeArrowheads="1" noChangeShapeType="1" noTextEdit="1"/>
          </p:cNvSpPr>
          <p:nvPr/>
        </p:nvSpPr>
        <p:spPr bwMode="auto">
          <a:xfrm>
            <a:off x="635635" y="2206625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žena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0" name="WordArt 4"/>
          <p:cNvSpPr>
            <a:spLocks noChangeArrowheads="1" noChangeShapeType="1" noTextEdit="1"/>
          </p:cNvSpPr>
          <p:nvPr/>
        </p:nvSpPr>
        <p:spPr bwMode="auto">
          <a:xfrm>
            <a:off x="2632075" y="2206625"/>
            <a:ext cx="1543050" cy="659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růže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1" name="WordArt 4"/>
          <p:cNvSpPr>
            <a:spLocks noChangeArrowheads="1" noChangeShapeType="1" noTextEdit="1"/>
          </p:cNvSpPr>
          <p:nvPr/>
        </p:nvSpPr>
        <p:spPr bwMode="auto">
          <a:xfrm>
            <a:off x="6763068" y="2206625"/>
            <a:ext cx="1543050" cy="6019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kost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2" name="WordArt 4"/>
          <p:cNvSpPr>
            <a:spLocks noChangeArrowheads="1" noChangeShapeType="1" noTextEdit="1"/>
          </p:cNvSpPr>
          <p:nvPr/>
        </p:nvSpPr>
        <p:spPr bwMode="auto">
          <a:xfrm>
            <a:off x="4674234" y="2221865"/>
            <a:ext cx="1787525" cy="7239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píseň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9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9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99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6" grpId="0"/>
      <p:bldP spid="39951" grpId="0" build="p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9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215106" y="2948030"/>
            <a:ext cx="2147094" cy="275173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šťávy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aktovky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skupiny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knihovny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sz="quarter" idx="2"/>
          </p:nvPr>
        </p:nvSpPr>
        <p:spPr>
          <a:xfrm>
            <a:off x="2632075" y="2997200"/>
            <a:ext cx="1778000" cy="2808288"/>
          </a:xfrm>
        </p:spPr>
        <p:txBody>
          <a:bodyPr/>
          <a:lstStyle/>
          <a:p>
            <a:pPr marL="457200" indent="-457200"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lavice</a:t>
            </a:r>
          </a:p>
          <a:p>
            <a:pPr marL="457200" indent="-457200"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neděle</a:t>
            </a:r>
          </a:p>
          <a:p>
            <a:pPr marL="457200" indent="-457200"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tabule</a:t>
            </a:r>
          </a:p>
          <a:p>
            <a:pPr marL="457200" indent="-457200"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večeře</a:t>
            </a:r>
          </a:p>
        </p:txBody>
      </p:sp>
      <p:sp>
        <p:nvSpPr>
          <p:cNvPr id="36871" name="Rectangle 7"/>
          <p:cNvSpPr>
            <a:spLocks noGrp="1" noChangeArrowheads="1"/>
          </p:cNvSpPr>
          <p:nvPr>
            <p:ph sz="quarter" idx="3"/>
          </p:nvPr>
        </p:nvSpPr>
        <p:spPr>
          <a:xfrm>
            <a:off x="4800600" y="2994025"/>
            <a:ext cx="1589088" cy="2678113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dlaně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větve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konve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pece</a:t>
            </a:r>
          </a:p>
        </p:txBody>
      </p:sp>
      <p:sp>
        <p:nvSpPr>
          <p:cNvPr id="36872" name="Rectangle 8"/>
          <p:cNvSpPr>
            <a:spLocks noGrp="1" noChangeArrowheads="1"/>
          </p:cNvSpPr>
          <p:nvPr>
            <p:ph sz="quarter" idx="4"/>
          </p:nvPr>
        </p:nvSpPr>
        <p:spPr>
          <a:xfrm>
            <a:off x="7004050" y="2995613"/>
            <a:ext cx="2198688" cy="26781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řeči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starosti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otepi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hmotnost</a:t>
            </a:r>
          </a:p>
        </p:txBody>
      </p:sp>
      <p:sp>
        <p:nvSpPr>
          <p:cNvPr id="36880" name="Rectangle 16"/>
          <p:cNvSpPr>
            <a:spLocks noGrp="1" noChangeArrowheads="1"/>
          </p:cNvSpPr>
          <p:nvPr>
            <p:ph type="title" sz="quarter"/>
          </p:nvPr>
        </p:nvSpPr>
        <p:spPr>
          <a:xfrm>
            <a:off x="1373188" y="252413"/>
            <a:ext cx="6146800" cy="1143000"/>
          </a:xfrm>
        </p:spPr>
        <p:txBody>
          <a:bodyPr/>
          <a:lstStyle/>
          <a:p>
            <a:r>
              <a:rPr lang="cs-CZ" sz="5400" b="1" i="1" dirty="0">
                <a:solidFill>
                  <a:srgbClr val="FF3300"/>
                </a:solidFill>
              </a:rPr>
              <a:t>A jak je to správně?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WordArt 4"/>
          <p:cNvSpPr>
            <a:spLocks noChangeArrowheads="1" noChangeShapeType="1" noTextEdit="1"/>
          </p:cNvSpPr>
          <p:nvPr/>
        </p:nvSpPr>
        <p:spPr bwMode="auto">
          <a:xfrm>
            <a:off x="635635" y="1901825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žena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3" name="WordArt 4"/>
          <p:cNvSpPr>
            <a:spLocks noChangeArrowheads="1" noChangeShapeType="1" noTextEdit="1"/>
          </p:cNvSpPr>
          <p:nvPr/>
        </p:nvSpPr>
        <p:spPr bwMode="auto">
          <a:xfrm>
            <a:off x="2632075" y="1901825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růže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4" name="WordArt 4"/>
          <p:cNvSpPr>
            <a:spLocks noChangeArrowheads="1" noChangeShapeType="1" noTextEdit="1"/>
          </p:cNvSpPr>
          <p:nvPr/>
        </p:nvSpPr>
        <p:spPr bwMode="auto">
          <a:xfrm>
            <a:off x="6930708" y="1932305"/>
            <a:ext cx="1543050" cy="6019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kost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5" name="WordArt 4"/>
          <p:cNvSpPr>
            <a:spLocks noChangeArrowheads="1" noChangeShapeType="1" noTextEdit="1"/>
          </p:cNvSpPr>
          <p:nvPr/>
        </p:nvSpPr>
        <p:spPr bwMode="auto">
          <a:xfrm>
            <a:off x="4674234" y="1947545"/>
            <a:ext cx="1787525" cy="7239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píseň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368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36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368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368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368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368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368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9" dur="1" fill="hold"/>
                                        <p:tgtEl>
                                          <p:spTgt spid="368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4" dur="1" fill="hold"/>
                                        <p:tgtEl>
                                          <p:spTgt spid="368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9" dur="1" fill="hold"/>
                                        <p:tgtEl>
                                          <p:spTgt spid="368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4" dur="1" fill="hold"/>
                                        <p:tgtEl>
                                          <p:spTgt spid="368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80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655320"/>
            <a:ext cx="7772400" cy="1143000"/>
          </a:xfrm>
        </p:spPr>
        <p:txBody>
          <a:bodyPr/>
          <a:lstStyle/>
          <a:p>
            <a:r>
              <a:rPr lang="cs-CZ" sz="4000" b="1" dirty="0">
                <a:solidFill>
                  <a:srgbClr val="FF3300"/>
                </a:solidFill>
              </a:rPr>
              <a:t>Roztřiď podstatná jména rodu mužského podle jejich vzorů: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419600"/>
            <a:ext cx="9144000" cy="19304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dirty="0">
                <a:solidFill>
                  <a:srgbClr val="0000FF"/>
                </a:solidFill>
              </a:rPr>
              <a:t>	 </a:t>
            </a:r>
            <a:r>
              <a:rPr lang="cs-CZ" sz="3600" b="1" dirty="0">
                <a:solidFill>
                  <a:schemeClr val="accent2"/>
                </a:solidFill>
              </a:rPr>
              <a:t>počítač, malíř, člověk, obrázek, čáp, host, kuchař, sněhulák, obchod, vítěz, úkol, cíl, jitrocel, chlapec, koberec, komín 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" name="WordArt 4"/>
          <p:cNvSpPr>
            <a:spLocks noChangeArrowheads="1" noChangeShapeType="1" noTextEdit="1"/>
          </p:cNvSpPr>
          <p:nvPr/>
        </p:nvSpPr>
        <p:spPr bwMode="auto">
          <a:xfrm>
            <a:off x="498475" y="2179955"/>
            <a:ext cx="1543050" cy="78486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pán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0" name="WordArt 4"/>
          <p:cNvSpPr>
            <a:spLocks noChangeArrowheads="1" noChangeShapeType="1" noTextEdit="1"/>
          </p:cNvSpPr>
          <p:nvPr/>
        </p:nvSpPr>
        <p:spPr bwMode="auto">
          <a:xfrm>
            <a:off x="2555875" y="2179955"/>
            <a:ext cx="185801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hrad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1" name="WordArt 4"/>
          <p:cNvSpPr>
            <a:spLocks noChangeArrowheads="1" noChangeShapeType="1" noTextEdit="1"/>
          </p:cNvSpPr>
          <p:nvPr/>
        </p:nvSpPr>
        <p:spPr bwMode="auto">
          <a:xfrm>
            <a:off x="4826635" y="2165350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muž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2" name="WordArt 4"/>
          <p:cNvSpPr>
            <a:spLocks noChangeArrowheads="1" noChangeShapeType="1" noTextEdit="1"/>
          </p:cNvSpPr>
          <p:nvPr/>
        </p:nvSpPr>
        <p:spPr bwMode="auto">
          <a:xfrm>
            <a:off x="6794183" y="2179955"/>
            <a:ext cx="1543050" cy="75057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stroj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 build="p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188913" y="609600"/>
            <a:ext cx="8269287" cy="1143000"/>
          </a:xfrm>
        </p:spPr>
        <p:txBody>
          <a:bodyPr/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A jak je to správně?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46085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192088" y="3332163"/>
            <a:ext cx="1936750" cy="2576512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člověk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čáp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host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sněhulák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sz="quarter" idx="2"/>
          </p:nvPr>
        </p:nvSpPr>
        <p:spPr>
          <a:xfrm>
            <a:off x="2630488" y="3343910"/>
            <a:ext cx="1798637" cy="275209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obrázek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obchod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úkol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komín</a:t>
            </a:r>
          </a:p>
        </p:txBody>
      </p:sp>
      <p:sp>
        <p:nvSpPr>
          <p:cNvPr id="46087" name="Rectangle 7"/>
          <p:cNvSpPr>
            <a:spLocks noGrp="1" noChangeArrowheads="1"/>
          </p:cNvSpPr>
          <p:nvPr>
            <p:ph sz="quarter" idx="3"/>
          </p:nvPr>
        </p:nvSpPr>
        <p:spPr>
          <a:xfrm>
            <a:off x="4797425" y="3349625"/>
            <a:ext cx="1685925" cy="254635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malíř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kuchař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vítěz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chlapec</a:t>
            </a:r>
          </a:p>
        </p:txBody>
      </p:sp>
      <p:sp>
        <p:nvSpPr>
          <p:cNvPr id="46088" name="Rectangle 8"/>
          <p:cNvSpPr>
            <a:spLocks noGrp="1" noChangeArrowheads="1"/>
          </p:cNvSpPr>
          <p:nvPr>
            <p:ph sz="quarter" idx="4"/>
          </p:nvPr>
        </p:nvSpPr>
        <p:spPr>
          <a:xfrm>
            <a:off x="7069138" y="3362325"/>
            <a:ext cx="1765300" cy="2619375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počítač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cíl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jitrocel</a:t>
            </a:r>
          </a:p>
          <a:p>
            <a:pPr>
              <a:buFontTx/>
              <a:buNone/>
            </a:pPr>
            <a:r>
              <a:rPr lang="cs-CZ" sz="3600" b="1" dirty="0">
                <a:solidFill>
                  <a:srgbClr val="0000FF"/>
                </a:solidFill>
              </a:rPr>
              <a:t>koberec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2" name="WordArt 4"/>
          <p:cNvSpPr>
            <a:spLocks noChangeArrowheads="1" noChangeShapeType="1" noTextEdit="1"/>
          </p:cNvSpPr>
          <p:nvPr/>
        </p:nvSpPr>
        <p:spPr bwMode="auto">
          <a:xfrm>
            <a:off x="498475" y="2179955"/>
            <a:ext cx="1543050" cy="78486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pán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3" name="WordArt 4"/>
          <p:cNvSpPr>
            <a:spLocks noChangeArrowheads="1" noChangeShapeType="1" noTextEdit="1"/>
          </p:cNvSpPr>
          <p:nvPr/>
        </p:nvSpPr>
        <p:spPr bwMode="auto">
          <a:xfrm>
            <a:off x="2555875" y="2179955"/>
            <a:ext cx="185801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hrad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4" name="WordArt 4"/>
          <p:cNvSpPr>
            <a:spLocks noChangeArrowheads="1" noChangeShapeType="1" noTextEdit="1"/>
          </p:cNvSpPr>
          <p:nvPr/>
        </p:nvSpPr>
        <p:spPr bwMode="auto">
          <a:xfrm>
            <a:off x="4826635" y="2165350"/>
            <a:ext cx="154305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muž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  <p:sp>
        <p:nvSpPr>
          <p:cNvPr id="15" name="WordArt 4"/>
          <p:cNvSpPr>
            <a:spLocks noChangeArrowheads="1" noChangeShapeType="1" noTextEdit="1"/>
          </p:cNvSpPr>
          <p:nvPr/>
        </p:nvSpPr>
        <p:spPr bwMode="auto">
          <a:xfrm>
            <a:off x="6794183" y="2179955"/>
            <a:ext cx="1543050" cy="75057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CC00"/>
                </a:solidFill>
                <a:latin typeface="Arial Black"/>
              </a:rPr>
              <a:t>stroj</a:t>
            </a:r>
            <a:endParaRPr lang="cs-CZ" sz="3600" b="1" kern="1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CC00"/>
              </a:solidFill>
              <a:latin typeface="Arial Blac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460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460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46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46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460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46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460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460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9" dur="1" fill="hold"/>
                                        <p:tgtEl>
                                          <p:spTgt spid="460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460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9" dur="1" fill="hold"/>
                                        <p:tgtEl>
                                          <p:spTgt spid="460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4" dur="1" fill="hold"/>
                                        <p:tgtEl>
                                          <p:spTgt spid="460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9" dur="1" fill="hold"/>
                                        <p:tgtEl>
                                          <p:spTgt spid="460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4" dur="1" fill="hold"/>
                                        <p:tgtEl>
                                          <p:spTgt spid="460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/>
      <p:bldP spid="12" grpId="0"/>
      <p:bldP spid="13" grpId="0"/>
      <p:bldP spid="14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 b="1" i="1" u="sng" dirty="0"/>
              <a:t>Použitá literatura a zdroje</a:t>
            </a:r>
            <a:r>
              <a:rPr lang="cs-CZ" sz="2400" b="1" i="1" dirty="0"/>
              <a:t>:</a:t>
            </a:r>
          </a:p>
          <a:p>
            <a:pPr>
              <a:lnSpc>
                <a:spcPct val="80000"/>
              </a:lnSpc>
            </a:pPr>
            <a:endParaRPr lang="cs-CZ" sz="2400" b="1" i="1" dirty="0"/>
          </a:p>
          <a:p>
            <a:pPr>
              <a:lnSpc>
                <a:spcPct val="80000"/>
              </a:lnSpc>
            </a:pPr>
            <a:r>
              <a:rPr lang="cs-CZ" sz="2400" dirty="0"/>
              <a:t>Šulc, P. a kol.: </a:t>
            </a:r>
            <a:r>
              <a:rPr lang="cs-CZ" sz="2400" i="1" dirty="0"/>
              <a:t>Procvičování z češtiny pro 4. třídu ZŠ</a:t>
            </a:r>
            <a:r>
              <a:rPr lang="cs-CZ" sz="2400" dirty="0"/>
              <a:t> 62. vyd. Praha: Pierot 2002. ISBN 8086272842.</a:t>
            </a:r>
          </a:p>
          <a:p>
            <a:pPr>
              <a:lnSpc>
                <a:spcPct val="80000"/>
              </a:lnSpc>
            </a:pP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/>
              <a:t>Mikulenková, H. a kol.: </a:t>
            </a:r>
            <a:r>
              <a:rPr lang="cs-CZ" sz="2400" i="1" dirty="0"/>
              <a:t>Český jazyk 4.</a:t>
            </a:r>
            <a:r>
              <a:rPr lang="cs-CZ" sz="2400" dirty="0"/>
              <a:t> 1. díl. 1.vyd. Olomouc: </a:t>
            </a:r>
            <a:r>
              <a:rPr lang="cs-CZ" sz="2400" dirty="0" err="1"/>
              <a:t>Prodos</a:t>
            </a:r>
            <a:r>
              <a:rPr lang="cs-CZ" sz="2400" dirty="0"/>
              <a:t> 2001. ISBN 8085806924.</a:t>
            </a:r>
          </a:p>
          <a:p>
            <a:pPr>
              <a:lnSpc>
                <a:spcPct val="80000"/>
              </a:lnSpc>
            </a:pPr>
            <a:endParaRPr lang="cs-CZ" sz="2400" dirty="0"/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42938" y="6356350"/>
            <a:ext cx="7572375" cy="365125"/>
          </a:xfrm>
          <a:prstGeom prst="rect">
            <a:avLst/>
          </a:prstGeom>
          <a:noFill/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i="1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rgbClr val="993300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 smtClean="0">
            <a:ln>
              <a:noFill/>
            </a:ln>
            <a:solidFill>
              <a:srgbClr val="993300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1076</TotalTime>
  <Words>644</Words>
  <Application>Microsoft Office PowerPoint</Application>
  <PresentationFormat>Předvádění na obrazovce (4:3)</PresentationFormat>
  <Paragraphs>282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Prezentace aplikace PowerPoint</vt:lpstr>
      <vt:lpstr>Podstatná  jména </vt:lpstr>
      <vt:lpstr>Prezentace aplikace PowerPoint</vt:lpstr>
      <vt:lpstr>Urči u podstatných jmen pád:</vt:lpstr>
      <vt:lpstr>Zapiš za podstatné jméno  do závorky jeho pád.</vt:lpstr>
      <vt:lpstr>Napiš podstatná jména  v množném čísle:</vt:lpstr>
      <vt:lpstr>Zapiš podstatná jména v jednotném čísle:</vt:lpstr>
      <vt:lpstr>Přiřaď podstatná jména k jejich rodům:</vt:lpstr>
      <vt:lpstr>A jak to má být správně?</vt:lpstr>
      <vt:lpstr>Napiš podstatná jména  ve větách ve správném tvaru:</vt:lpstr>
      <vt:lpstr>Roztřiď podstatná jména rodu středního podle jejich vzorů:</vt:lpstr>
      <vt:lpstr>A jak je to správně?</vt:lpstr>
      <vt:lpstr>Roztřiď podstatná jména rodu ženského podle jejich vzorů:</vt:lpstr>
      <vt:lpstr>A jak je to správně?</vt:lpstr>
      <vt:lpstr>Roztřiď podstatná jména rodu mužského podle jejich vzorů:</vt:lpstr>
      <vt:lpstr>A jak je to správně?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Postatná jména (pád, číslo, rod, vzor)</dc:title>
  <dc:creator>Kloudová</dc:creator>
  <dc:description/>
  <cp:lastModifiedBy>Učitel</cp:lastModifiedBy>
  <cp:revision>84</cp:revision>
  <dcterms:created xsi:type="dcterms:W3CDTF">1601-01-01T00:00:00Z</dcterms:created>
  <dcterms:modified xsi:type="dcterms:W3CDTF">2012-03-27T04:56:15Z</dcterms:modified>
</cp:coreProperties>
</file>