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Layouts/slideLayout8.xml" ContentType="application/vnd.openxmlformats-officedocument.presentationml.slideLayout+xml"/>
  <Override PartName="/ppt/notesSlides/notesSlide2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notesSlides/notesSlide13.xml" ContentType="application/vnd.openxmlformats-officedocument.presentationml.notesSlide+xml"/>
  <Override PartName="/ppt/slideLayouts/slideLayout10.xml" ContentType="application/vnd.openxmlformats-officedocument.presentationml.slideLayout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10.xml" ContentType="application/vnd.openxmlformats-officedocument.presentationml.notes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docProps/core.xml" ContentType="application/vnd.openxmlformats-package.core-properties+xml"/>
  <Override PartName="/ppt/slides/slide5.xml" ContentType="application/vnd.openxmlformats-officedocument.presentationml.slide+xml"/>
  <Override PartName="/ppt/slideLayouts/slideLayout7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3.xml" ContentType="application/vnd.openxmlformats-officedocument.presentationml.notesSlide+xml"/>
  <Default Extension="png" ContentType="image/png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4068" r:id="rId1"/>
  </p:sldMasterIdLst>
  <p:notesMasterIdLst>
    <p:notesMasterId r:id="rId15"/>
  </p:notesMasterIdLst>
  <p:sldIdLst>
    <p:sldId id="270" r:id="rId2"/>
    <p:sldId id="256" r:id="rId3"/>
    <p:sldId id="257" r:id="rId4"/>
    <p:sldId id="258" r:id="rId5"/>
    <p:sldId id="259" r:id="rId6"/>
    <p:sldId id="260" r:id="rId7"/>
    <p:sldId id="261" r:id="rId8"/>
    <p:sldId id="262" r:id="rId9"/>
    <p:sldId id="263" r:id="rId10"/>
    <p:sldId id="264" r:id="rId11"/>
    <p:sldId id="265" r:id="rId12"/>
    <p:sldId id="266" r:id="rId13"/>
    <p:sldId id="269" r:id="rId14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vertBarState="maximized">
    <p:restoredLeft sz="17657" autoAdjust="0"/>
    <p:restoredTop sz="94660"/>
  </p:normalViewPr>
  <p:slideViewPr>
    <p:cSldViewPr>
      <p:cViewPr>
        <p:scale>
          <a:sx n="60" d="100"/>
          <a:sy n="60" d="100"/>
        </p:scale>
        <p:origin x="-1164" y="-38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notesMaster" Target="notesMasters/notesMaster1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87509E72-7CE2-4804-8925-839C5575606E}" type="datetimeFigureOut">
              <a:rPr lang="cs-CZ" smtClean="0"/>
              <a:pPr/>
              <a:t>26.3.2012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C4E9AD7-775E-45C2-9CB2-1D4FAD1D150E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62589025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sp>
      <p:sp>
        <p:nvSpPr>
          <p:cNvPr id="9219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r>
              <a:rPr lang="cs-CZ" smtClean="0"/>
              <a:t>Po kliknutí následuje časovaná prezentace.</a:t>
            </a:r>
          </a:p>
        </p:txBody>
      </p:sp>
      <p:sp>
        <p:nvSpPr>
          <p:cNvPr id="9220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Ctr="0" compatLnSpc="1">
            <a:prstTxWarp prst="textNoShape">
              <a:avLst/>
            </a:prstTxWarp>
          </a:bodyPr>
          <a:lstStyle>
            <a:lvl1pPr eaLnBrk="0" hangingPunct="0">
              <a:defRPr>
                <a:solidFill>
                  <a:schemeClr val="tx1"/>
                </a:solidFill>
                <a:latin typeface="Arial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itchFamily="34" charset="0"/>
              </a:defRPr>
            </a:lvl9pPr>
          </a:lstStyle>
          <a:p>
            <a:pPr eaLnBrk="1" hangingPunct="1"/>
            <a:fld id="{A27DF7D0-8F64-4511-A1BE-3BBE636718F9}" type="slidenum">
              <a:rPr lang="cs-CZ" smtClean="0"/>
              <a:pPr eaLnBrk="1" hangingPunct="1"/>
              <a:t>1</a:t>
            </a:fld>
            <a:endParaRPr lang="cs-CZ" smtClean="0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C4E9AD7-775E-45C2-9CB2-1D4FAD1D150E}" type="slidenum">
              <a:rPr lang="cs-CZ" smtClean="0"/>
              <a:pPr/>
              <a:t>2</a:t>
            </a:fld>
            <a:endParaRPr lang="cs-CZ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C4E9AD7-775E-45C2-9CB2-1D4FAD1D150E}" type="slidenum">
              <a:rPr lang="cs-CZ" smtClean="0"/>
              <a:pPr/>
              <a:t>3</a:t>
            </a:fld>
            <a:endParaRPr lang="cs-CZ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C4E9AD7-775E-45C2-9CB2-1D4FAD1D150E}" type="slidenum">
              <a:rPr lang="cs-CZ" smtClean="0"/>
              <a:pPr/>
              <a:t>4</a:t>
            </a:fld>
            <a:endParaRPr lang="cs-CZ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C4E9AD7-775E-45C2-9CB2-1D4FAD1D150E}" type="slidenum">
              <a:rPr lang="cs-CZ" smtClean="0"/>
              <a:pPr/>
              <a:t>5</a:t>
            </a:fld>
            <a:endParaRPr lang="cs-CZ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C4E9AD7-775E-45C2-9CB2-1D4FAD1D150E}" type="slidenum">
              <a:rPr lang="cs-CZ" smtClean="0"/>
              <a:pPr/>
              <a:t>6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99227982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C4E9AD7-775E-45C2-9CB2-1D4FAD1D150E}" type="slidenum">
              <a:rPr lang="cs-CZ" smtClean="0"/>
              <a:pPr/>
              <a:t>7</a:t>
            </a:fld>
            <a:endParaRPr lang="cs-CZ"/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C4E9AD7-775E-45C2-9CB2-1D4FAD1D150E}" type="slidenum">
              <a:rPr lang="cs-CZ" smtClean="0"/>
              <a:pPr/>
              <a:t>8</a:t>
            </a:fld>
            <a:endParaRPr lang="cs-CZ"/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C4E9AD7-775E-45C2-9CB2-1D4FAD1D150E}" type="slidenum">
              <a:rPr lang="cs-CZ" smtClean="0"/>
              <a:pPr/>
              <a:t>9</a:t>
            </a:fld>
            <a:endParaRPr lang="cs-CZ"/>
          </a:p>
        </p:txBody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C4E9AD7-775E-45C2-9CB2-1D4FAD1D150E}" type="slidenum">
              <a:rPr lang="cs-CZ" smtClean="0"/>
              <a:pPr/>
              <a:t>10</a:t>
            </a:fld>
            <a:endParaRPr lang="cs-CZ"/>
          </a:p>
        </p:txBody>
      </p:sp>
    </p:spTree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C4E9AD7-775E-45C2-9CB2-1D4FAD1D150E}" type="slidenum">
              <a:rPr lang="cs-CZ" smtClean="0"/>
              <a:pPr/>
              <a:t>11</a:t>
            </a:fld>
            <a:endParaRPr lang="cs-CZ"/>
          </a:p>
        </p:txBody>
      </p:sp>
    </p:spTree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C4E9AD7-775E-45C2-9CB2-1D4FAD1D150E}" type="slidenum">
              <a:rPr lang="cs-CZ" smtClean="0"/>
              <a:pPr/>
              <a:t>12</a:t>
            </a:fld>
            <a:endParaRPr lang="cs-CZ"/>
          </a:p>
        </p:txBody>
      </p:sp>
    </p:spTree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C4E9AD7-775E-45C2-9CB2-1D4FAD1D150E}" type="slidenum">
              <a:rPr lang="cs-CZ" smtClean="0"/>
              <a:pPr/>
              <a:t>13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2286000" y="3124200"/>
            <a:ext cx="6172200" cy="1894362"/>
          </a:xfrm>
        </p:spPr>
        <p:txBody>
          <a:bodyPr/>
          <a:lstStyle>
            <a:lvl1pPr>
              <a:defRPr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2286000" y="5003322"/>
            <a:ext cx="6172200" cy="1371600"/>
          </a:xfrm>
        </p:spPr>
        <p:txBody>
          <a:bodyPr/>
          <a:lstStyle>
            <a:lvl1pPr marL="0" indent="0" algn="l">
              <a:buNone/>
              <a:defRPr sz="1800" b="1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4621" y="1174097"/>
            <a:ext cx="2286000" cy="381000"/>
          </a:xfrm>
        </p:spPr>
        <p:txBody>
          <a:bodyPr/>
          <a:lstStyle/>
          <a:p>
            <a:fld id="{2932F386-17E0-49BF-86BD-20FC70061F77}" type="datetimeFigureOut">
              <a:rPr lang="cs-CZ" smtClean="0"/>
              <a:pPr/>
              <a:t>26.3.2012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269" y="4181669"/>
            <a:ext cx="3657600" cy="384048"/>
          </a:xfrm>
        </p:spPr>
        <p:txBody>
          <a:bodyPr/>
          <a:lstStyle/>
          <a:p>
            <a:endParaRPr lang="cs-CZ"/>
          </a:p>
        </p:txBody>
      </p:sp>
      <p:sp>
        <p:nvSpPr>
          <p:cNvPr id="10" name="Obdélník 9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4" name="Obdélník 13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9" name="Obdélník 18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Přímá spojovací čára 10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Přímá spojovací čára 17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0" name="Přímá spojovací čára 19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Přímá spojovací čára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Přímá spojovací čára 14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2" name="Přímá spojovací čára 21"/>
          <p:cNvSpPr>
            <a:spLocks noChangeShapeType="1"/>
          </p:cNvSpPr>
          <p:nvPr/>
        </p:nvSpPr>
        <p:spPr bwMode="auto">
          <a:xfrm>
            <a:off x="9113856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7" name="Obdélník 26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Elipsa 20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Elipsa 22"/>
          <p:cNvSpPr/>
          <p:nvPr/>
        </p:nvSpPr>
        <p:spPr bwMode="auto">
          <a:xfrm>
            <a:off x="1309632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4" name="Elipsa 23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Elipsa 25"/>
          <p:cNvSpPr/>
          <p:nvPr/>
        </p:nvSpPr>
        <p:spPr bwMode="auto">
          <a:xfrm>
            <a:off x="1664208" y="5788152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5" name="Elipsa 24"/>
          <p:cNvSpPr/>
          <p:nvPr/>
        </p:nvSpPr>
        <p:spPr>
          <a:xfrm>
            <a:off x="1905000" y="4495800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 bwMode="auto">
          <a:xfrm>
            <a:off x="1325544" y="4928702"/>
            <a:ext cx="609600" cy="517524"/>
          </a:xfrm>
        </p:spPr>
        <p:txBody>
          <a:bodyPr/>
          <a:lstStyle/>
          <a:p>
            <a:fld id="{D128E922-28B0-4068-ABC6-9DE98EC0EC4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7467600" cy="487375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2932F386-17E0-49BF-86BD-20FC70061F77}" type="datetimeFigureOut">
              <a:rPr lang="cs-CZ" smtClean="0"/>
              <a:pPr/>
              <a:t>26.3.2012</a:t>
            </a:fld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D128E922-28B0-4068-ABC6-9DE98EC0EC47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286000" y="2895600"/>
            <a:ext cx="6172200" cy="2053590"/>
          </a:xfrm>
        </p:spPr>
        <p:txBody>
          <a:bodyPr/>
          <a:lstStyle>
            <a:lvl1pPr algn="l">
              <a:buNone/>
              <a:defRPr sz="3000" b="1" cap="small" baseline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2286000" y="5010150"/>
            <a:ext cx="6172200" cy="1371600"/>
          </a:xfrm>
        </p:spPr>
        <p:txBody>
          <a:bodyPr anchor="t"/>
          <a:lstStyle>
            <a:lvl1pPr marL="0" indent="0">
              <a:buNone/>
              <a:defRPr sz="1800" b="1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3256" y="1170432"/>
            <a:ext cx="2286000" cy="381000"/>
          </a:xfrm>
        </p:spPr>
        <p:txBody>
          <a:bodyPr/>
          <a:lstStyle/>
          <a:p>
            <a:fld id="{2932F386-17E0-49BF-86BD-20FC70061F77}" type="datetimeFigureOut">
              <a:rPr lang="cs-CZ" smtClean="0"/>
              <a:pPr/>
              <a:t>26.3.2012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456" y="4178808"/>
            <a:ext cx="3657600" cy="384048"/>
          </a:xfrm>
        </p:spPr>
        <p:txBody>
          <a:bodyPr/>
          <a:lstStyle/>
          <a:p>
            <a:endParaRPr lang="cs-CZ"/>
          </a:p>
        </p:txBody>
      </p:sp>
      <p:sp>
        <p:nvSpPr>
          <p:cNvPr id="9" name="Obdélník 8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Přímá spojovací čára 12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Přímá spojovací čára 13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Přímá spojovací čára 14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Přímá spojovací čára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7" name="Přímá spojovací čára 16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Obdélník 17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9" name="Elipsa 18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0" name="Elipsa 19"/>
          <p:cNvSpPr/>
          <p:nvPr/>
        </p:nvSpPr>
        <p:spPr bwMode="auto">
          <a:xfrm>
            <a:off x="1324704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Elipsa 20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2" name="Elipsa 21"/>
          <p:cNvSpPr/>
          <p:nvPr/>
        </p:nvSpPr>
        <p:spPr bwMode="auto">
          <a:xfrm>
            <a:off x="1664208" y="5791200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Elipsa 22"/>
          <p:cNvSpPr/>
          <p:nvPr/>
        </p:nvSpPr>
        <p:spPr bwMode="auto">
          <a:xfrm>
            <a:off x="1879040" y="4479888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Přímá spojovací čára 25"/>
          <p:cNvSpPr>
            <a:spLocks noChangeShapeType="1"/>
          </p:cNvSpPr>
          <p:nvPr/>
        </p:nvSpPr>
        <p:spPr bwMode="auto">
          <a:xfrm>
            <a:off x="9097944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 bwMode="auto">
          <a:xfrm>
            <a:off x="1340616" y="4928702"/>
            <a:ext cx="609600" cy="517524"/>
          </a:xfrm>
        </p:spPr>
        <p:txBody>
          <a:bodyPr/>
          <a:lstStyle/>
          <a:p>
            <a:fld id="{D128E922-28B0-4068-ABC6-9DE98EC0EC4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932F386-17E0-49BF-86BD-20FC70061F77}" type="datetimeFigureOut">
              <a:rPr lang="cs-CZ" smtClean="0"/>
              <a:pPr/>
              <a:t>26.3.2012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128E922-28B0-4068-ABC6-9DE98EC0EC47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270248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7543800" cy="1143000"/>
          </a:xfrm>
        </p:spPr>
        <p:txBody>
          <a:bodyPr anchor="b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932F386-17E0-49BF-86BD-20FC70061F77}" type="datetimeFigureOut">
              <a:rPr lang="cs-CZ" smtClean="0"/>
              <a:pPr/>
              <a:t>26.3.2012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128E922-28B0-4068-ABC6-9DE98EC0EC47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quarter" idx="4"/>
          </p:nvPr>
        </p:nvSpPr>
        <p:spPr>
          <a:xfrm>
            <a:off x="4371975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2" name="Zástupný symbol pro text 11"/>
          <p:cNvSpPr>
            <a:spLocks noGrp="1"/>
          </p:cNvSpPr>
          <p:nvPr>
            <p:ph type="body" sz="quarter" idx="1"/>
          </p:nvPr>
        </p:nvSpPr>
        <p:spPr>
          <a:xfrm>
            <a:off x="4572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4" name="Zástupný symbol pro text 13"/>
          <p:cNvSpPr>
            <a:spLocks noGrp="1"/>
          </p:cNvSpPr>
          <p:nvPr>
            <p:ph type="body" sz="quarter" idx="3"/>
          </p:nvPr>
        </p:nvSpPr>
        <p:spPr>
          <a:xfrm>
            <a:off x="43434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6" name="Zástupný symbol pro datum 5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2932F386-17E0-49BF-86BD-20FC70061F77}" type="datetimeFigureOut">
              <a:rPr lang="cs-CZ" smtClean="0"/>
              <a:pPr/>
              <a:t>26.3.2012</a:t>
            </a:fld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D128E922-28B0-4068-ABC6-9DE98EC0EC47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932F386-17E0-49BF-86BD-20FC70061F77}" type="datetimeFigureOut">
              <a:rPr lang="cs-CZ" smtClean="0"/>
              <a:pPr/>
              <a:t>26.3.2012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128E922-28B0-4068-ABC6-9DE98EC0EC4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římá spojovací čára 9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71850" y="3200400"/>
            <a:ext cx="6309360" cy="457200"/>
          </a:xfrm>
        </p:spPr>
        <p:txBody>
          <a:bodyPr anchor="b"/>
          <a:lstStyle>
            <a:lvl1pPr algn="l">
              <a:buNone/>
              <a:defRPr sz="2000" b="1" cap="small" baseline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12280" y="274320"/>
            <a:ext cx="1527048" cy="4983480"/>
          </a:xfrm>
        </p:spPr>
        <p:txBody>
          <a:bodyPr/>
          <a:lstStyle>
            <a:lvl1pPr marL="0" indent="0">
              <a:spcBef>
                <a:spcPts val="400"/>
              </a:spcBef>
              <a:spcAft>
                <a:spcPts val="1000"/>
              </a:spcAft>
              <a:buNone/>
              <a:defRPr sz="12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8" name="Přímá spojovací čára 7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1" name="Přímá spojovací čára 10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Přímá spojovací čára 12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Elipsa 13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8" name="Zástupný symbol pro obsah 17"/>
          <p:cNvSpPr>
            <a:spLocks noGrp="1"/>
          </p:cNvSpPr>
          <p:nvPr>
            <p:ph sz="quarter" idx="1"/>
          </p:nvPr>
        </p:nvSpPr>
        <p:spPr>
          <a:xfrm>
            <a:off x="304800" y="274320"/>
            <a:ext cx="5638800" cy="6327648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2932F386-17E0-49BF-86BD-20FC70061F77}" type="datetimeFigureOut">
              <a:rPr lang="cs-CZ" smtClean="0"/>
              <a:pPr/>
              <a:t>26.3.2012</a:t>
            </a:fld>
            <a:endParaRPr lang="cs-CZ"/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D128E922-28B0-4068-ABC6-9DE98EC0EC47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3" name="Zástupný symbol pro zápatí 22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3" name="Elipsa 12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50133" y="3200400"/>
            <a:ext cx="6309360" cy="457200"/>
          </a:xfrm>
        </p:spPr>
        <p:txBody>
          <a:bodyPr anchor="b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0" y="0"/>
            <a:ext cx="6172200" cy="6858000"/>
          </a:xfrm>
          <a:solidFill>
            <a:schemeClr val="bg2"/>
          </a:solidFill>
          <a:ln w="1270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/>
          <a:lstStyle>
            <a:lvl1pPr marL="0" indent="0">
              <a:buNone/>
              <a:defRPr sz="3200"/>
            </a:lvl1pPr>
          </a:lstStyle>
          <a:p>
            <a:pPr algn="ctr" eaLnBrk="1" latinLnBrk="0" hangingPunct="1">
              <a:buFontTx/>
              <a:buNone/>
            </a:pPr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765798" y="264795"/>
            <a:ext cx="1524000" cy="4956048"/>
          </a:xfrm>
        </p:spPr>
        <p:txBody>
          <a:bodyPr rot="0" spcFirstLastPara="0" vertOverflow="overflow" horzOverflow="overflow" vert="horz" wrap="square" lIns="91440" tIns="45720" rIns="91440" bIns="45720" numCol="1" spcCol="274320" rtlCol="0" fromWordArt="0" anchor="t" anchorCtr="0" forceAA="0" compatLnSpc="1">
            <a:normAutofit/>
          </a:bodyPr>
          <a:lstStyle>
            <a:lvl1pPr marL="0" indent="0">
              <a:spcBef>
                <a:spcPts val="100"/>
              </a:spcBef>
              <a:spcAft>
                <a:spcPts val="400"/>
              </a:spcAft>
              <a:buFontTx/>
              <a:buNone/>
              <a:defRPr sz="12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0" name="Přímá spojovací čára 9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1" name="Obdélník 10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Přímá spojovací čára 11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9" name="Přímá spojovací čára 18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0" name="Přímá spojovací čára 19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7" name="Zástupný symbol pro datum 16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2932F386-17E0-49BF-86BD-20FC70061F77}" type="datetimeFigureOut">
              <a:rPr lang="cs-CZ" smtClean="0"/>
              <a:pPr/>
              <a:t>26.3.2012</a:t>
            </a:fld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D128E922-28B0-4068-ABC6-9DE98EC0EC47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932F386-17E0-49BF-86BD-20FC70061F77}" type="datetimeFigureOut">
              <a:rPr lang="cs-CZ" smtClean="0"/>
              <a:pPr/>
              <a:t>26.3.2012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128E922-28B0-4068-ABC6-9DE98EC0EC4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1676400" cy="5851525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932F386-17E0-49BF-86BD-20FC70061F77}" type="datetimeFigureOut">
              <a:rPr lang="cs-CZ" smtClean="0"/>
              <a:pPr/>
              <a:t>26.3.2012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128E922-28B0-4068-ABC6-9DE98EC0EC4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Přímá spojovací čára 15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1143000"/>
          </a:xfrm>
          <a:prstGeom prst="rect">
            <a:avLst/>
          </a:prstGeom>
        </p:spPr>
        <p:txBody>
          <a:bodyPr vert="horz" anchor="b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7467600" cy="4873752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 rot="5400000">
            <a:off x="7589520" y="1081851"/>
            <a:ext cx="2011680" cy="384048"/>
          </a:xfrm>
          <a:prstGeom prst="rect">
            <a:avLst/>
          </a:prstGeom>
        </p:spPr>
        <p:txBody>
          <a:bodyPr vert="horz" anchor="ctr" anchorCtr="0"/>
          <a:lstStyle>
            <a:lvl1pPr algn="r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fld id="{2932F386-17E0-49BF-86BD-20FC70061F77}" type="datetimeFigureOut">
              <a:rPr lang="cs-CZ" smtClean="0"/>
              <a:pPr/>
              <a:t>26.3.2012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 rot="5400000">
            <a:off x="6990186" y="3737240"/>
            <a:ext cx="3200400" cy="365760"/>
          </a:xfrm>
          <a:prstGeom prst="rect">
            <a:avLst/>
          </a:prstGeom>
        </p:spPr>
        <p:txBody>
          <a:bodyPr vert="horz" anchor="ctr" anchorCtr="0"/>
          <a:lstStyle>
            <a:lvl1pPr algn="l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76200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Přímá spojovací čára 10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Elipsa 11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8129016" y="5734050"/>
            <a:ext cx="609600" cy="521208"/>
          </a:xfrm>
          <a:prstGeom prst="rect">
            <a:avLst/>
          </a:prstGeom>
        </p:spPr>
        <p:txBody>
          <a:bodyPr vert="horz" anchor="ctr"/>
          <a:lstStyle>
            <a:lvl1pPr algn="ctr" eaLnBrk="1" latinLnBrk="0" hangingPunct="1">
              <a:defRPr kumimoji="0" sz="1400" b="1">
                <a:solidFill>
                  <a:srgbClr val="FFFFFF"/>
                </a:solidFill>
              </a:defRPr>
            </a:lvl1pPr>
          </a:lstStyle>
          <a:p>
            <a:fld id="{D128E922-28B0-4068-ABC6-9DE98EC0EC47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4069" r:id="rId1"/>
    <p:sldLayoutId id="2147484070" r:id="rId2"/>
    <p:sldLayoutId id="2147484071" r:id="rId3"/>
    <p:sldLayoutId id="2147484072" r:id="rId4"/>
    <p:sldLayoutId id="2147484073" r:id="rId5"/>
    <p:sldLayoutId id="2147484074" r:id="rId6"/>
    <p:sldLayoutId id="2147484075" r:id="rId7"/>
    <p:sldLayoutId id="2147484076" r:id="rId8"/>
    <p:sldLayoutId id="2147484077" r:id="rId9"/>
    <p:sldLayoutId id="2147484078" r:id="rId10"/>
    <p:sldLayoutId id="2147484079" r:id="rId11"/>
  </p:sldLayoutIdLst>
  <p:txStyles>
    <p:titleStyle>
      <a:lvl1pPr algn="l" rtl="0" eaLnBrk="1" latinLnBrk="0" hangingPunct="1">
        <a:spcBef>
          <a:spcPct val="0"/>
        </a:spcBef>
        <a:buNone/>
        <a:defRPr kumimoji="0" sz="3000" b="0" kern="1200" cap="small" baseline="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600"/>
        </a:spcBef>
        <a:buClr>
          <a:schemeClr val="accent1"/>
        </a:buClr>
        <a:buSzPct val="70000"/>
        <a:buFont typeface="Wingdings"/>
        <a:buChar char="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rtl="0" eaLnBrk="1" latinLnBrk="0" hangingPunct="1">
        <a:spcBef>
          <a:spcPct val="20000"/>
        </a:spcBef>
        <a:buClr>
          <a:schemeClr val="accent1"/>
        </a:buClr>
        <a:buSzPct val="8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182880" algn="l" rtl="0" eaLnBrk="1" latinLnBrk="0" hangingPunct="1">
        <a:spcBef>
          <a:spcPct val="20000"/>
        </a:spcBef>
        <a:buClr>
          <a:schemeClr val="accent2">
            <a:tint val="60000"/>
          </a:schemeClr>
        </a:buClr>
        <a:buSzPct val="68000"/>
        <a:buFont typeface="Wingdings 2"/>
        <a:buChar char="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182880" algn="l" rtl="0" eaLnBrk="1" latinLnBrk="0" hangingPunct="1">
        <a:spcBef>
          <a:spcPct val="20000"/>
        </a:spcBef>
        <a:buClr>
          <a:schemeClr val="accent1"/>
        </a:buClr>
        <a:buChar char="•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6pPr>
      <a:lvl7pPr marL="201168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7pPr>
      <a:lvl8pPr marL="2286000" indent="-182880" algn="l" rtl="0" eaLnBrk="1" latinLnBrk="0" hangingPunct="1">
        <a:spcBef>
          <a:spcPct val="20000"/>
        </a:spcBef>
        <a:buClr>
          <a:schemeClr val="accent2"/>
        </a:buClr>
        <a:buChar char="•"/>
        <a:defRPr kumimoji="0" sz="1400" kern="1200" cap="small" baseline="0">
          <a:solidFill>
            <a:schemeClr val="tx2"/>
          </a:solidFill>
          <a:latin typeface="+mn-lt"/>
          <a:ea typeface="+mn-ea"/>
          <a:cs typeface="+mn-cs"/>
        </a:defRPr>
      </a:lvl8pPr>
      <a:lvl9pPr marL="256032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Char char="•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3.jpe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Galvanick%C3%BD_%C4%8Dl%C3%A1nek" TargetMode="External"/><Relationship Id="rId7" Type="http://schemas.openxmlformats.org/officeDocument/2006/relationships/hyperlink" Target="http://cs.wikipedia.org/wiki/Ledni%C4%8Dka" TargetMode="External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cs.wikipedia.org/wiki/My%C4%8Dka_n%C3%A1dob%C3%AD" TargetMode="External"/><Relationship Id="rId5" Type="http://schemas.openxmlformats.org/officeDocument/2006/relationships/hyperlink" Target="http://cs.wikipedia.org/wiki/V%C3%BDbojka" TargetMode="External"/><Relationship Id="rId4" Type="http://schemas.openxmlformats.org/officeDocument/2006/relationships/hyperlink" Target="http://cs.wikipedia.org/wiki/Z%C3%A1%C5%99ivka" TargetMode="Externa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/index.php?title=Karton&amp;action=edit&amp;redlink=1" TargetMode="External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6.jpeg"/><Relationship Id="rId4" Type="http://schemas.openxmlformats.org/officeDocument/2006/relationships/hyperlink" Target="http://cs.wikipedia.org/wiki/Popelnice" TargetMode="Externa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0.png"/><Relationship Id="rId5" Type="http://schemas.openxmlformats.org/officeDocument/2006/relationships/image" Target="../media/image9.jpeg"/><Relationship Id="rId4" Type="http://schemas.openxmlformats.org/officeDocument/2006/relationships/image" Target="../media/image8.jpe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e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4.jpeg"/><Relationship Id="rId5" Type="http://schemas.openxmlformats.org/officeDocument/2006/relationships/image" Target="../media/image13.jpeg"/><Relationship Id="rId4" Type="http://schemas.openxmlformats.org/officeDocument/2006/relationships/image" Target="../media/image12.jpe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jpe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8.jpeg"/><Relationship Id="rId5" Type="http://schemas.openxmlformats.org/officeDocument/2006/relationships/image" Target="../media/image17.jpeg"/><Relationship Id="rId4" Type="http://schemas.openxmlformats.org/officeDocument/2006/relationships/image" Target="../media/image16.jpeg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obrázek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908175" y="333375"/>
            <a:ext cx="5600700" cy="10477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051" name="obrázek 2" descr="C:\Documents and Settings\OEM\Dokumenty\Obrázky\2.ZŠ-panáčci\2zs_logo2-color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836863" y="1398588"/>
            <a:ext cx="3741737" cy="34448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graphicFrame>
        <p:nvGraphicFramePr>
          <p:cNvPr id="7" name="Tabulka 6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1642639697"/>
              </p:ext>
            </p:extLst>
          </p:nvPr>
        </p:nvGraphicFramePr>
        <p:xfrm>
          <a:off x="684213" y="4881563"/>
          <a:ext cx="7848600" cy="1448188"/>
        </p:xfrm>
        <a:graphic>
          <a:graphicData uri="http://schemas.openxmlformats.org/drawingml/2006/table">
            <a:tbl>
              <a:tblPr/>
              <a:tblGrid>
                <a:gridCol w="2376182"/>
                <a:gridCol w="5472418"/>
              </a:tblGrid>
              <a:tr h="396628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>
                          <a:latin typeface="Calibri"/>
                          <a:ea typeface="Calibri"/>
                          <a:cs typeface="Times New Roman"/>
                        </a:rPr>
                        <a:t>Číslo projektu</a:t>
                      </a:r>
                      <a:endParaRPr lang="cs-CZ" sz="1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1" marR="61921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0" dirty="0">
                          <a:latin typeface="Times New Roman,Bold"/>
                          <a:ea typeface="Calibri"/>
                          <a:cs typeface="Times New Roman,Bold"/>
                        </a:rPr>
                        <a:t>CZ.1.07/1.4.00/21.1405</a:t>
                      </a:r>
                      <a:endParaRPr lang="cs-CZ" sz="1000" b="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1" marR="61921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5039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latin typeface="Calibri"/>
                          <a:ea typeface="Calibri"/>
                          <a:cs typeface="Times New Roman"/>
                        </a:rPr>
                        <a:t>Název sady materiálů</a:t>
                      </a: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1" marR="61921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pl-PL" sz="2000" b="1" dirty="0" smtClean="0">
                          <a:latin typeface="Times New Roman"/>
                          <a:ea typeface="Calibri"/>
                          <a:cs typeface="Times New Roman"/>
                        </a:rPr>
                        <a:t>Rozmanitost a ochrana přírody, vesmír, technika</a:t>
                      </a:r>
                      <a:endParaRPr lang="cs-CZ" sz="2000" b="1" dirty="0"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1921" marR="61921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5039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latin typeface="Calibri"/>
                          <a:ea typeface="Calibri"/>
                          <a:cs typeface="Times New Roman"/>
                        </a:rPr>
                        <a:t>Název materiálu</a:t>
                      </a: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1" marR="61921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1" smtClean="0">
                          <a:latin typeface="Times New Roman"/>
                          <a:ea typeface="Calibri"/>
                          <a:cs typeface="Times New Roman"/>
                        </a:rPr>
                        <a:t>VY_32_INOVACE_15_Třídění</a:t>
                      </a:r>
                      <a:r>
                        <a:rPr lang="cs-CZ" sz="2000" b="1" baseline="0" smtClean="0">
                          <a:latin typeface="Times New Roman"/>
                          <a:ea typeface="Calibri"/>
                          <a:cs typeface="Times New Roman"/>
                        </a:rPr>
                        <a:t> odpadu</a:t>
                      </a:r>
                      <a:endParaRPr lang="cs-CZ" sz="2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1" marR="61921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5039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latin typeface="Calibri"/>
                          <a:ea typeface="Calibri"/>
                          <a:cs typeface="Times New Roman"/>
                        </a:rPr>
                        <a:t>Autor</a:t>
                      </a: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1" marR="61921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 smtClean="0">
                          <a:latin typeface="Times New Roman"/>
                          <a:ea typeface="Calibri"/>
                          <a:cs typeface="Times New Roman"/>
                        </a:rPr>
                        <a:t>Mgr.</a:t>
                      </a:r>
                      <a:r>
                        <a:rPr lang="cs-CZ" sz="2000" baseline="0" dirty="0" smtClean="0">
                          <a:latin typeface="Times New Roman"/>
                          <a:ea typeface="Calibri"/>
                          <a:cs typeface="Times New Roman"/>
                        </a:rPr>
                        <a:t> Marie </a:t>
                      </a:r>
                      <a:r>
                        <a:rPr lang="cs-CZ" sz="2000" baseline="0" dirty="0" err="1" smtClean="0">
                          <a:latin typeface="Times New Roman"/>
                          <a:ea typeface="Calibri"/>
                          <a:cs typeface="Times New Roman"/>
                        </a:rPr>
                        <a:t>Karochová</a:t>
                      </a:r>
                      <a:endParaRPr lang="cs-CZ" sz="2000" dirty="0"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1921" marR="61921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xmlns="" val="295431763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428605"/>
            <a:ext cx="7772400" cy="1428759"/>
          </a:xfrm>
        </p:spPr>
        <p:txBody>
          <a:bodyPr/>
          <a:lstStyle/>
          <a:p>
            <a:r>
              <a:rPr lang="cs-CZ" dirty="0" smtClean="0"/>
              <a:t>Třídění odpadu</a:t>
            </a:r>
            <a:endParaRPr lang="cs-CZ" dirty="0"/>
          </a:p>
        </p:txBody>
      </p:sp>
      <p:pic>
        <p:nvPicPr>
          <p:cNvPr id="5" name="Obrázek 4" descr="images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4214810" y="1285860"/>
            <a:ext cx="3929090" cy="3062296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Modrý kontejner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7787208" cy="4205064"/>
          </a:xfrm>
          <a:solidFill>
            <a:schemeClr val="accent2"/>
          </a:solidFill>
        </p:spPr>
        <p:txBody>
          <a:bodyPr>
            <a:noAutofit/>
          </a:bodyPr>
          <a:lstStyle/>
          <a:p>
            <a:pPr>
              <a:tabLst>
                <a:tab pos="6991350" algn="l"/>
              </a:tabLst>
            </a:pPr>
            <a:r>
              <a:rPr lang="cs-CZ" sz="3200" dirty="0" smtClean="0"/>
              <a:t>Do modrého kontejneru patří  noviny, časopisy, kancelářský papír, letáky, knihy, sešity, krabice, </a:t>
            </a:r>
          </a:p>
          <a:p>
            <a:pPr marL="0" indent="0">
              <a:buNone/>
              <a:tabLst>
                <a:tab pos="6991350" algn="l"/>
              </a:tabLst>
            </a:pPr>
            <a:r>
              <a:rPr lang="cs-CZ" sz="3200" dirty="0" smtClean="0"/>
              <a:t>  lepenka, karton, papírové obaly,</a:t>
            </a:r>
          </a:p>
          <a:p>
            <a:pPr>
              <a:tabLst>
                <a:tab pos="6991350" algn="l"/>
              </a:tabLst>
            </a:pPr>
            <a:r>
              <a:rPr lang="cs-CZ" sz="3200" dirty="0" smtClean="0"/>
              <a:t> do kontejneru se nehází mokrý nebo znečištěný papír nebo použité pleny</a:t>
            </a:r>
            <a:endParaRPr lang="cs-CZ" sz="32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Žlutý kontejner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7467600" cy="4349080"/>
          </a:xfrm>
          <a:solidFill>
            <a:srgbClr val="FFFF00"/>
          </a:solidFill>
        </p:spPr>
        <p:txBody>
          <a:bodyPr>
            <a:normAutofit/>
          </a:bodyPr>
          <a:lstStyle/>
          <a:p>
            <a:r>
              <a:rPr lang="cs-CZ" sz="2800" dirty="0" smtClean="0"/>
              <a:t>Do kontejnerů na plasty je u nás možno vhazovat stlačené PET láhve od nápojů, kelímky, sáčky (i mikrotenové), fólie, výrobky a obaly z plastů a polystyrén</a:t>
            </a:r>
          </a:p>
          <a:p>
            <a:endParaRPr lang="cs-CZ" sz="2800" dirty="0" smtClean="0"/>
          </a:p>
          <a:p>
            <a:r>
              <a:rPr lang="cs-CZ" sz="2800" dirty="0" smtClean="0"/>
              <a:t> Do kontejnerů na plasty se  nehází novodurové trubky, guma, </a:t>
            </a:r>
            <a:r>
              <a:rPr lang="cs-CZ" sz="2800" dirty="0" smtClean="0"/>
              <a:t>molitan,</a:t>
            </a:r>
            <a:r>
              <a:rPr lang="cs-CZ" sz="2800" dirty="0" smtClean="0"/>
              <a:t> textil z umělých vláken, nádobky od léčiv, vícevrstvé obaly, linolea a pneumatiky</a:t>
            </a:r>
            <a:endParaRPr lang="cs-CZ" sz="28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Bílý kontejner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8147248" cy="4205064"/>
          </a:xfrm>
          <a:gradFill flip="none" rotWithShape="1">
            <a:gsLst>
              <a:gs pos="0">
                <a:srgbClr val="92D050">
                  <a:tint val="66000"/>
                  <a:satMod val="160000"/>
                </a:srgbClr>
              </a:gs>
              <a:gs pos="50000">
                <a:srgbClr val="92D050">
                  <a:tint val="44500"/>
                  <a:satMod val="160000"/>
                </a:srgbClr>
              </a:gs>
              <a:gs pos="100000">
                <a:srgbClr val="92D050">
                  <a:tint val="23500"/>
                  <a:satMod val="160000"/>
                </a:srgbClr>
              </a:gs>
            </a:gsLst>
            <a:lin ang="0" scaled="1"/>
            <a:tileRect/>
          </a:gradFill>
        </p:spPr>
        <p:txBody>
          <a:bodyPr>
            <a:normAutofit/>
          </a:bodyPr>
          <a:lstStyle/>
          <a:p>
            <a:r>
              <a:rPr lang="cs-CZ" sz="2800" dirty="0" smtClean="0"/>
              <a:t>Do kontejnerů na sklo je u nás možno vhazovat nevratné láhve od nápojů, skleněné nádoby, skleněné střepy - tabulové sklo</a:t>
            </a:r>
          </a:p>
          <a:p>
            <a:endParaRPr lang="cs-CZ" sz="2800" dirty="0" smtClean="0"/>
          </a:p>
          <a:p>
            <a:r>
              <a:rPr lang="cs-CZ" sz="2800" dirty="0" smtClean="0"/>
              <a:t>Do kontejnerů na sklo nevhazujeme:</a:t>
            </a:r>
          </a:p>
          <a:p>
            <a:pPr marL="0" indent="0">
              <a:buNone/>
            </a:pPr>
            <a:r>
              <a:rPr lang="cs-CZ" sz="2800" dirty="0" smtClean="0"/>
              <a:t>keramiku, porcelán, autosklo, drátěné sklo a zrcadla, lahvičky od léčiv, žárovky, zářivky a výbojky </a:t>
            </a:r>
            <a:endParaRPr lang="cs-CZ" sz="28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Nebezpečný odpad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smtClean="0"/>
              <a:t>Patří sem např. léky (odevzdávají se v některých lékárnách), zářivky, výbojky, akumulátory, galvanické články (baterky), ledničky,  mrazničky, barvy, lepidla a oleje </a:t>
            </a:r>
            <a:endParaRPr lang="cs-CZ" dirty="0"/>
          </a:p>
        </p:txBody>
      </p:sp>
      <p:pic>
        <p:nvPicPr>
          <p:cNvPr id="4" name="Obrázek 3" descr="nwc-1148695-4aafcf72079d1_275x380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3000364" y="3238500"/>
            <a:ext cx="2619375" cy="3619500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Elektrotechnické výrobky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solidFill>
            <a:schemeClr val="accent3">
              <a:lumMod val="20000"/>
              <a:lumOff val="80000"/>
            </a:schemeClr>
          </a:solidFill>
        </p:spPr>
        <p:txBody>
          <a:bodyPr>
            <a:normAutofit lnSpcReduction="10000"/>
          </a:bodyPr>
          <a:lstStyle/>
          <a:p>
            <a:r>
              <a:rPr lang="cs-CZ" dirty="0" smtClean="0"/>
              <a:t>Naprostou většinu vysloužilých elektrotechnických výrobků je možné vrátit zpět prodejci. Součástí prodejen elektrospotřebičů jsou naprosto běžně kontejnery na oddělený sběr </a:t>
            </a:r>
            <a:r>
              <a:rPr lang="cs-CZ" dirty="0" smtClean="0">
                <a:hlinkClick r:id="rId3" tooltip="Galvanický článek"/>
              </a:rPr>
              <a:t>baterií</a:t>
            </a:r>
            <a:r>
              <a:rPr lang="cs-CZ" dirty="0" smtClean="0"/>
              <a:t>, světelných zdrojů (</a:t>
            </a:r>
            <a:r>
              <a:rPr lang="cs-CZ" dirty="0" smtClean="0">
                <a:hlinkClick r:id="rId4" tooltip="Zářivka"/>
              </a:rPr>
              <a:t>zářivek</a:t>
            </a:r>
            <a:r>
              <a:rPr lang="cs-CZ" dirty="0" smtClean="0"/>
              <a:t>, </a:t>
            </a:r>
            <a:r>
              <a:rPr lang="cs-CZ" dirty="0" smtClean="0">
                <a:hlinkClick r:id="rId5" tooltip="Výbojka"/>
              </a:rPr>
              <a:t>výbojek</a:t>
            </a:r>
            <a:r>
              <a:rPr lang="cs-CZ" dirty="0" smtClean="0"/>
              <a:t>) a nově také drobných elektrospotřebičů. Většina prodejců takzvané bílé techniky, tedy kuchyňských elektrospotřebičů jako jsou </a:t>
            </a:r>
            <a:r>
              <a:rPr lang="cs-CZ" dirty="0" smtClean="0">
                <a:hlinkClick r:id="rId6" tooltip="Myčka nádobí"/>
              </a:rPr>
              <a:t>myčky</a:t>
            </a:r>
            <a:r>
              <a:rPr lang="cs-CZ" dirty="0" smtClean="0"/>
              <a:t>, </a:t>
            </a:r>
            <a:r>
              <a:rPr lang="cs-CZ" dirty="0" smtClean="0">
                <a:hlinkClick r:id="rId7" tooltip="Lednička"/>
              </a:rPr>
              <a:t>ledničky</a:t>
            </a:r>
            <a:r>
              <a:rPr lang="cs-CZ" dirty="0" smtClean="0"/>
              <a:t>, sporáky nabízí odvoz a likvidaci vysloužilých spotřebičů. Financování systému sběru a recyklace těchto výrobků je zajištěno systémem výběru "recyklačních poplatků", které se připočítávají k ceně výrobků nových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Oranžový kontejner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solidFill>
            <a:schemeClr val="accent4">
              <a:lumMod val="40000"/>
              <a:lumOff val="60000"/>
            </a:schemeClr>
          </a:solidFill>
        </p:spPr>
        <p:txBody>
          <a:bodyPr/>
          <a:lstStyle/>
          <a:p>
            <a:r>
              <a:rPr lang="cs-CZ" dirty="0" smtClean="0"/>
              <a:t>obaly na bázi </a:t>
            </a:r>
            <a:r>
              <a:rPr lang="cs-CZ" dirty="0" err="1" smtClean="0"/>
              <a:t>Tetra</a:t>
            </a:r>
            <a:r>
              <a:rPr lang="cs-CZ" dirty="0" smtClean="0"/>
              <a:t> </a:t>
            </a:r>
            <a:r>
              <a:rPr lang="cs-CZ" dirty="0" err="1" smtClean="0"/>
              <a:t>Pack</a:t>
            </a:r>
            <a:r>
              <a:rPr lang="cs-CZ" dirty="0" smtClean="0"/>
              <a:t>. složené z několika vrstev.Pro sběr nápojových </a:t>
            </a:r>
            <a:r>
              <a:rPr lang="cs-CZ" dirty="0" smtClean="0">
                <a:hlinkClick r:id="rId3" tooltip="Karton (stránka neexistuje)"/>
              </a:rPr>
              <a:t>kartonů</a:t>
            </a:r>
            <a:r>
              <a:rPr lang="cs-CZ" dirty="0" smtClean="0"/>
              <a:t> slouží speciálně upravené </a:t>
            </a:r>
            <a:r>
              <a:rPr lang="cs-CZ" dirty="0" smtClean="0">
                <a:hlinkClick r:id="rId4" tooltip="Popelnice"/>
              </a:rPr>
              <a:t>popelnice</a:t>
            </a:r>
            <a:r>
              <a:rPr lang="cs-CZ" dirty="0" smtClean="0"/>
              <a:t> (v oranžové barvě), nebo se v některých obcích sbírají společně s plasty. Je to závislé na zavedeném sběrovém systému a možnostech recyklace. Pokud se sbírají s plasty, je popelnice označena oranžovou nálepkou "</a:t>
            </a:r>
            <a:r>
              <a:rPr lang="cs-CZ" i="1" dirty="0" smtClean="0"/>
              <a:t>Nápojové kartony</a:t>
            </a:r>
            <a:r>
              <a:rPr lang="cs-CZ" dirty="0" smtClean="0"/>
              <a:t>" </a:t>
            </a:r>
            <a:endParaRPr lang="cs-CZ" dirty="0"/>
          </a:p>
        </p:txBody>
      </p:sp>
      <p:pic>
        <p:nvPicPr>
          <p:cNvPr id="4" name="Obrázek 3" descr="MRK36ba39_karton_tom.jpg"/>
          <p:cNvPicPr>
            <a:picLocks noChangeAspect="1"/>
          </p:cNvPicPr>
          <p:nvPr/>
        </p:nvPicPr>
        <p:blipFill>
          <a:blip r:embed="rId5" cstate="print"/>
          <a:stretch>
            <a:fillRect/>
          </a:stretch>
        </p:blipFill>
        <p:spPr>
          <a:xfrm>
            <a:off x="3500430" y="4929198"/>
            <a:ext cx="1638300" cy="1228725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Co nepatří do žlutého kontejneru?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a) </a:t>
            </a:r>
            <a:r>
              <a:rPr lang="cs-CZ" dirty="0" smtClean="0"/>
              <a:t> textil</a:t>
            </a: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dirty="0" smtClean="0"/>
              <a:t>b)  kelímky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dirty="0" smtClean="0"/>
              <a:t>c)   folie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dirty="0" smtClean="0"/>
              <a:t>d) </a:t>
            </a:r>
            <a:r>
              <a:rPr lang="cs-CZ" dirty="0" smtClean="0"/>
              <a:t> </a:t>
            </a:r>
            <a:r>
              <a:rPr lang="cs-CZ" dirty="0" smtClean="0"/>
              <a:t>polystyrén</a:t>
            </a:r>
          </a:p>
          <a:p>
            <a:pPr>
              <a:buNone/>
            </a:pPr>
            <a:endParaRPr lang="cs-CZ" dirty="0" smtClean="0"/>
          </a:p>
        </p:txBody>
      </p:sp>
      <p:pic>
        <p:nvPicPr>
          <p:cNvPr id="4" name="Obrázek 3" descr="images (1)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4214810" y="1643050"/>
            <a:ext cx="1428760" cy="1000132"/>
          </a:xfrm>
          <a:prstGeom prst="rect">
            <a:avLst/>
          </a:prstGeom>
        </p:spPr>
      </p:pic>
      <p:pic>
        <p:nvPicPr>
          <p:cNvPr id="5" name="Obrázek 4" descr="polystyren.jpg"/>
          <p:cNvPicPr>
            <a:picLocks noChangeAspect="1"/>
          </p:cNvPicPr>
          <p:nvPr/>
        </p:nvPicPr>
        <p:blipFill>
          <a:blip r:embed="rId4" cstate="print"/>
          <a:stretch>
            <a:fillRect/>
          </a:stretch>
        </p:blipFill>
        <p:spPr>
          <a:xfrm>
            <a:off x="4143372" y="4572008"/>
            <a:ext cx="1473182" cy="857256"/>
          </a:xfrm>
          <a:prstGeom prst="rect">
            <a:avLst/>
          </a:prstGeom>
        </p:spPr>
      </p:pic>
      <p:pic>
        <p:nvPicPr>
          <p:cNvPr id="6" name="Obrázek 5" descr="5_4330.jpg"/>
          <p:cNvPicPr>
            <a:picLocks noChangeAspect="1"/>
          </p:cNvPicPr>
          <p:nvPr/>
        </p:nvPicPr>
        <p:blipFill>
          <a:blip r:embed="rId5" cstate="print"/>
          <a:stretch>
            <a:fillRect/>
          </a:stretch>
        </p:blipFill>
        <p:spPr>
          <a:xfrm>
            <a:off x="4429124" y="2643182"/>
            <a:ext cx="1071570" cy="785818"/>
          </a:xfrm>
          <a:prstGeom prst="rect">
            <a:avLst/>
          </a:prstGeom>
        </p:spPr>
      </p:pic>
      <p:pic>
        <p:nvPicPr>
          <p:cNvPr id="7" name="Obrázek 6" descr="pe_folie_04.png"/>
          <p:cNvPicPr>
            <a:picLocks noChangeAspect="1"/>
          </p:cNvPicPr>
          <p:nvPr/>
        </p:nvPicPr>
        <p:blipFill>
          <a:blip r:embed="rId6" cstate="print"/>
          <a:stretch>
            <a:fillRect/>
          </a:stretch>
        </p:blipFill>
        <p:spPr>
          <a:xfrm>
            <a:off x="4214810" y="3429000"/>
            <a:ext cx="1261820" cy="904630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Co nepatří do modrého kontejneru?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endParaRPr lang="cs-CZ" dirty="0" smtClean="0"/>
          </a:p>
          <a:p>
            <a:r>
              <a:rPr lang="cs-CZ" dirty="0" smtClean="0"/>
              <a:t>A) noviny  </a:t>
            </a:r>
          </a:p>
          <a:p>
            <a:endParaRPr lang="cs-CZ" dirty="0" smtClean="0"/>
          </a:p>
          <a:p>
            <a:r>
              <a:rPr lang="cs-CZ" dirty="0" smtClean="0"/>
              <a:t>B) pleny</a:t>
            </a:r>
          </a:p>
          <a:p>
            <a:endParaRPr lang="cs-CZ" dirty="0" smtClean="0"/>
          </a:p>
          <a:p>
            <a:r>
              <a:rPr lang="cs-CZ" dirty="0" smtClean="0"/>
              <a:t>C) letáky</a:t>
            </a:r>
          </a:p>
          <a:p>
            <a:endParaRPr lang="cs-CZ" dirty="0" smtClean="0"/>
          </a:p>
          <a:p>
            <a:r>
              <a:rPr lang="cs-CZ" dirty="0" smtClean="0"/>
              <a:t>D) krabice</a:t>
            </a:r>
          </a:p>
        </p:txBody>
      </p:sp>
      <p:pic>
        <p:nvPicPr>
          <p:cNvPr id="4" name="Obrázek 3" descr="noviny_26_08_03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4143372" y="2071678"/>
            <a:ext cx="1119182" cy="523869"/>
          </a:xfrm>
          <a:prstGeom prst="rect">
            <a:avLst/>
          </a:prstGeom>
        </p:spPr>
      </p:pic>
      <p:pic>
        <p:nvPicPr>
          <p:cNvPr id="5" name="Obrázek 4" descr="krabice.jpg"/>
          <p:cNvPicPr>
            <a:picLocks noChangeAspect="1"/>
          </p:cNvPicPr>
          <p:nvPr/>
        </p:nvPicPr>
        <p:blipFill>
          <a:blip r:embed="rId4" cstate="print"/>
          <a:stretch>
            <a:fillRect/>
          </a:stretch>
        </p:blipFill>
        <p:spPr>
          <a:xfrm>
            <a:off x="4071934" y="4572008"/>
            <a:ext cx="1357290" cy="695018"/>
          </a:xfrm>
          <a:prstGeom prst="rect">
            <a:avLst/>
          </a:prstGeom>
        </p:spPr>
      </p:pic>
      <p:pic>
        <p:nvPicPr>
          <p:cNvPr id="6" name="Obrázek 5" descr="images (2).jpg"/>
          <p:cNvPicPr>
            <a:picLocks noChangeAspect="1"/>
          </p:cNvPicPr>
          <p:nvPr/>
        </p:nvPicPr>
        <p:blipFill>
          <a:blip r:embed="rId5" cstate="print"/>
          <a:stretch>
            <a:fillRect/>
          </a:stretch>
        </p:blipFill>
        <p:spPr>
          <a:xfrm>
            <a:off x="4357686" y="3714752"/>
            <a:ext cx="681036" cy="842959"/>
          </a:xfrm>
          <a:prstGeom prst="rect">
            <a:avLst/>
          </a:prstGeom>
        </p:spPr>
      </p:pic>
      <p:pic>
        <p:nvPicPr>
          <p:cNvPr id="7" name="Obrázek 6" descr="200706082040_Jednorazove_plenky.jpg"/>
          <p:cNvPicPr>
            <a:picLocks noChangeAspect="1"/>
          </p:cNvPicPr>
          <p:nvPr/>
        </p:nvPicPr>
        <p:blipFill>
          <a:blip r:embed="rId6" cstate="print"/>
          <a:stretch>
            <a:fillRect/>
          </a:stretch>
        </p:blipFill>
        <p:spPr>
          <a:xfrm>
            <a:off x="3929058" y="2643182"/>
            <a:ext cx="1357312" cy="1000124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Co nepatří do kontejneru na sklo?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endParaRPr lang="cs-CZ" dirty="0" smtClean="0"/>
          </a:p>
          <a:p>
            <a:r>
              <a:rPr lang="cs-CZ" dirty="0" smtClean="0"/>
              <a:t>A) sklenice </a:t>
            </a:r>
          </a:p>
          <a:p>
            <a:endParaRPr lang="cs-CZ" dirty="0" smtClean="0"/>
          </a:p>
          <a:p>
            <a:r>
              <a:rPr lang="cs-CZ" dirty="0" smtClean="0"/>
              <a:t>B) žárovky </a:t>
            </a:r>
          </a:p>
          <a:p>
            <a:endParaRPr lang="cs-CZ" dirty="0" smtClean="0"/>
          </a:p>
          <a:p>
            <a:r>
              <a:rPr lang="cs-CZ" dirty="0" smtClean="0"/>
              <a:t>C) tabulové sklo</a:t>
            </a:r>
          </a:p>
          <a:p>
            <a:endParaRPr lang="cs-CZ" dirty="0" smtClean="0"/>
          </a:p>
          <a:p>
            <a:r>
              <a:rPr lang="cs-CZ" dirty="0" smtClean="0"/>
              <a:t>D) skleněné střepy</a:t>
            </a:r>
            <a:endParaRPr lang="cs-CZ" dirty="0"/>
          </a:p>
        </p:txBody>
      </p:sp>
      <p:pic>
        <p:nvPicPr>
          <p:cNvPr id="4" name="Obrázek 3" descr="306005-big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4000496" y="1571612"/>
            <a:ext cx="1319211" cy="1119185"/>
          </a:xfrm>
          <a:prstGeom prst="rect">
            <a:avLst/>
          </a:prstGeom>
        </p:spPr>
      </p:pic>
      <p:pic>
        <p:nvPicPr>
          <p:cNvPr id="5" name="Obrázek 4" descr="PKA1be234_Bez_nazvu_1.jpg"/>
          <p:cNvPicPr>
            <a:picLocks noChangeAspect="1"/>
          </p:cNvPicPr>
          <p:nvPr/>
        </p:nvPicPr>
        <p:blipFill>
          <a:blip r:embed="rId4" cstate="print"/>
          <a:stretch>
            <a:fillRect/>
          </a:stretch>
        </p:blipFill>
        <p:spPr>
          <a:xfrm>
            <a:off x="4000496" y="2643182"/>
            <a:ext cx="1262058" cy="642932"/>
          </a:xfrm>
          <a:prstGeom prst="rect">
            <a:avLst/>
          </a:prstGeom>
        </p:spPr>
      </p:pic>
      <p:pic>
        <p:nvPicPr>
          <p:cNvPr id="6" name="Obrázek 5" descr="plane-glass-float-glass.jpg"/>
          <p:cNvPicPr>
            <a:picLocks noChangeAspect="1"/>
          </p:cNvPicPr>
          <p:nvPr/>
        </p:nvPicPr>
        <p:blipFill>
          <a:blip r:embed="rId5" cstate="print"/>
          <a:stretch>
            <a:fillRect/>
          </a:stretch>
        </p:blipFill>
        <p:spPr>
          <a:xfrm>
            <a:off x="4071934" y="3429000"/>
            <a:ext cx="1047752" cy="609600"/>
          </a:xfrm>
          <a:prstGeom prst="rect">
            <a:avLst/>
          </a:prstGeom>
        </p:spPr>
      </p:pic>
      <p:pic>
        <p:nvPicPr>
          <p:cNvPr id="7" name="Obrázek 6" descr="scherben.jpg"/>
          <p:cNvPicPr>
            <a:picLocks noChangeAspect="1"/>
          </p:cNvPicPr>
          <p:nvPr/>
        </p:nvPicPr>
        <p:blipFill>
          <a:blip r:embed="rId6" cstate="print"/>
          <a:stretch>
            <a:fillRect/>
          </a:stretch>
        </p:blipFill>
        <p:spPr>
          <a:xfrm>
            <a:off x="4071934" y="4357694"/>
            <a:ext cx="944558" cy="500066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Odpovědi: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endParaRPr lang="cs-CZ" dirty="0" smtClean="0"/>
          </a:p>
          <a:p>
            <a:endParaRPr lang="cs-CZ" dirty="0" smtClean="0"/>
          </a:p>
          <a:p>
            <a:r>
              <a:rPr lang="cs-CZ" dirty="0" smtClean="0"/>
              <a:t>1</a:t>
            </a:r>
            <a:r>
              <a:rPr lang="cs-CZ" smtClean="0"/>
              <a:t>) textil </a:t>
            </a:r>
            <a:r>
              <a:rPr lang="cs-CZ" dirty="0" smtClean="0"/>
              <a:t>(1)</a:t>
            </a:r>
          </a:p>
          <a:p>
            <a:endParaRPr lang="cs-CZ" dirty="0" smtClean="0"/>
          </a:p>
          <a:p>
            <a:r>
              <a:rPr lang="cs-CZ" dirty="0" smtClean="0"/>
              <a:t>2) pleny (2)</a:t>
            </a:r>
          </a:p>
          <a:p>
            <a:endParaRPr lang="cs-CZ" dirty="0" smtClean="0"/>
          </a:p>
          <a:p>
            <a:r>
              <a:rPr lang="cs-CZ" dirty="0" smtClean="0"/>
              <a:t>3) žárovky (2)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Zástupný symbol pro obsah 2"/>
          <p:cNvSpPr>
            <a:spLocks noGrp="1"/>
          </p:cNvSpPr>
          <p:nvPr>
            <p:ph type="title"/>
          </p:nvPr>
        </p:nvSpPr>
        <p:spPr>
          <a:xfrm>
            <a:off x="755576" y="2420888"/>
            <a:ext cx="7467600" cy="1143000"/>
          </a:xfrm>
        </p:spPr>
        <p:txBody>
          <a:bodyPr>
            <a:normAutofit fontScale="90000"/>
          </a:bodyPr>
          <a:lstStyle/>
          <a:p>
            <a:r>
              <a:rPr lang="cs-CZ" sz="3200" dirty="0" smtClean="0"/>
              <a:t>obrázky </a:t>
            </a:r>
            <a:r>
              <a:rPr lang="cs-CZ" sz="3200" dirty="0"/>
              <a:t>z galerie Microsoft Klipart</a:t>
            </a:r>
            <a:br>
              <a:rPr lang="cs-CZ" sz="3200" dirty="0"/>
            </a:b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5285347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rkýř">
  <a:themeElements>
    <a:clrScheme name="Arkýř">
      <a:dk1>
        <a:sysClr val="windowText" lastClr="000000"/>
      </a:dk1>
      <a:lt1>
        <a:sysClr val="window" lastClr="FFFFFF"/>
      </a:lt1>
      <a:dk2>
        <a:srgbClr val="575F6D"/>
      </a:dk2>
      <a:lt2>
        <a:srgbClr val="FFF39D"/>
      </a:lt2>
      <a:accent1>
        <a:srgbClr val="FE8637"/>
      </a:accent1>
      <a:accent2>
        <a:srgbClr val="7598D9"/>
      </a:accent2>
      <a:accent3>
        <a:srgbClr val="B32C16"/>
      </a:accent3>
      <a:accent4>
        <a:srgbClr val="F5CD2D"/>
      </a:accent4>
      <a:accent5>
        <a:srgbClr val="AEBAD5"/>
      </a:accent5>
      <a:accent6>
        <a:srgbClr val="777C84"/>
      </a:accent6>
      <a:hlink>
        <a:srgbClr val="D2611C"/>
      </a:hlink>
      <a:folHlink>
        <a:srgbClr val="3B435B"/>
      </a:folHlink>
    </a:clrScheme>
    <a:fontScheme name="Arkýř">
      <a:majorFont>
        <a:latin typeface="Century Schoolbook"/>
        <a:ea typeface=""/>
        <a:cs typeface=""/>
        <a:font script="Jpan" typeface="ＭＳ Ｐ明朝"/>
        <a:font script="Hang" typeface="휴먼매직체"/>
        <a:font script="Hans" typeface="华文楷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entury Schoolbook"/>
        <a:ea typeface=""/>
        <a:cs typeface=""/>
        <a:font script="Jpan" typeface="ＭＳ Ｐ明朝"/>
        <a:font script="Hang" typeface="휴먼매직체"/>
        <a:font script="Hans" typeface="宋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Arkýř">
      <a:fillStyleLst>
        <a:solidFill>
          <a:schemeClr val="phClr"/>
        </a:solidFill>
        <a:gradFill rotWithShape="1">
          <a:gsLst>
            <a:gs pos="0">
              <a:schemeClr val="phClr">
                <a:tint val="35000"/>
                <a:satMod val="260000"/>
              </a:schemeClr>
            </a:gs>
            <a:gs pos="30000">
              <a:schemeClr val="phClr">
                <a:tint val="38000"/>
                <a:satMod val="260000"/>
              </a:schemeClr>
            </a:gs>
            <a:gs pos="75000">
              <a:schemeClr val="phClr">
                <a:tint val="55000"/>
                <a:satMod val="255000"/>
              </a:schemeClr>
            </a:gs>
            <a:gs pos="100000">
              <a:schemeClr val="phClr">
                <a:tint val="70000"/>
                <a:satMod val="255000"/>
              </a:schemeClr>
            </a:gs>
          </a:gsLst>
          <a:path path="circle">
            <a:fillToRect l="5000" t="100000" r="120000" b="10000"/>
          </a:path>
        </a:gradFill>
        <a:gradFill rotWithShape="1">
          <a:gsLst>
            <a:gs pos="0">
              <a:schemeClr val="phClr">
                <a:shade val="63000"/>
                <a:satMod val="165000"/>
              </a:schemeClr>
            </a:gs>
            <a:gs pos="30000">
              <a:schemeClr val="phClr">
                <a:shade val="58000"/>
                <a:satMod val="165000"/>
              </a:schemeClr>
            </a:gs>
            <a:gs pos="75000">
              <a:schemeClr val="phClr">
                <a:shade val="30000"/>
                <a:satMod val="175000"/>
              </a:schemeClr>
            </a:gs>
            <a:gs pos="100000">
              <a:schemeClr val="phClr">
                <a:shade val="15000"/>
                <a:satMod val="175000"/>
              </a:schemeClr>
            </a:gs>
          </a:gsLst>
          <a:path path="circle">
            <a:fillToRect l="5000" t="100000" r="120000" b="10000"/>
          </a:path>
        </a:gradFill>
      </a:fillStyleLst>
      <a:lnStyleLst>
        <a:ln w="12700" cap="flat" cmpd="sng" algn="ctr">
          <a:solidFill>
            <a:schemeClr val="phClr">
              <a:shade val="70000"/>
              <a:satMod val="15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4925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0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0"/>
            </a:lightRig>
          </a:scene3d>
          <a:sp3d>
            <a:bevelT w="47625" h="69850"/>
            <a:contourClr>
              <a:schemeClr val="lt1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58000"/>
                <a:satMod val="125000"/>
              </a:schemeClr>
            </a:gs>
            <a:gs pos="40000">
              <a:schemeClr val="phClr">
                <a:tint val="90000"/>
                <a:shade val="90000"/>
                <a:satMod val="120000"/>
              </a:schemeClr>
            </a:gs>
            <a:gs pos="100000">
              <a:schemeClr val="phClr">
                <a:tint val="50000"/>
              </a:schemeClr>
            </a:gs>
          </a:gsLst>
          <a:lin ang="16200000" scaled="1"/>
        </a:gradFill>
        <a:blipFill>
          <a:blip xmlns:r="http://schemas.openxmlformats.org/officeDocument/2006/relationships" r:embed="rId1">
            <a:duotone>
              <a:schemeClr val="phClr">
                <a:shade val="80000"/>
              </a:schemeClr>
              <a:schemeClr val="phClr">
                <a:tint val="91000"/>
              </a:schemeClr>
            </a:duotone>
          </a:blip>
          <a:tile tx="0" ty="0" sx="40000" sy="50000" flip="y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Oriel</Template>
  <TotalTime>258</TotalTime>
  <Words>211</Words>
  <Application>Microsoft Office PowerPoint</Application>
  <PresentationFormat>Předvádění na obrazovce (4:3)</PresentationFormat>
  <Paragraphs>78</Paragraphs>
  <Slides>13</Slides>
  <Notes>13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13</vt:i4>
      </vt:variant>
    </vt:vector>
  </HeadingPairs>
  <TitlesOfParts>
    <vt:vector size="14" baseType="lpstr">
      <vt:lpstr>Arkýř</vt:lpstr>
      <vt:lpstr>Snímek 1</vt:lpstr>
      <vt:lpstr>Třídění odpadu</vt:lpstr>
      <vt:lpstr>Modrý kontejner</vt:lpstr>
      <vt:lpstr>Žlutý kontejner</vt:lpstr>
      <vt:lpstr>Bílý kontejner</vt:lpstr>
      <vt:lpstr>Nebezpečný odpad </vt:lpstr>
      <vt:lpstr>Elektrotechnické výrobky</vt:lpstr>
      <vt:lpstr>Oranžový kontejner</vt:lpstr>
      <vt:lpstr>Co nepatří do žlutého kontejneru?</vt:lpstr>
      <vt:lpstr>Co nepatří do modrého kontejneru?</vt:lpstr>
      <vt:lpstr>Co nepatří do kontejneru na sklo?</vt:lpstr>
      <vt:lpstr>Odpovědi:</vt:lpstr>
      <vt:lpstr>obrázky z galerie Microsoft Klipart </vt:lpstr>
    </vt:vector>
  </TitlesOfParts>
  <Company>1502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Třídění odpadu</dc:title>
  <dc:creator>k</dc:creator>
  <cp:lastModifiedBy>Uzivatel</cp:lastModifiedBy>
  <cp:revision>29</cp:revision>
  <dcterms:created xsi:type="dcterms:W3CDTF">2011-09-12T16:27:00Z</dcterms:created>
  <dcterms:modified xsi:type="dcterms:W3CDTF">2012-03-26T13:30:59Z</dcterms:modified>
</cp:coreProperties>
</file>