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14734-C483-499E-8F21-86F4FAD4C33D}" type="datetimeFigureOut">
              <a:rPr lang="cs-CZ" smtClean="0"/>
              <a:t>3.7.2012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56B79-ECC5-4701-801B-7660D7E881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066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Prezentace předpokládá názornou ukázku vybavení </a:t>
            </a:r>
            <a:r>
              <a:rPr lang="cs-CZ" smtClean="0"/>
              <a:t>školní lékárničky.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073A8-D33A-4136-BA8A-C63A4D0184E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841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fld id="{BDA91A02-5407-4733-98ED-6DF8CEAC8A8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fld id="{4C31C464-708B-4491-A987-34901BBD503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AF7AB6-C65E-42A2-8A8A-96187179D63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5C5DB-EC6C-4D3B-A014-C353CAD4611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pPr>
              <a:defRPr/>
            </a:pPr>
            <a:fld id="{AA28E1C3-FC5D-431B-B7C9-CEC8C66D812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pPr>
              <a:defRPr/>
            </a:pPr>
            <a:fld id="{82C13FBE-CC29-47CF-B698-A67BF44C27A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9D69A5-CD16-4C9E-BAC7-607B8C93D14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3AD01-51C9-471B-8E77-744ED2BDB2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441B36-0E49-4B88-A494-C841AF3E236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pPr>
              <a:defRPr/>
            </a:pPr>
            <a:fld id="{4BBB9B69-BC4F-4B4E-8E44-059785830B5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04C0A-1D50-462E-BC04-1C0F1B9C9D7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65E446-7A15-4109-9D9B-F6B0E6ECDBD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0D361F-742B-4189-9D4A-90F78403472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6A9137-6FD3-4B02-8CC7-78299CABDAD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DF0358-7692-437B-891F-0951F6FE7AA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pPr>
              <a:defRPr/>
            </a:pPr>
            <a:fld id="{8F7D7FD1-581E-474B-895A-CD2DDB443D7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E22902-3494-433B-AB4C-3EA6D8E0EB0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1BB6FE-B9F9-4512-A3A1-385F0DFF08B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00DD25-63D5-4D51-8E0F-827E84B357E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B822DD-2C67-41D1-8364-B18E63FE288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8C1594-472B-4EC2-A9E7-F0C3B8496BC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1501F-AAF6-4A4C-AAC8-2F71F22591F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23BFF7F0-A349-4E7B-9D48-78EC9BB17EEA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C3A7604B-EF0B-46B7-9750-229C674564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4400" dirty="0" smtClean="0"/>
              <a:t>Drobné úrazy </a:t>
            </a:r>
            <a:r>
              <a:rPr lang="cs-CZ" sz="4400" smtClean="0"/>
              <a:t>a první </a:t>
            </a:r>
            <a:r>
              <a:rPr lang="cs-CZ" sz="4400" dirty="0" smtClean="0"/>
              <a:t>pomoc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200" dirty="0" smtClean="0"/>
              <a:t>Základní škola a mateřská škola Nesovice, příspěvková organizace</a:t>
            </a:r>
            <a:r>
              <a:rPr lang="cs-CZ" sz="2200" smtClean="0"/>
              <a:t>; </a:t>
            </a:r>
            <a:r>
              <a:rPr lang="cs-CZ" sz="2400"/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smtClean="0"/>
              <a:t>III/2 </a:t>
            </a:r>
            <a:r>
              <a:rPr lang="cs-CZ" sz="2200" dirty="0" smtClean="0"/>
              <a:t>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VY_32_INOVACE_13_Drobné úrazy a první pomoc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Zdravotnický materiál v lékárničce je doporučený pro poskytnutí první pomoci.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Jana Kachlíková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198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poučí žáky o vybavení školní lékárničky, o předcházení úrazů, o jejich ošetření.</a:t>
            </a:r>
          </a:p>
          <a:p>
            <a:r>
              <a:rPr lang="cs-CZ" dirty="0" smtClean="0"/>
              <a:t>1. tř.</a:t>
            </a:r>
          </a:p>
          <a:p>
            <a:r>
              <a:rPr lang="cs-CZ" dirty="0" smtClean="0"/>
              <a:t>Člověk a jeho svět</a:t>
            </a:r>
          </a:p>
          <a:p>
            <a:r>
              <a:rPr lang="cs-CZ" dirty="0" smtClean="0"/>
              <a:t>Člověk a jeho zdraví, poučení o úrazech   a jejich předcházení, lidské tělo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123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Lékárnička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457200">
              <a:buFont typeface="Wingdings" pitchFamily="2" charset="2"/>
              <a:buChar char="Ø"/>
            </a:pPr>
            <a:r>
              <a:rPr lang="cs-CZ" dirty="0" smtClean="0"/>
              <a:t> je </a:t>
            </a:r>
            <a:r>
              <a:rPr lang="cs-CZ" dirty="0"/>
              <a:t>skříňka nebo </a:t>
            </a:r>
            <a:r>
              <a:rPr lang="cs-CZ" dirty="0" smtClean="0"/>
              <a:t>pouzdro </a:t>
            </a:r>
            <a:r>
              <a:rPr lang="cs-CZ" dirty="0"/>
              <a:t>pro dlouhodobé a bezpečné ukládání zdravotnického materiálu, obvykle určeného pro poskytování první </a:t>
            </a:r>
            <a:r>
              <a:rPr lang="cs-CZ" dirty="0" smtClean="0"/>
              <a:t>pomoci</a:t>
            </a:r>
          </a:p>
          <a:p>
            <a:pPr indent="-457200">
              <a:buFont typeface="Wingdings" pitchFamily="2" charset="2"/>
              <a:buChar char="Ø"/>
            </a:pPr>
            <a:r>
              <a:rPr lang="cs-CZ" dirty="0" smtClean="0"/>
              <a:t> musí </a:t>
            </a:r>
            <a:r>
              <a:rPr lang="cs-CZ" dirty="0"/>
              <a:t>být náležitým způsobem označena (modře lemovaným symbolem červeného kříže v bílém poli nebo bílým </a:t>
            </a:r>
            <a:r>
              <a:rPr lang="cs-CZ" dirty="0" smtClean="0"/>
              <a:t>křížem v zeleném poli).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8532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obsah lékárničky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Desinfekce</a:t>
            </a:r>
          </a:p>
          <a:p>
            <a:r>
              <a:rPr lang="cs-CZ" dirty="0" smtClean="0"/>
              <a:t>Obvazový materiál</a:t>
            </a:r>
          </a:p>
          <a:p>
            <a:r>
              <a:rPr lang="cs-CZ" dirty="0" smtClean="0"/>
              <a:t>Oční voda</a:t>
            </a:r>
          </a:p>
          <a:p>
            <a:r>
              <a:rPr lang="cs-CZ" dirty="0" smtClean="0"/>
              <a:t>Nástroje a jiné pomůcky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882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čemu použiji?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Hydrofilní obinadlo-</a:t>
            </a:r>
            <a:r>
              <a:rPr lang="cs-CZ" dirty="0" smtClean="0"/>
              <a:t>“obvaz“ na ránu, odřeninu, popáleninu či jakékoli jiné poranění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Hotový obvaz- </a:t>
            </a:r>
            <a:r>
              <a:rPr lang="cs-CZ" dirty="0" smtClean="0"/>
              <a:t>obinadlo s připevněným polštářkem, vytváříme jím tlakový obvaz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Rychloobvaz</a:t>
            </a:r>
            <a:r>
              <a:rPr lang="cs-CZ" dirty="0" smtClean="0"/>
              <a:t>- náplast s polštářkem pro ošetření drobných ran, na větší rány nevystačí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Elastické(pružné obinadlo)- </a:t>
            </a:r>
            <a:r>
              <a:rPr lang="cs-CZ" dirty="0" smtClean="0"/>
              <a:t>zpevní určitou část těla(např. podvrtnutý kotník), nesmí škrtit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43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Gáza-</a:t>
            </a:r>
            <a:r>
              <a:rPr lang="cs-CZ" dirty="0" smtClean="0"/>
              <a:t> kousky látky-mulu v různých velikostech, jednotlivé bývají sterilní a použijeme je přímo na ránu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Náplast bez polštářku- </a:t>
            </a:r>
            <a:r>
              <a:rPr lang="cs-CZ" dirty="0" smtClean="0"/>
              <a:t>pro přichycení a vytvoření náplasťových obvazů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Trojcípý šátek- </a:t>
            </a:r>
            <a:r>
              <a:rPr lang="cs-CZ" dirty="0" smtClean="0"/>
              <a:t>pro šátkové obvazy, musí se podkládat sterilním obvazem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391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</a:rPr>
              <a:t>Jodisol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-</a:t>
            </a:r>
            <a:r>
              <a:rPr lang="cs-CZ" dirty="0" smtClean="0"/>
              <a:t> desinfekce například při vytahování klíštěte</a:t>
            </a:r>
          </a:p>
          <a:p>
            <a:r>
              <a:rPr lang="cs-CZ" dirty="0" smtClean="0"/>
              <a:t>Na ránu je vhodnější použít například peroxid vodíku nebo </a:t>
            </a:r>
            <a:r>
              <a:rPr lang="cs-CZ" dirty="0" err="1" smtClean="0"/>
              <a:t>Betadine</a:t>
            </a:r>
            <a:endParaRPr lang="cs-CZ" dirty="0" smtClean="0"/>
          </a:p>
          <a:p>
            <a:r>
              <a:rPr lang="cs-CZ" dirty="0" smtClean="0">
                <a:solidFill>
                  <a:schemeClr val="accent4"/>
                </a:solidFill>
              </a:rPr>
              <a:t>Resuscitační rouška- </a:t>
            </a:r>
            <a:r>
              <a:rPr lang="cs-CZ" dirty="0" smtClean="0"/>
              <a:t>při poskytování umělého dýchání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Nůžky-</a:t>
            </a:r>
            <a:r>
              <a:rPr lang="cs-CZ" dirty="0" smtClean="0"/>
              <a:t> nerezové by v lékárničce neměly chybět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250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266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Carnival</vt:lpstr>
      <vt:lpstr>Drobné úrazy a první pomoc </vt:lpstr>
      <vt:lpstr>anotace</vt:lpstr>
      <vt:lpstr>Lékárnička</vt:lpstr>
      <vt:lpstr>Základní obsah lékárničky</vt:lpstr>
      <vt:lpstr>K čemu použiji?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pc;jana</dc:creator>
  <cp:lastModifiedBy>pc</cp:lastModifiedBy>
  <cp:revision>10</cp:revision>
  <dcterms:created xsi:type="dcterms:W3CDTF">2011-06-28T12:34:32Z</dcterms:created>
  <dcterms:modified xsi:type="dcterms:W3CDTF">2012-07-03T09:12:28Z</dcterms:modified>
</cp:coreProperties>
</file>