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303" r:id="rId2"/>
    <p:sldId id="258" r:id="rId3"/>
    <p:sldId id="259" r:id="rId4"/>
    <p:sldId id="260" r:id="rId5"/>
    <p:sldId id="261" r:id="rId6"/>
    <p:sldId id="263" r:id="rId7"/>
    <p:sldId id="264" r:id="rId8"/>
    <p:sldId id="262" r:id="rId9"/>
    <p:sldId id="265" r:id="rId10"/>
    <p:sldId id="266" r:id="rId11"/>
    <p:sldId id="268" r:id="rId12"/>
    <p:sldId id="269" r:id="rId13"/>
    <p:sldId id="270" r:id="rId14"/>
    <p:sldId id="271" r:id="rId15"/>
    <p:sldId id="273" r:id="rId16"/>
    <p:sldId id="277" r:id="rId17"/>
    <p:sldId id="278" r:id="rId18"/>
    <p:sldId id="275" r:id="rId19"/>
    <p:sldId id="280" r:id="rId20"/>
    <p:sldId id="282" r:id="rId21"/>
    <p:sldId id="283" r:id="rId22"/>
    <p:sldId id="284" r:id="rId23"/>
    <p:sldId id="285" r:id="rId24"/>
    <p:sldId id="288" r:id="rId25"/>
    <p:sldId id="290" r:id="rId26"/>
    <p:sldId id="292" r:id="rId27"/>
    <p:sldId id="293" r:id="rId28"/>
    <p:sldId id="294" r:id="rId29"/>
    <p:sldId id="295" r:id="rId30"/>
    <p:sldId id="296" r:id="rId31"/>
    <p:sldId id="297" r:id="rId32"/>
    <p:sldId id="298" r:id="rId33"/>
    <p:sldId id="299" r:id="rId34"/>
    <p:sldId id="300" r:id="rId35"/>
    <p:sldId id="307" r:id="rId36"/>
    <p:sldId id="304" r:id="rId37"/>
    <p:sldId id="308" r:id="rId38"/>
    <p:sldId id="309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0" d="100"/>
        <a:sy n="6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Poledn%C3%ADky.pn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5/50/Greenwich3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upload.wikimedia.org/wikipedia/commons/a/aa/Annual_Average_Temperature_Map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upload.wikimedia.org/wikipedia/commons/e/e5/World_map_with_equator.sv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9/9a/Nobile_norge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8/8f/AmundsenEllsworthNobileDirgibleLaunchTower.jpg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e/e4/RobertPeary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c/ca/82northe.jp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cs.wikipedia.org/wiki/Soubor:Poolijs_1990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b/b8/Pokrywa_lodowa_1999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hyperlink" Target="//upload.wikimedia.org/wikipedia/commons/c/c7/Arctic_circle.png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2/29/MurmanskHarbour.jpg" TargetMode="Externa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1/14/Troms%C3%B8_view2.jpg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hyperlink" Target="//upload.wikimedia.org/wikipedia/commons/a/a6/World_map_with_tropic_of_cancer.svg" TargetMode="Externa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//upload.wikimedia.org/wikipedia/commons/f/fa/World_map_with_tropic_of_capricorn.svg" TargetMode="Externa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//upload.wikimedia.org/wikipedia/commons/9/90/World_map_with_antarctic_circle.sv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hyperlink" Target="//upload.wikimedia.org/wikipedia/commons/3/3e/Antarctic_circle.svg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hyperlink" Target="//upload.wikimedia.org/wikipedia/commons/8/8b/Geographic_Southpole.jpg" TargetMode="Externa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evern%C3%AD_p%C3%B3l" TargetMode="External"/><Relationship Id="rId7" Type="http://schemas.openxmlformats.org/officeDocument/2006/relationships/hyperlink" Target="http://cs.wikipedia.org/wiki/Ji%C5%BEn%C3%AD_p%C3%B3l" TargetMode="External"/><Relationship Id="rId2" Type="http://schemas.openxmlformats.org/officeDocument/2006/relationships/hyperlink" Target="http://cs.wikipedia.org/wiki/Zem%C4%9Bpisn%C3%A9_sou%C5%99adni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Obratn%C3%ADk_kozoroha" TargetMode="External"/><Relationship Id="rId5" Type="http://schemas.openxmlformats.org/officeDocument/2006/relationships/hyperlink" Target="http://cs.wikipedia.org/wiki/Obratn%C3%ADk_raka" TargetMode="External"/><Relationship Id="rId4" Type="http://schemas.openxmlformats.org/officeDocument/2006/relationships/hyperlink" Target="http://cs.wikipedia.org/wiki/Robert_Peary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krywa_lodowa_1999.jpg" TargetMode="External"/><Relationship Id="rId3" Type="http://schemas.openxmlformats.org/officeDocument/2006/relationships/hyperlink" Target="http://cs.wikipedia.org/wiki/Soubor:Poledn%C3%ADky.png" TargetMode="External"/><Relationship Id="rId7" Type="http://schemas.openxmlformats.org/officeDocument/2006/relationships/hyperlink" Target="http://cs.wikipedia.org/wiki/Soubor:Poolijs_1990.jpg" TargetMode="External"/><Relationship Id="rId2" Type="http://schemas.openxmlformats.org/officeDocument/2006/relationships/hyperlink" Target="http://cs.wikipedia.org/wiki/Soubor:Earth's_Axis_(small).gi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arth-lighting-winter-solstice_CS.png" TargetMode="External"/><Relationship Id="rId5" Type="http://schemas.openxmlformats.org/officeDocument/2006/relationships/hyperlink" Target="http://cs.wikipedia.org/wiki/Soubor:Prime_meridian.jpg" TargetMode="External"/><Relationship Id="rId4" Type="http://schemas.openxmlformats.org/officeDocument/2006/relationships/hyperlink" Target="http://cs.wikipedia.org/wiki/Soubor:Greenwich3.jpg" TargetMode="External"/><Relationship Id="rId9" Type="http://schemas.openxmlformats.org/officeDocument/2006/relationships/hyperlink" Target="http://cs.wikipedia.org/wiki/Soubor:AmundsenEllsworthNobileDirgibleLaunchTower.jpg" TargetMode="Externa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cott_of_the_Antarctic_crop.jpg" TargetMode="External"/><Relationship Id="rId3" Type="http://schemas.openxmlformats.org/officeDocument/2006/relationships/hyperlink" Target="http://cs.wikipedia.org/wiki/Soubor:Troms%C3%B8_view2.jpg" TargetMode="External"/><Relationship Id="rId7" Type="http://schemas.openxmlformats.org/officeDocument/2006/relationships/hyperlink" Target="http://cs.wikipedia.org/wiki/Soubor:Antarctic_circle.svg" TargetMode="External"/><Relationship Id="rId2" Type="http://schemas.openxmlformats.org/officeDocument/2006/relationships/hyperlink" Target="http://cs.wikipedia.org/wiki/Soubor:82north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World_map_with_antarctic_circle.svg" TargetMode="External"/><Relationship Id="rId5" Type="http://schemas.openxmlformats.org/officeDocument/2006/relationships/hyperlink" Target="http://cs.wikipedia.org/wiki/Soubor:World_map_with_tropic_of_capricorn.svg" TargetMode="External"/><Relationship Id="rId10" Type="http://schemas.openxmlformats.org/officeDocument/2006/relationships/hyperlink" Target="http://cs.wikipedia.org/wiki/Soubor:Geographic_Southpole.jpg" TargetMode="External"/><Relationship Id="rId4" Type="http://schemas.openxmlformats.org/officeDocument/2006/relationships/hyperlink" Target="http://cs.wikipedia.org/wiki/Soubor:World_map_with_tropic_of_cancer.svg" TargetMode="External"/><Relationship Id="rId9" Type="http://schemas.openxmlformats.org/officeDocument/2006/relationships/hyperlink" Target="http://cs.wikipedia.org/wiki/Soubor:Nlc_amunds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462087"/>
            <a:ext cx="9036496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Fyzická geografie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Zeměpisné souřadnice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4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JK_FYZ_GEO_04   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19.10.2012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Kvinta – DUM seznamuje žáky se zeměpisným souřadnicovým systémem a významnými zeměpisnými body na </a:t>
            </a:r>
            <a:r>
              <a:rPr lang="cs-CZ" sz="1600" smtClean="0">
                <a:effectLst/>
              </a:rPr>
              <a:t>zemském povrchu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</a:t>
            </a:r>
          </a:p>
        </p:txBody>
      </p:sp>
    </p:spTree>
    <p:extLst>
      <p:ext uri="{BB962C8B-B14F-4D97-AF65-F5344CB8AC3E}">
        <p14:creationId xmlns:p14="http://schemas.microsoft.com/office/powerpoint/2010/main" xmlns="" val="481965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84168" y="980728"/>
            <a:ext cx="2520280" cy="64956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Zeměpisné souřadnice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5112568" cy="644495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Pomocí zeměpisných souřadnic </a:t>
            </a:r>
            <a:r>
              <a:rPr lang="cs-CZ" b="1" i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určujeme polohu bodů na zemském povrchu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Zemská osa</a:t>
            </a:r>
          </a:p>
          <a:p>
            <a:r>
              <a:rPr lang="cs-CZ" sz="2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myšlená přímka, kolmá k rovině rovníku, procházející středem Země a oběma zeměpisnými póly</a:t>
            </a:r>
          </a:p>
          <a:p>
            <a:endParaRPr lang="cs-CZ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Zeměpisné póly</a:t>
            </a:r>
          </a:p>
          <a:p>
            <a:r>
              <a:rPr lang="cs-CZ" sz="2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myšlené body na severní a jižní polokouli, kde myšlená zemská osa protíná povrch Země</a:t>
            </a:r>
          </a:p>
          <a:p>
            <a:endParaRPr lang="cs-CZ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severním zeměpisném pólu se Země otáčí proti směru, na jižním po směru pohybu hodinových ručiček</a:t>
            </a:r>
            <a:endParaRPr lang="cs-CZ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Soubor:Earth's Axis (small)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3456384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240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7467600" cy="59553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/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sz="60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Poledníky</a:t>
            </a:r>
            <a:endParaRPr lang="cs-CZ" sz="60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305800" cy="5733256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Proložíme-li rovinu zemskou osou, dostaneme na obvodu zeměkoule, kde tato rovina protíná její povrch, myšlenou kružnici, kterou nazýváme poledníková kružnice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Polovina této kružnice je poledník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Kterýkoliv poledník je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nejkratší spojnici pólu na povrchu Zemi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určuje proto vždy zeměpisný sever a jih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Poledník, který prochází určitým bodem na zeměkouli, nazýváme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místním poledníkem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tento bod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9404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r>
              <a:rPr lang="cs-CZ" sz="67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Poledníky</a:t>
            </a:r>
            <a:endParaRPr lang="cs-CZ" sz="6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91264" cy="5508848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Pootočí-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 poledníkovou kružnici tohoto poledníku kolem zemské osy vždy o jeden stupeň,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dostaneme celkem 180 poledníkových kružnic, to je 360 poledníku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Tyto poledníky jsou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číslovaný</a:t>
            </a:r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základního poledníku směrem na východ i západ</a:t>
            </a:r>
          </a:p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Protipoledník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základního poledníku má tedy číslo 180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Rozdělíme li uhlovou vzdálenost mezi dvěma sousedními poledníky na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 stejných dílků (minut)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každým tímto dílkem vedeme další poledník, dostaneme minutové poledníky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13009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144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Zeměpisné souřadnice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8863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Základní poledník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nebo též </a:t>
            </a:r>
            <a:r>
              <a:rPr lang="cs-CZ" b="1" dirty="0" smtClean="0">
                <a:solidFill>
                  <a:srgbClr val="FF0000"/>
                </a:solidFill>
              </a:rPr>
              <a:t>nultý poledník</a:t>
            </a:r>
            <a:r>
              <a:rPr lang="cs-CZ" dirty="0" smtClean="0">
                <a:solidFill>
                  <a:srgbClr val="FF0000"/>
                </a:solidFill>
              </a:rPr>
              <a:t> je poledník 0° - </a:t>
            </a:r>
            <a:r>
              <a:rPr lang="cs-CZ" i="1" dirty="0" smtClean="0"/>
              <a:t>Prochází Královskou observatoří v Greenwichi v Anglii (dnes jižní předměstí Londýna), podle toho se nazývá též Greenwichský poledník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rgbClr val="FFC000"/>
                </a:solidFill>
              </a:rPr>
              <a:t>Další poledníky jsou identifikovány pomocí úhlu, který svírají s tímto základním poledníkem (resp. úhlu, který jejich poloroviny svírají s polorovinou nultého poledníku), </a:t>
            </a:r>
            <a:r>
              <a:rPr lang="cs-CZ" b="1" i="1" dirty="0" smtClean="0">
                <a:solidFill>
                  <a:srgbClr val="00B0F0"/>
                </a:solidFill>
              </a:rPr>
              <a:t>tento údaj se nazývá zeměpisná délka </a:t>
            </a:r>
          </a:p>
        </p:txBody>
      </p:sp>
    </p:spTree>
    <p:extLst>
      <p:ext uri="{BB962C8B-B14F-4D97-AF65-F5344CB8AC3E}">
        <p14:creationId xmlns:p14="http://schemas.microsoft.com/office/powerpoint/2010/main" xmlns="" val="104822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iagram pro vysvětlení pojmu poledníků">
            <a:hlinkClick r:id="rId2" tooltip="Diagram pro vysvětlení pojmu poledníků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80516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Soubor:Greenwich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211733" cy="68580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4283968" y="6237312"/>
            <a:ext cx="44020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Královská observatoř Greenwich</a:t>
            </a:r>
          </a:p>
        </p:txBody>
      </p:sp>
    </p:spTree>
    <p:extLst>
      <p:ext uri="{BB962C8B-B14F-4D97-AF65-F5344CB8AC3E}">
        <p14:creationId xmlns:p14="http://schemas.microsoft.com/office/powerpoint/2010/main" xmlns="" val="2065073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7467600" cy="764704"/>
          </a:xfrm>
        </p:spPr>
        <p:txBody>
          <a:bodyPr>
            <a:norm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Zeměpisná délka</a:t>
            </a:r>
            <a:endParaRPr lang="cs-CZ" sz="3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6712"/>
            <a:ext cx="8496944" cy="5716488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Značí se řeckým písmenem lambda (</a:t>
            </a:r>
            <a:r>
              <a:rPr lang="el-GR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λ),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měří se ve stupních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Body ležící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východ od nultého poledníku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tj. na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východní polokouli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až do hodnoty 180° mají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zeměpisnou délku východní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(kladnou)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zkratka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v.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Body ležící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západ od nultého poledníku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tj. na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polokouli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až do hodnoty 180° mají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zeměpisnou délku západní 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(zápornou)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zkratka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z.d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0" indent="0">
              <a:buNone/>
            </a:pPr>
            <a:r>
              <a:rPr lang="cs-CZ" sz="30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Zeměpisná šířka</a:t>
            </a:r>
            <a:endParaRPr lang="cs-CZ" sz="3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jedna ze zeměpisných souřadnic, určuje polohu na povrchu Země směrem k severu nebo jihu od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rovníku</a:t>
            </a:r>
            <a:endParaRPr lang="cs-CZ" b="1" i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Jde o úhel, který svírá rovina rovníku s přímkou, procházející středem Země a příslušným bodem na povrchu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Zeměpisná šířka se značí řeckým písmenem </a:t>
            </a:r>
            <a:r>
              <a:rPr lang="el-GR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φ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měří se ve stupních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3168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 descr="http://upload.wikimedia.org/wikipedia/commons/d/d5/Prime_meridia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5400"/>
            <a:ext cx="9144000" cy="68326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78307" y="5805264"/>
            <a:ext cx="704776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poledník v Greenwichi</a:t>
            </a:r>
          </a:p>
        </p:txBody>
      </p:sp>
    </p:spTree>
    <p:extLst>
      <p:ext uri="{BB962C8B-B14F-4D97-AF65-F5344CB8AC3E}">
        <p14:creationId xmlns:p14="http://schemas.microsoft.com/office/powerpoint/2010/main" xmlns="" val="125066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7467600" cy="884238"/>
          </a:xfrm>
        </p:spPr>
        <p:txBody>
          <a:bodyPr>
            <a:norm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Zeměpisná šířka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66800"/>
            <a:ext cx="8568952" cy="57912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Body ležící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sever od rovníku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tj. na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polokouli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mají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zeměpisnou šířku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(zkratka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s.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 anglické literatuře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Body na jih od rovníku tj.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polokouli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mají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zeměpisnou šířku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(zkratka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nebo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).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Body na rovníku mají zeměpisnou šířku nulovou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Zeměpisná šířka je tedy úhel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rozsahu od 0° na rovníku do 90° na pólech</a:t>
            </a:r>
            <a:r>
              <a:rPr lang="cs-CZ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(90º S nebo 90º J)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je udán pouze úhel bez označení pólu, pak kladné hodnoty značí severní polokouli, záporné hodnoty polokouli jižní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0475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81000"/>
            <a:ext cx="7467600" cy="5745163"/>
          </a:xfrm>
        </p:spPr>
        <p:txBody>
          <a:bodyPr/>
          <a:lstStyle/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Průměrné teploty na Zemi do velké míry závisí právě na zeměpisné šířce</a:t>
            </a:r>
            <a:endParaRPr lang="cs-CZ" b="1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9154" name="Picture 2" descr="Soubor:Annual Average Temperature Ma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8600" y="1340768"/>
            <a:ext cx="8686800" cy="52886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095754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7467600" cy="8382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Rovnoběžka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077200" cy="5562600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kružnice na povrchu koule se stejnou zeměpisnou šířkou </a:t>
            </a:r>
            <a:r>
              <a:rPr lang="el-GR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φ</a:t>
            </a:r>
            <a:endParaRPr lang="cs-CZ" b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určena rovinou procházející zvoleným bodem rovnoběžně s rovinou rovníku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Rovnoběžky </a:t>
            </a:r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zkracují od rovníku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(nejdelší rovnoběžka) směrem k pólům (bod), přičemž 60. rovnoběžka je rovna 1/2 délky rovníku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Rovnoběžky se standardně označují podle své zeměpisné šířky jako např. 10. rovnoběžka s. š., ovšem </a:t>
            </a:r>
            <a:r>
              <a:rPr lang="cs-CZ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některé význačné mají svá vlastní jména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59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36712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Významné rovnoběžky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764704"/>
            <a:ext cx="8587680" cy="237626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pól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(rovnoběžka 90° severní šířky),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polární kruh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(rovnoběžka 66°33′ severní šířky),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obratník Raka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(rovnoběžka 23°27′ severní šířky),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rovník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(rovnoběžka 0°),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obratník Kozoroha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(rovnoběžka 23°27′ jižní šířky),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polární kruh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(rovnoběžka 66°33′ jižní šířky)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pól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(rovnoběžka 90° jižní šířky)</a:t>
            </a:r>
          </a:p>
          <a:p>
            <a:endParaRPr lang="cs-CZ" dirty="0"/>
          </a:p>
        </p:txBody>
      </p:sp>
      <p:pic>
        <p:nvPicPr>
          <p:cNvPr id="2050" name="Picture 2" descr="Soubor:Earth-lighting-winter-solstice C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40968"/>
            <a:ext cx="8568952" cy="348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94311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3671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Rovník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90600"/>
            <a:ext cx="8153400" cy="5638800"/>
          </a:xfrm>
        </p:spPr>
        <p:txBody>
          <a:bodyPr>
            <a:normAutofit/>
          </a:bodyPr>
          <a:lstStyle/>
          <a:p>
            <a:r>
              <a:rPr lang="cs-CZ" b="1" i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průsečnice zemského povrchu s rovinou, procházející středem Země a kolmou k zemské ose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to pomyslná čára vedoucí po povrchu kulového rotujícího tělesa, například planety, měsíce nebo hvězdy, přesně na půli cesty mezi jeho geografickými póly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Rovník rozděluje povrch planety na severní a jižní polokouli</a:t>
            </a: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Délka zemského rovníku je asi 40 075 km</a:t>
            </a:r>
          </a:p>
          <a:p>
            <a:endParaRPr lang="cs-CZ" dirty="0"/>
          </a:p>
        </p:txBody>
      </p:sp>
      <p:pic>
        <p:nvPicPr>
          <p:cNvPr id="4" name="Picture 2" descr="Soubor:World map with equator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4005064"/>
            <a:ext cx="9144001" cy="27089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769090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Severní pól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66800"/>
            <a:ext cx="8153400" cy="55626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místo, kde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zemská osa protíná zemský povrch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 ze kterého se navíc Země při pohledu dolů jeví, jako by se otáčela proti směru hodinových ručiček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Severní pól se nachází přibližně uprostřed Severního ledového oceánu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Geografický severní pól je situován na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90° zemské šířky</a:t>
            </a:r>
          </a:p>
          <a:p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prokazatelné dosažení severního pólu se podařilo 12. května 1926 posádce vzducholodi 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Norge</a:t>
            </a:r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Velitelem expedice byl norský polárník </a:t>
            </a:r>
            <a:r>
              <a:rPr lang="cs-CZ" b="1" i="1" dirty="0" err="1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Roald</a:t>
            </a:r>
            <a:r>
              <a:rPr lang="cs-CZ" b="1" i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Amundsen</a:t>
            </a:r>
          </a:p>
          <a:p>
            <a:endParaRPr lang="cs-CZ" b="1" i="1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/>
              <a:t>Výprava především prokázala, že na severu není pevnina, ale jen moře</a:t>
            </a:r>
          </a:p>
          <a:p>
            <a:endParaRPr lang="cs-CZ" b="1" i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b="1" i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1821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8370" name="Picture 2" descr="Soubor:Nobile norg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227542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81000" y="228600"/>
            <a:ext cx="3227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Vzducholoď </a:t>
            </a:r>
            <a:r>
              <a:rPr lang="cs-CZ" sz="3200" b="1" i="1" dirty="0" err="1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Norge</a:t>
            </a:r>
            <a:endParaRPr lang="cs-CZ" sz="3200" b="1" i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0552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8" name="Picture 2" descr="Soubor:AmundsenEllsworthNobileDirgibleLaunchTowe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8097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843892" y="6093296"/>
            <a:ext cx="5300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FF00"/>
                </a:solidFill>
              </a:rPr>
              <a:t>Dochovaný kotevní stožár na Špicberkách</a:t>
            </a:r>
            <a:endParaRPr lang="cs-CZ" sz="2400" b="1" i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574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3466"/>
            <a:ext cx="8229600" cy="70609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Severní pól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89556"/>
            <a:ext cx="5338936" cy="5779804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Robert 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Edwin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Peary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 dlouho pokládán za prvního pokořitele severního pólu, ke kterému mělo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dojít 6. dubna 1909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výzkumy v 80. a 90. letech minulého století ovšem jeho úspěch zpochybnily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Prvním Čechem na severním pólu byl v roce 1928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Běhounek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nad pólem přeletěl ve vzducholodi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Italia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prvenství zpochybnil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Frederick Albert </a:t>
            </a:r>
            <a:r>
              <a:rPr lang="cs-CZ" b="1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Cook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který tvrdil, že severního pólu dosáhl o rok dříve, 21. dubna 1908 (svoje prvenství mohl ale ohlásit teprve v roce 1909, neboť byl nucen v Arktidě přezimovat)</a:t>
            </a:r>
          </a:p>
          <a:p>
            <a:endParaRPr lang="cs-CZ" dirty="0"/>
          </a:p>
        </p:txBody>
      </p:sp>
      <p:pic>
        <p:nvPicPr>
          <p:cNvPr id="4" name="Picture 2" descr="Soubor:RobertPear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268760"/>
            <a:ext cx="3384376" cy="509701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150389" y="644666"/>
            <a:ext cx="20998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Robert </a:t>
            </a:r>
            <a:r>
              <a:rPr lang="cs-CZ" sz="28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Peary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4872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0"/>
            <a:ext cx="7467600" cy="79216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Robert </a:t>
            </a:r>
            <a:r>
              <a:rPr lang="cs-CZ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Peary</a:t>
            </a:r>
            <a:r>
              <a:rPr lang="cs-CZ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(1856 – 1920)</a:t>
            </a:r>
            <a:endParaRPr lang="cs-CZ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640960" cy="2088232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sporu o prvenství nakonec rozhodovala dánská komise, která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označila za prvního člověka na severním pólu </a:t>
            </a:r>
            <a:r>
              <a:rPr lang="cs-CZ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Pearyho</a:t>
            </a:r>
            <a:endParaRPr lang="cs-CZ" b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Ovšem důkazy o jeho prvenství nejsou stoprocentní, neboť plechová krabice, kterou na pólu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umístil,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vinou pohybu ledové masy pohybuje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2" descr="Soubor:82north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068960"/>
            <a:ext cx="8568952" cy="35283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884357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9216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Severní pól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8200"/>
            <a:ext cx="8382000" cy="57912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Severním pólu (v oblasti Severního polárního kruhu) je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 trvale nad obzorem v letních měsících a trvale pod horizontem během zimních měsíců</a:t>
            </a:r>
          </a:p>
          <a:p>
            <a:endParaRPr lang="cs-CZ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Východ Slunce nastává těsně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 jarní rovnodennosti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(19. březen), slunce pak během tří měsíců vystoupá do nejvyššího bodu nad obzorem kdy dojde k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letnímu slunovratu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(21. červen) a následně Slunce klesá k obzoru, kdy dojde k jeho západu při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podzimní rovnodennosti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(24. září)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Doba, kdy je Slunce trvale nad obzorem se nazývá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den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 doba, kdy je slunce pod obzorem se nazývá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noc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Soubor:IBCAO betama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6672"/>
            <a:ext cx="7200800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2930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1596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Severní pól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8200"/>
            <a:ext cx="8305800" cy="58674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Mocnost (tloušťka) ledu na severním pólu se pohybuje kolem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dvou až tří metrů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Měření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prokázala,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že průměrná tloušťka ledu se v posledních letech snížila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Mnozí to připisují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vlivu globální změny klimatu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i když tento závěr je u části vědecké obce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značně sporný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Některé odhady uvádějí, že </a:t>
            </a:r>
            <a:r>
              <a:rPr lang="cs-CZ" b="1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během několika desítek let bude Severní ledový oceán v letních měsících úplně bez ledu</a:t>
            </a:r>
            <a:endParaRPr lang="cs-CZ" b="1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7461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6" name="Picture 6" descr="http://upload.wikimedia.org/wikipedia/commons/d/da/Poolijs_199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5458" y="317376"/>
            <a:ext cx="4495800" cy="5181600"/>
          </a:xfrm>
          <a:prstGeom prst="rect">
            <a:avLst/>
          </a:prstGeom>
          <a:noFill/>
        </p:spPr>
      </p:pic>
      <p:pic>
        <p:nvPicPr>
          <p:cNvPr id="61448" name="Picture 8" descr="Soubor:Pokrywa lodowa 199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6016" y="304800"/>
            <a:ext cx="4176464" cy="51816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749060" y="5775810"/>
            <a:ext cx="14285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1990</a:t>
            </a:r>
            <a:endParaRPr lang="cs-CZ" sz="4400" b="1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00192" y="5775811"/>
            <a:ext cx="13837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1999</a:t>
            </a:r>
            <a:endParaRPr lang="cs-CZ" sz="4400" b="1" dirty="0">
              <a:solidFill>
                <a:schemeClr val="accent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402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9216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Severní polární kruh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602216" cy="5949280"/>
          </a:xfrm>
        </p:spPr>
        <p:txBody>
          <a:bodyPr>
            <a:normAutofit lnSpcReduction="10000"/>
          </a:bodyPr>
          <a:lstStyle/>
          <a:p>
            <a:r>
              <a:rPr lang="cs-CZ" b="1" i="1" dirty="0" smtClean="0">
                <a:solidFill>
                  <a:srgbClr val="00B0F0"/>
                </a:solidFill>
              </a:rPr>
              <a:t>je myšlená kružnice, která protíná všechna nejjižnější místa na severní polokouli, z nichž lze vidět po 24 hodin Slunce za letního slunovratu </a:t>
            </a:r>
            <a:r>
              <a:rPr lang="cs-CZ" dirty="0" smtClean="0"/>
              <a:t>- </a:t>
            </a:r>
            <a:r>
              <a:rPr lang="cs-CZ" b="1" dirty="0" smtClean="0">
                <a:solidFill>
                  <a:srgbClr val="92D050"/>
                </a:solidFill>
              </a:rPr>
              <a:t>tedy, kde Slunce za letního slunovratu nezapadne za obzor, a na nichž Slunce za zimního slunovratu nevyjde nad obzor</a:t>
            </a:r>
          </a:p>
          <a:p>
            <a:endParaRPr lang="cs-CZ" dirty="0" smtClean="0"/>
          </a:p>
          <a:p>
            <a:r>
              <a:rPr lang="cs-CZ" dirty="0" smtClean="0"/>
              <a:t>Jeho pozice je určena sklonem zemské osy, jenž je ovlivňován působením Slunce, Měsíce a ostatních planet Sluneční soustavy</a:t>
            </a:r>
          </a:p>
          <a:p>
            <a:endParaRPr lang="cs-CZ" dirty="0" smtClean="0"/>
          </a:p>
          <a:p>
            <a:r>
              <a:rPr lang="cs-CZ" dirty="0"/>
              <a:t>Za severním polárním kruhem </a:t>
            </a:r>
            <a:r>
              <a:rPr lang="cs-CZ" b="1" dirty="0">
                <a:solidFill>
                  <a:srgbClr val="002060"/>
                </a:solidFill>
              </a:rPr>
              <a:t>žije pouze málo </a:t>
            </a:r>
            <a:r>
              <a:rPr lang="cs-CZ" b="1" dirty="0" smtClean="0">
                <a:solidFill>
                  <a:srgbClr val="002060"/>
                </a:solidFill>
              </a:rPr>
              <a:t>lidí</a:t>
            </a:r>
          </a:p>
          <a:p>
            <a:endParaRPr lang="cs-CZ" dirty="0"/>
          </a:p>
          <a:p>
            <a:r>
              <a:rPr lang="cs-CZ" dirty="0"/>
              <a:t>Největšími městy jsou </a:t>
            </a:r>
            <a:r>
              <a:rPr lang="cs-CZ" b="1" dirty="0">
                <a:solidFill>
                  <a:schemeClr val="accent5"/>
                </a:solidFill>
              </a:rPr>
              <a:t>Murmansk</a:t>
            </a:r>
            <a:r>
              <a:rPr lang="cs-CZ" dirty="0"/>
              <a:t> s 325 000 obyvateli a </a:t>
            </a:r>
            <a:r>
              <a:rPr lang="cs-CZ" b="1" dirty="0" err="1">
                <a:solidFill>
                  <a:schemeClr val="accent5"/>
                </a:solidFill>
              </a:rPr>
              <a:t>Norilsk</a:t>
            </a:r>
            <a:r>
              <a:rPr lang="cs-CZ" dirty="0">
                <a:solidFill>
                  <a:schemeClr val="accent5"/>
                </a:solidFill>
              </a:rPr>
              <a:t> </a:t>
            </a:r>
            <a:r>
              <a:rPr lang="cs-CZ" dirty="0"/>
              <a:t>se 135 000 obyvateli, obě leží v </a:t>
            </a:r>
            <a:r>
              <a:rPr lang="cs-CZ" dirty="0" smtClean="0"/>
              <a:t>Rusku</a:t>
            </a:r>
          </a:p>
          <a:p>
            <a:endParaRPr lang="cs-CZ" dirty="0"/>
          </a:p>
          <a:p>
            <a:r>
              <a:rPr lang="cs-CZ" dirty="0"/>
              <a:t>Dalším významným městem je </a:t>
            </a:r>
            <a:r>
              <a:rPr lang="cs-CZ" b="1" dirty="0" err="1">
                <a:solidFill>
                  <a:schemeClr val="accent5"/>
                </a:solidFill>
              </a:rPr>
              <a:t>Tromsø</a:t>
            </a:r>
            <a:r>
              <a:rPr lang="cs-CZ" dirty="0">
                <a:solidFill>
                  <a:schemeClr val="accent5"/>
                </a:solidFill>
              </a:rPr>
              <a:t> </a:t>
            </a:r>
            <a:r>
              <a:rPr lang="cs-CZ" dirty="0"/>
              <a:t>(62 000 obyvatel)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Soubor:Arctic circl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19200" y="0"/>
            <a:ext cx="6474709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952965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Soubor:MurmanskHarbou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49717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9512" y="228599"/>
            <a:ext cx="22216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Murmansk</a:t>
            </a:r>
            <a:endParaRPr lang="cs-CZ" sz="36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9266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9634" name="Picture 2" descr="Soubor:Tromsø view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9377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79512" y="188640"/>
            <a:ext cx="19078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Tromsø</a:t>
            </a:r>
            <a:endParaRPr lang="cs-CZ" sz="4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81685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0872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Obratník Raka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90600"/>
            <a:ext cx="8458200" cy="5638800"/>
          </a:xfrm>
        </p:spPr>
        <p:txBody>
          <a:bodyPr>
            <a:normAutofit/>
          </a:bodyPr>
          <a:lstStyle/>
          <a:p>
            <a:r>
              <a:rPr lang="cs-CZ" dirty="0" smtClean="0"/>
              <a:t>je obratník na severní polokouli na Zemi, který se nachází na </a:t>
            </a:r>
            <a:r>
              <a:rPr lang="cs-CZ" dirty="0" smtClean="0">
                <a:solidFill>
                  <a:srgbClr val="FF0000"/>
                </a:solidFill>
              </a:rPr>
              <a:t>23°27' </a:t>
            </a:r>
            <a:r>
              <a:rPr lang="cs-CZ" dirty="0" smtClean="0"/>
              <a:t>severní šířky - </a:t>
            </a:r>
            <a:r>
              <a:rPr lang="cs-CZ" dirty="0" smtClean="0">
                <a:solidFill>
                  <a:srgbClr val="FFC000"/>
                </a:solidFill>
              </a:rPr>
              <a:t>jedná se o nejsevernější rovnoběžku, kde je Slunce v zenitu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Zenit</a:t>
            </a:r>
            <a:r>
              <a:rPr lang="cs-CZ" dirty="0" smtClean="0">
                <a:solidFill>
                  <a:srgbClr val="00B050"/>
                </a:solidFill>
              </a:rPr>
              <a:t> (</a:t>
            </a:r>
            <a:r>
              <a:rPr lang="cs-CZ" b="1" dirty="0" smtClean="0">
                <a:solidFill>
                  <a:srgbClr val="00B050"/>
                </a:solidFill>
              </a:rPr>
              <a:t>nadhlavník</a:t>
            </a:r>
            <a:r>
              <a:rPr lang="cs-CZ" dirty="0" smtClean="0">
                <a:solidFill>
                  <a:srgbClr val="00B050"/>
                </a:solidFill>
              </a:rPr>
              <a:t>)</a:t>
            </a:r>
            <a:r>
              <a:rPr lang="cs-CZ" dirty="0" smtClean="0"/>
              <a:t> je bod na obloze, který leží přímo nad pozorovatelem</a:t>
            </a:r>
          </a:p>
          <a:p>
            <a:r>
              <a:rPr lang="cs-CZ" dirty="0" smtClean="0"/>
              <a:t>Je to průsečík kolmice na horizontální rovinu pozorovacího místa s nebeskou sférou</a:t>
            </a:r>
          </a:p>
          <a:p>
            <a:r>
              <a:rPr lang="cs-CZ" dirty="0" smtClean="0"/>
              <a:t>Je pólem horizontální souřadnicové soustavy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Této šířky Slunce dosahuje pouze jednou za rok a to v době letního slunovratu</a:t>
            </a:r>
          </a:p>
          <a:p>
            <a:r>
              <a:rPr lang="cs-CZ" dirty="0" smtClean="0"/>
              <a:t>V okolí obratníku Raka se podobně jako na jižní polokouli nachází </a:t>
            </a:r>
            <a:r>
              <a:rPr lang="cs-CZ" dirty="0" smtClean="0">
                <a:solidFill>
                  <a:srgbClr val="FFC000"/>
                </a:solidFill>
              </a:rPr>
              <a:t>nejvíce pouští na světě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5289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84" name="Picture 4" descr="Soubor:World map with tropic of cancer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8600" y="2819400"/>
            <a:ext cx="18133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Obratník Raka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939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16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9144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Obratník Kozoroha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305800" cy="54006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na Zemi obratník na jižní polokouli, který se nachází na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23°27' jižní šířky</a:t>
            </a:r>
          </a:p>
          <a:p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nejjižnější rovnoběžku, kde je Slunce v zenitu</a:t>
            </a:r>
          </a:p>
          <a:p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Této šířky Slunce dosahuje pouze jednou za rok, a to v době zimního slunovratu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okolí obratníku Kozoroha se podobně jako na severní polokouli v oblasti obratníku Raka nachází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nejvíce pouští na světě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8987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0" name="Picture 2" descr="Soubor:World map with tropic of capricorn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228600" y="3581400"/>
            <a:ext cx="2326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Obratník Kozoroha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741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3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7467600" cy="762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Jižní polární kruh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28592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myšlená kružnice, která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protíná všechna nejsevernější místa na jižní polokouli, z nichž lze vidět po 24 hodin Slunce za zimního slunovratu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tedy, kde Slunce za zimního slunovratu nezapadne za obzor, a na nichž Slunce za letního slunovratu nevyjde nad obzor</a:t>
            </a:r>
          </a:p>
          <a:p>
            <a:endParaRPr lang="cs-CZ" b="1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Nynější geografická poloha jižního polárního kruhu je přibližně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66° 33′ 39″ jižní šířky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Převážná část jižního polárního kruhu </a:t>
            </a:r>
            <a:r>
              <a:rPr lang="cs-CZ" b="1" dirty="0" smtClean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protíná Jižní oceán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menší část pak protíná pevninu Antarktidy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981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778" name="Picture 2" descr="Soubor:World map with antarctic circle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990600"/>
            <a:ext cx="9273217" cy="5867400"/>
          </a:xfrm>
          <a:prstGeom prst="rect">
            <a:avLst/>
          </a:prstGeom>
          <a:noFill/>
        </p:spPr>
      </p:pic>
      <p:pic>
        <p:nvPicPr>
          <p:cNvPr id="75780" name="Picture 4" descr="Soubor:Antarctic circle.sv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3886200" cy="32766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4953000" y="5410200"/>
            <a:ext cx="2159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Jižní polární kruh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4907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792162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Jižní pól 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2000"/>
            <a:ext cx="8820472" cy="59436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Zemi je místo, kde zemská osa protíná zemský povrch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Prvním člověkem, který stanul na jižním pólu, byl norský polárník </a:t>
            </a:r>
            <a:r>
              <a:rPr lang="cs-CZ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Roald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Amundsen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prosince 1911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stejný okamžik se pokoušel dobýt jižní pól také Angličan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Robert </a:t>
            </a:r>
            <a:r>
              <a:rPr lang="cs-CZ" b="1" i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Falcon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Scott</a:t>
            </a:r>
            <a:endParaRPr lang="cs-CZ" b="1" i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Jeho expedice dorazila na točnu o měsíc později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strastiplné zpáteční cestě se svou výpravou zahynul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současné době se na jižním pólu nachází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trvale obydlená polární stanice </a:t>
            </a:r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Amundsen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Scott</a:t>
            </a:r>
            <a:endParaRPr lang="cs-CZ" b="1" i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962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0"/>
            <a:ext cx="7467600" cy="914400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Jižní pól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4400"/>
            <a:ext cx="4762872" cy="5638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Jižní pól se nachází ve výšce 2835 m nad mořem uprostřed v těchto místech rovného 2850 m silného ledového masivu</a:t>
            </a:r>
          </a:p>
          <a:p>
            <a:endParaRPr lang="cs-CZ" dirty="0" smtClean="0"/>
          </a:p>
          <a:p>
            <a:r>
              <a:rPr lang="cs-CZ" dirty="0" smtClean="0"/>
              <a:t>Od postavení polární stanice jsou o jižním pólu známa některá klimatická data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C000"/>
                </a:solidFill>
              </a:rPr>
              <a:t>Zaznamenané teploty se pohybují mezi -82,2 a -13,6° C s průměrnou hodnotou -49° C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Vítr zde fouká v průměru 5,5 </a:t>
            </a:r>
            <a:r>
              <a:rPr lang="cs-CZ" baseline="30000" dirty="0" smtClean="0"/>
              <a:t>m</a:t>
            </a:r>
            <a:r>
              <a:rPr lang="cs-CZ" dirty="0" smtClean="0"/>
              <a:t>/</a:t>
            </a:r>
            <a:r>
              <a:rPr lang="cs-CZ" baseline="-25000" dirty="0" smtClean="0"/>
              <a:t>s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098" name="Picture 2" descr="http://upload.wikimedia.org/wikipedia/commons/thumb/6/62/Scott_of_the_Antarctic_crop.jpg/220px-Scott_of_the_Antarctic_crop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9234" y="260649"/>
            <a:ext cx="2524608" cy="273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211960" y="260649"/>
            <a:ext cx="20015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Robert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Falcon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Scott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100" name="Picture 4" descr="Roald Amundsen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19234" y="3140968"/>
            <a:ext cx="2524608" cy="3009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665069" y="6150869"/>
            <a:ext cx="183293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Roald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Amundsen</a:t>
            </a:r>
          </a:p>
        </p:txBody>
      </p:sp>
    </p:spTree>
    <p:extLst>
      <p:ext uri="{BB962C8B-B14F-4D97-AF65-F5344CB8AC3E}">
        <p14:creationId xmlns:p14="http://schemas.microsoft.com/office/powerpoint/2010/main" xmlns="" val="1252664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2" descr="Soubor:Geographic Southpo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84181" cy="685800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3430682" y="227855"/>
            <a:ext cx="575349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Místo označující jižní geografický pól</a:t>
            </a:r>
          </a:p>
        </p:txBody>
      </p:sp>
    </p:spTree>
    <p:extLst>
      <p:ext uri="{BB962C8B-B14F-4D97-AF65-F5344CB8AC3E}">
        <p14:creationId xmlns:p14="http://schemas.microsoft.com/office/powerpoint/2010/main" xmlns="" val="35795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AmundsenScottSuedpolStati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89" y="0"/>
            <a:ext cx="9129611" cy="6851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5661248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Geodetický dóm focený ze samotného místa jižního </a:t>
            </a:r>
            <a:r>
              <a:rPr lang="cs-CZ" sz="24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pólu</a:t>
            </a:r>
            <a:endParaRPr lang="cs-CZ" sz="2400" b="1" dirty="0">
              <a:solidFill>
                <a:schemeClr val="accent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98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Bičík, I. et al. (2001):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a lidé Země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0" indent="0">
              <a:buNone/>
            </a:pPr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</a:t>
            </a:r>
            <a:r>
              <a:rPr lang="cs-CZ" sz="1800" dirty="0" smtClean="0">
                <a:hlinkClick r:id="rId2"/>
              </a:rPr>
              <a:t>cs.wikipedia.org/wiki/Zem%C4%9Bpisn%C3%A9_sou%C5%99adnice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cs.wikipedia.org/wiki/Severn%C3%AD_p%C3%B3l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cs.wikipedia.org/wiki/Robert_Peary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cs.wikipedia.org/wiki/Obratn%C3%ADk_raka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cs.wikipedia.org/wiki/Obratn%C3%ADk_kozoroha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cs.wikipedia.org/wiki/Ji%C5%BEn%C3%AD_p%C3%B3l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996252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it-IT" sz="1800" dirty="0"/>
              <a:t>SPOON, Silver. </a:t>
            </a:r>
            <a:r>
              <a:rPr lang="it-IT" sz="1800" i="1" dirty="0"/>
              <a:t>wikipedia</a:t>
            </a:r>
            <a:r>
              <a:rPr lang="it-IT" sz="1800" dirty="0"/>
              <a:t> [online]. [cit. </a:t>
            </a:r>
            <a:r>
              <a:rPr lang="cs-CZ" sz="1800" dirty="0" smtClean="0"/>
              <a:t>19</a:t>
            </a:r>
            <a:r>
              <a:rPr lang="it-IT" sz="1800" dirty="0" smtClean="0"/>
              <a:t>.</a:t>
            </a:r>
            <a:r>
              <a:rPr lang="cs-CZ" sz="1800" dirty="0" smtClean="0"/>
              <a:t>10</a:t>
            </a:r>
            <a:r>
              <a:rPr lang="it-IT" sz="1800" dirty="0" smtClean="0"/>
              <a:t>.201</a:t>
            </a:r>
            <a:r>
              <a:rPr lang="cs-CZ" sz="1800" dirty="0" smtClean="0"/>
              <a:t>2</a:t>
            </a:r>
            <a:r>
              <a:rPr lang="it-IT" sz="1800" dirty="0" smtClean="0"/>
              <a:t>]. </a:t>
            </a:r>
            <a:r>
              <a:rPr lang="it-IT" sz="1800" dirty="0"/>
              <a:t>Dostupný na WWW: </a:t>
            </a:r>
            <a:r>
              <a:rPr lang="it-IT" sz="1800" dirty="0">
                <a:hlinkClick r:id="rId2"/>
              </a:rPr>
              <a:t>http://cs.wikipedia.org/wiki/Soubor:Earth%27s_Axis_(small).</a:t>
            </a:r>
            <a:r>
              <a:rPr lang="it-IT" sz="1800" dirty="0" smtClean="0">
                <a:hlinkClick r:id="rId2"/>
              </a:rPr>
              <a:t>gif</a:t>
            </a:r>
            <a:r>
              <a:rPr lang="cs-CZ" sz="1800" dirty="0" smtClean="0"/>
              <a:t> </a:t>
            </a:r>
            <a:r>
              <a:rPr lang="it-IT" sz="1800" dirty="0" smtClean="0"/>
              <a:t>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SÁDOVSKÝ, Adam.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cs.wikipedia.org/wiki/Soubor:Poledn%C3%ADky.png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OTAKAR</a:t>
            </a:r>
            <a:r>
              <a:rPr lang="cs-CZ" sz="1800" dirty="0"/>
              <a:t>, Přemysl.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cs.wikipedia.org/wiki/Soubor:Greenwich3.jpg</a:t>
            </a:r>
            <a:r>
              <a:rPr lang="cs-CZ" sz="1800" dirty="0" smtClean="0"/>
              <a:t>  </a:t>
            </a:r>
          </a:p>
          <a:p>
            <a:pPr marL="0" indent="0">
              <a:buNone/>
            </a:pPr>
            <a:r>
              <a:rPr lang="cs-CZ" sz="1800" dirty="0"/>
              <a:t>CHRISO.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cs.wikipedia.org/wiki/Soubor:Prime_meridian.jpg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pl-PL" sz="1800" dirty="0"/>
              <a:t>IDZKIEWICZ, Przemyslaw. </a:t>
            </a:r>
            <a:r>
              <a:rPr lang="pl-PL" sz="1800" i="1" dirty="0"/>
              <a:t>wikipedia</a:t>
            </a:r>
            <a:r>
              <a:rPr lang="pl-PL" sz="1800" dirty="0"/>
              <a:t> [online]. [cit. </a:t>
            </a:r>
            <a:r>
              <a:rPr lang="cs-CZ" sz="1800" dirty="0"/>
              <a:t>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pl-PL" sz="1800" dirty="0" smtClean="0"/>
              <a:t>]. </a:t>
            </a:r>
            <a:r>
              <a:rPr lang="pl-PL" sz="1800" dirty="0"/>
              <a:t>Dostupný na WWW: </a:t>
            </a:r>
            <a:r>
              <a:rPr lang="pl-PL" sz="1800" dirty="0">
                <a:hlinkClick r:id="rId6"/>
              </a:rPr>
              <a:t>http://</a:t>
            </a:r>
            <a:r>
              <a:rPr lang="pl-PL" sz="1800" dirty="0" smtClean="0">
                <a:hlinkClick r:id="rId6"/>
              </a:rPr>
              <a:t>cs.wikipedia.org/wiki/Soubor:Earth-lighting-winter-solstice_CS.png</a:t>
            </a:r>
            <a:r>
              <a:rPr lang="pl-PL" sz="1800" dirty="0" smtClean="0"/>
              <a:t> </a:t>
            </a:r>
          </a:p>
          <a:p>
            <a:pPr marL="0" indent="0">
              <a:buNone/>
            </a:pPr>
            <a:r>
              <a:rPr lang="pl-PL" sz="1800" dirty="0"/>
              <a:t>IDZKIEWICZ, Przemyslaw. </a:t>
            </a:r>
            <a:r>
              <a:rPr lang="pl-PL" sz="1800" i="1" dirty="0"/>
              <a:t>wikipedia</a:t>
            </a:r>
            <a:r>
              <a:rPr lang="pl-PL" sz="1800" dirty="0"/>
              <a:t> [online]. [cit. </a:t>
            </a:r>
            <a:r>
              <a:rPr lang="cs-CZ" sz="1800" dirty="0"/>
              <a:t>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pl-PL" sz="1800" dirty="0" smtClean="0"/>
              <a:t>]. </a:t>
            </a:r>
            <a:r>
              <a:rPr lang="pl-PL" sz="1800" dirty="0"/>
              <a:t>Dostupný na WWW: </a:t>
            </a:r>
            <a:r>
              <a:rPr lang="pl-PL" sz="1800" dirty="0">
                <a:hlinkClick r:id="rId6"/>
              </a:rPr>
              <a:t>http://</a:t>
            </a:r>
            <a:r>
              <a:rPr lang="pl-PL" sz="1800" dirty="0" smtClean="0">
                <a:hlinkClick r:id="rId6"/>
              </a:rPr>
              <a:t>cs.wikipedia.org/wiki/Soubor:Earth-lighting-winter-solstice_CS.png</a:t>
            </a:r>
            <a:r>
              <a:rPr lang="pl-PL" sz="1800" dirty="0" smtClean="0"/>
              <a:t> </a:t>
            </a:r>
          </a:p>
          <a:p>
            <a:pPr marL="0" indent="0">
              <a:buNone/>
            </a:pPr>
            <a:r>
              <a:rPr lang="nl-NL" sz="1800" dirty="0"/>
              <a:t>KRISTOF VT. </a:t>
            </a:r>
            <a:r>
              <a:rPr lang="nl-NL" sz="1800" i="1" dirty="0"/>
              <a:t>wikipedia</a:t>
            </a:r>
            <a:r>
              <a:rPr lang="nl-NL" sz="1800" dirty="0"/>
              <a:t> [online]. [</a:t>
            </a:r>
            <a:r>
              <a:rPr lang="nl-NL" sz="1800" dirty="0" smtClean="0"/>
              <a:t>cit</a:t>
            </a:r>
            <a:r>
              <a:rPr lang="cs-CZ" sz="1800" dirty="0" smtClean="0"/>
              <a:t>. </a:t>
            </a:r>
            <a:r>
              <a:rPr lang="cs-CZ" sz="1800" dirty="0"/>
              <a:t>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nl-NL" sz="1800" dirty="0" smtClean="0"/>
              <a:t>]. </a:t>
            </a:r>
            <a:r>
              <a:rPr lang="nl-NL" sz="1800" dirty="0"/>
              <a:t>Dostupný na WWW: </a:t>
            </a:r>
            <a:r>
              <a:rPr lang="nl-NL" sz="1800" dirty="0">
                <a:hlinkClick r:id="rId7"/>
              </a:rPr>
              <a:t>http://</a:t>
            </a:r>
            <a:r>
              <a:rPr lang="nl-NL" sz="1800" dirty="0" smtClean="0">
                <a:hlinkClick r:id="rId7"/>
              </a:rPr>
              <a:t>cs.wikipedia.org/wiki/Soubor:Poolijs_1990.jpg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nl-NL" sz="1800" dirty="0"/>
              <a:t>KRISTOF VT. </a:t>
            </a:r>
            <a:r>
              <a:rPr lang="nl-NL" sz="1800" i="1" dirty="0"/>
              <a:t>wikipedia</a:t>
            </a:r>
            <a:r>
              <a:rPr lang="nl-NL" sz="1800" dirty="0"/>
              <a:t> [online]. [cit. </a:t>
            </a:r>
            <a:r>
              <a:rPr lang="cs-CZ" sz="1800" dirty="0"/>
              <a:t>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nl-NL" sz="1800" dirty="0" smtClean="0"/>
              <a:t>]. </a:t>
            </a:r>
            <a:r>
              <a:rPr lang="nl-NL" sz="1800" dirty="0"/>
              <a:t>Dostupný na WWW: </a:t>
            </a:r>
            <a:r>
              <a:rPr lang="nl-NL" sz="1800" dirty="0">
                <a:hlinkClick r:id="rId8"/>
              </a:rPr>
              <a:t>http://</a:t>
            </a:r>
            <a:r>
              <a:rPr lang="nl-NL" sz="1800" dirty="0" smtClean="0">
                <a:hlinkClick r:id="rId8"/>
              </a:rPr>
              <a:t>cs.wikipedia.org/wiki/Soubor:Pokrywa_lodowa_1999.jpg</a:t>
            </a:r>
            <a:r>
              <a:rPr lang="cs-CZ" sz="1800" dirty="0" smtClean="0"/>
              <a:t> </a:t>
            </a:r>
            <a:r>
              <a:rPr lang="nl-NL" sz="1800" dirty="0" smtClean="0"/>
              <a:t> 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VFP15.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cs.wikipedia.org/wiki/Soubor:AmundsenEllsworthNobileDirgibleLaunchTower.jpg</a:t>
            </a:r>
            <a:r>
              <a:rPr lang="cs-CZ" sz="1800" dirty="0" smtClean="0"/>
              <a:t>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102391755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800" dirty="0"/>
              <a:t>FIALA, Anthony.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smtClean="0"/>
              <a:t>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cs.wikipedia.org/wiki/Soubor:82northe.jpg</a:t>
            </a:r>
            <a:r>
              <a:rPr lang="cs-CZ" sz="1800" dirty="0" smtClean="0"/>
              <a:t>  </a:t>
            </a:r>
          </a:p>
          <a:p>
            <a:pPr marL="0" indent="0">
              <a:buNone/>
            </a:pPr>
            <a:r>
              <a:rPr lang="cs-CZ" sz="1800" dirty="0"/>
              <a:t>FJELLHEISEN.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cs.wikipedia.org/wiki/Soubor:Troms%C3%B8_view2.jpg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WIKILAURENT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cs.wikipedia.org/wiki/Soubor:World_map_with_tropic_of_cancer.svg</a:t>
            </a:r>
            <a:r>
              <a:rPr lang="cs-CZ" sz="1800" dirty="0" smtClean="0"/>
              <a:t>   </a:t>
            </a:r>
          </a:p>
          <a:p>
            <a:pPr marL="0" indent="0">
              <a:buNone/>
            </a:pPr>
            <a:r>
              <a:rPr lang="cs-CZ" sz="1800" dirty="0"/>
              <a:t>THESEVENSEAS. </a:t>
            </a:r>
            <a:r>
              <a:rPr lang="cs-CZ" sz="1800" dirty="0" err="1"/>
              <a:t>wikipedia</a:t>
            </a:r>
            <a:r>
              <a:rPr lang="cs-CZ" sz="1800" dirty="0"/>
              <a:t> [online]. [cit.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cs.wikipedia.org/wiki/Soubor:World_map_with_tropic_of_capricorn.svg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THESEVENSEAS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cs.wikipedia.org/wiki/Soubor:World_map_with_antarctic_circle.svg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THESEVENSEAS.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 smtClean="0"/>
              <a:t>2].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cs.wikipedia.org/wiki/Soubor:Antarctic_circle.svg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MAULL, Henry; FOX, John. </a:t>
            </a:r>
            <a:r>
              <a:rPr lang="cs-CZ" sz="1800" i="1" dirty="0" err="1"/>
              <a:t>wikipedia</a:t>
            </a:r>
            <a:r>
              <a:rPr lang="cs-CZ" sz="1800" dirty="0"/>
              <a:t> [online]. [cit</a:t>
            </a:r>
            <a:r>
              <a:rPr lang="cs-CZ" sz="1800" dirty="0" smtClean="0"/>
              <a:t>.</a:t>
            </a:r>
            <a:r>
              <a:rPr lang="cs-CZ" sz="1800" dirty="0"/>
              <a:t>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 ]. </a:t>
            </a:r>
            <a:r>
              <a:rPr lang="cs-CZ" sz="1800" dirty="0"/>
              <a:t>Dostupný na WWW: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cs.wikipedia.org/wiki/Soubor:Scott_of_the_Antarctic_crop.jpg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 smtClean="0"/>
              <a:t>SZACINSKI</a:t>
            </a:r>
            <a:r>
              <a:rPr lang="cs-CZ" sz="1800" dirty="0"/>
              <a:t>, </a:t>
            </a:r>
            <a:r>
              <a:rPr lang="cs-CZ" sz="1800" dirty="0" err="1"/>
              <a:t>Ludwik</a:t>
            </a:r>
            <a:r>
              <a:rPr lang="cs-CZ" sz="1800" dirty="0"/>
              <a:t>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cs.wikipedia.org/wiki/Soubor:Nlc_amundsen.jpg</a:t>
            </a:r>
            <a:r>
              <a:rPr lang="cs-CZ" sz="1800" dirty="0" smtClean="0"/>
              <a:t> </a:t>
            </a:r>
          </a:p>
          <a:p>
            <a:pPr marL="0" indent="0">
              <a:buNone/>
            </a:pPr>
            <a:r>
              <a:rPr lang="cs-CZ" sz="1800" dirty="0"/>
              <a:t>LECHNER, Kuno.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19</a:t>
            </a:r>
            <a:r>
              <a:rPr lang="it-IT" sz="1800" dirty="0"/>
              <a:t>.</a:t>
            </a:r>
            <a:r>
              <a:rPr lang="cs-CZ" sz="1800" dirty="0"/>
              <a:t>10</a:t>
            </a:r>
            <a:r>
              <a:rPr lang="it-IT" sz="1800" dirty="0"/>
              <a:t>.201</a:t>
            </a:r>
            <a:r>
              <a:rPr lang="cs-CZ" sz="1800" dirty="0"/>
              <a:t>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cs.wikipedia.org/wiki/Soubor:Geographic_Southpole.jpg</a:t>
            </a:r>
            <a:r>
              <a:rPr lang="cs-CZ" sz="1800" dirty="0" smtClean="0"/>
              <a:t>  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2281114712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188</TotalTime>
  <Words>2104</Words>
  <Application>Microsoft Office PowerPoint</Application>
  <PresentationFormat>Předvádění na obrazovce (4:3)</PresentationFormat>
  <Paragraphs>219</Paragraphs>
  <Slides>38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Došky</vt:lpstr>
      <vt:lpstr>Snímek 1</vt:lpstr>
      <vt:lpstr>Zeměpisné souřadnice</vt:lpstr>
      <vt:lpstr> Poledníky</vt:lpstr>
      <vt:lpstr> Poledníky</vt:lpstr>
      <vt:lpstr>Zeměpisné souřadnice</vt:lpstr>
      <vt:lpstr>Snímek 6</vt:lpstr>
      <vt:lpstr>Snímek 7</vt:lpstr>
      <vt:lpstr>Zeměpisná délka</vt:lpstr>
      <vt:lpstr>Snímek 9</vt:lpstr>
      <vt:lpstr>Zeměpisná šířka</vt:lpstr>
      <vt:lpstr>Snímek 11</vt:lpstr>
      <vt:lpstr>Rovnoběžka</vt:lpstr>
      <vt:lpstr>Významné rovnoběžky</vt:lpstr>
      <vt:lpstr>Rovník</vt:lpstr>
      <vt:lpstr>Severní pól</vt:lpstr>
      <vt:lpstr>Snímek 16</vt:lpstr>
      <vt:lpstr>Snímek 17</vt:lpstr>
      <vt:lpstr>Severní pól</vt:lpstr>
      <vt:lpstr>Robert Peary (1856 – 1920)</vt:lpstr>
      <vt:lpstr>Severní pól</vt:lpstr>
      <vt:lpstr>Severní pól</vt:lpstr>
      <vt:lpstr>Snímek 22</vt:lpstr>
      <vt:lpstr>Severní polární kruh </vt:lpstr>
      <vt:lpstr>Snímek 24</vt:lpstr>
      <vt:lpstr>Snímek 25</vt:lpstr>
      <vt:lpstr>Obratník Raka </vt:lpstr>
      <vt:lpstr>Snímek 27</vt:lpstr>
      <vt:lpstr>Obratník Kozoroha </vt:lpstr>
      <vt:lpstr>Snímek 29</vt:lpstr>
      <vt:lpstr>Jižní polární kruh </vt:lpstr>
      <vt:lpstr>Snímek 31</vt:lpstr>
      <vt:lpstr>Jižní pól </vt:lpstr>
      <vt:lpstr>Jižní pól </vt:lpstr>
      <vt:lpstr>Snímek 34</vt:lpstr>
      <vt:lpstr>Snímek 35</vt:lpstr>
      <vt:lpstr>Použité zdroje a literatura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Dum</cp:lastModifiedBy>
  <cp:revision>32</cp:revision>
  <dcterms:created xsi:type="dcterms:W3CDTF">2013-04-27T11:31:07Z</dcterms:created>
  <dcterms:modified xsi:type="dcterms:W3CDTF">2014-02-07T10:42:42Z</dcterms:modified>
</cp:coreProperties>
</file>