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14"/>
  </p:notesMasterIdLst>
  <p:sldIdLst>
    <p:sldId id="266" r:id="rId2"/>
    <p:sldId id="256" r:id="rId3"/>
    <p:sldId id="265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791" autoAdjust="0"/>
  </p:normalViewPr>
  <p:slideViewPr>
    <p:cSldViewPr>
      <p:cViewPr>
        <p:scale>
          <a:sx n="90" d="100"/>
          <a:sy n="90" d="100"/>
        </p:scale>
        <p:origin x="-816" y="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AAA26F-A06F-4C23-9C4C-9B4D5286D575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BDF5AE-ED05-447E-A855-91800E8C2C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674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Pravěcí</a:t>
            </a:r>
            <a:r>
              <a:rPr lang="cs-CZ" baseline="0" dirty="0" smtClean="0"/>
              <a:t> lidé – poměr výšky lidí a výšky zvířat.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BDF5AE-ED05-447E-A855-91800E8C2CBD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77787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mohou psát na</a:t>
            </a:r>
            <a:r>
              <a:rPr lang="cs-CZ" baseline="0" dirty="0" smtClean="0"/>
              <a:t> papír, do sešitu a pak společně zkontrolovat.</a:t>
            </a:r>
          </a:p>
          <a:p>
            <a:r>
              <a:rPr lang="cs-CZ" baseline="0" dirty="0" smtClean="0"/>
              <a:t>Je možné využít ve výtvarné výchově ke kresbě či malbě pravěkého zvířete.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BDF5AE-ED05-447E-A855-91800E8C2CBD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2320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Moonlight title.png"/>
          <p:cNvPicPr>
            <a:picLocks noChangeAspect="1"/>
          </p:cNvPicPr>
          <p:nvPr/>
        </p:nvPicPr>
        <p:blipFill>
          <a:blip r:embed="rId2"/>
          <a:srcRect l="6765" r="4151" b="4117"/>
          <a:stretch>
            <a:fillRect/>
          </a:stretch>
        </p:blipFill>
        <p:spPr>
          <a:xfrm>
            <a:off x="0" y="0"/>
            <a:ext cx="9144000" cy="68593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752600"/>
            <a:ext cx="5410200" cy="1801906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2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3733800"/>
            <a:ext cx="4724400" cy="1676400"/>
          </a:xfrm>
        </p:spPr>
        <p:txBody>
          <a:bodyPr>
            <a:normAutofit/>
          </a:bodyPr>
          <a:lstStyle>
            <a:lvl1pPr marL="0" indent="0" algn="l">
              <a:buNone/>
              <a:defRPr sz="22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58000" y="6347908"/>
            <a:ext cx="2133600" cy="182880"/>
          </a:xfrm>
        </p:spPr>
        <p:txBody>
          <a:bodyPr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fld id="{DF0E98D4-8E17-4877-A885-2CE49D67420C}" type="datetime1">
              <a:rPr lang="cs-CZ" smtClean="0"/>
              <a:t>26.3.2012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0" y="6544234"/>
            <a:ext cx="2895600" cy="182880"/>
          </a:xfrm>
        </p:spPr>
        <p:txBody>
          <a:bodyPr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Mgr. Jiřina Zorková                        2. ZŠ Dobříš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28600" y="6511960"/>
            <a:ext cx="1066800" cy="21515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EC442D8-EDE8-41A7-BFC7-D0A97D858F5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936DD-6DC1-4D2C-9B5D-5CF7E076DC08}" type="datetime1">
              <a:rPr lang="cs-CZ" smtClean="0"/>
              <a:t>26.3.2012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Jiřina Zorková                        2. ZŠ Dobříš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442D8-EDE8-41A7-BFC7-D0A97D858F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oonlight section.png"/>
          <p:cNvPicPr>
            <a:picLocks noChangeAspect="1"/>
          </p:cNvPicPr>
          <p:nvPr/>
        </p:nvPicPr>
        <p:blipFill>
          <a:blip r:embed="rId2"/>
          <a:srcRect l="6389" r="4959" b="27051"/>
          <a:stretch>
            <a:fillRect/>
          </a:stretch>
        </p:blipFill>
        <p:spPr>
          <a:xfrm>
            <a:off x="0" y="0"/>
            <a:ext cx="9144000" cy="68587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438400"/>
            <a:ext cx="7772400" cy="1362075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2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3886200"/>
            <a:ext cx="7772400" cy="941294"/>
          </a:xfrm>
        </p:spPr>
        <p:txBody>
          <a:bodyPr anchor="t" anchorCtr="0">
            <a:normAutofit/>
          </a:bodyPr>
          <a:lstStyle>
            <a:lvl1pPr marL="0" indent="0" algn="ctr">
              <a:buNone/>
              <a:defRPr sz="20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20AC8-8634-4CBA-AF9C-1D3930A83ACE}" type="datetime1">
              <a:rPr lang="cs-CZ" smtClean="0"/>
              <a:t>26.3.2012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Jiřina Zorková                        2. ZŠ Dobříš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442D8-EDE8-41A7-BFC7-D0A97D858F5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68543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792162"/>
            <a:ext cx="6019799" cy="80803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76438" y="2003425"/>
            <a:ext cx="2971800" cy="383222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2003425"/>
            <a:ext cx="2971800" cy="38322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EFAA7-1412-43D8-A2C1-F82D93632F54}" type="datetime1">
              <a:rPr lang="cs-CZ" smtClean="0"/>
              <a:t>26.3.2012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Jiřina Zorková                        2. ZŠ Dobříš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442D8-EDE8-41A7-BFC7-D0A97D858F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68543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792162"/>
            <a:ext cx="6019799" cy="808038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1200" y="1700960"/>
            <a:ext cx="2971800" cy="750887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81200" y="2541494"/>
            <a:ext cx="2971800" cy="329415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199" y="1700960"/>
            <a:ext cx="2971800" cy="750887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2541494"/>
            <a:ext cx="2971800" cy="329415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71F06-44F4-4559-94ED-962F94F03110}" type="datetime1">
              <a:rPr lang="cs-CZ" smtClean="0"/>
              <a:t>26.3.2012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Jiřina Zorková                        2. ZŠ Dobříš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442D8-EDE8-41A7-BFC7-D0A97D858F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178D-F89A-40E1-B06A-274D9D684F6C}" type="datetime1">
              <a:rPr lang="cs-CZ" smtClean="0"/>
              <a:t>26.3.2012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Jiřina Zorková                        2. ZŠ Dobříš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442D8-EDE8-41A7-BFC7-D0A97D858F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B7116-14E9-40A2-ADBB-A81C04AAA685}" type="datetime1">
              <a:rPr lang="cs-CZ" smtClean="0"/>
              <a:t>26.3.2012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Jiřina Zorková                        2. ZŠ Dobříš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442D8-EDE8-41A7-BFC7-D0A97D858F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68543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1033272"/>
            <a:ext cx="1298448" cy="2624328"/>
          </a:xfrm>
        </p:spPr>
        <p:txBody>
          <a:bodyPr anchor="t" anchorCtr="0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0" y="1371600"/>
            <a:ext cx="4953000" cy="38862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27248" y="5486400"/>
            <a:ext cx="4498848" cy="7589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042F8-DA9A-45B8-88AD-0ADCA2658AC3}" type="datetime1">
              <a:rPr lang="cs-CZ" smtClean="0"/>
              <a:t>26.3.2012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Jiřina Zorková                        2. ZŠ Dobříš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442D8-EDE8-41A7-BFC7-D0A97D858F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68543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033462"/>
            <a:ext cx="1295400" cy="2624138"/>
          </a:xfrm>
        </p:spPr>
        <p:txBody>
          <a:bodyPr anchor="t" anchorCtr="0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5000" y="914400"/>
            <a:ext cx="5486400" cy="4495800"/>
          </a:xfrm>
          <a:prstGeom prst="ellipse">
            <a:avLst/>
          </a:prstGeom>
          <a:effectLst>
            <a:innerShdw blurRad="254000">
              <a:schemeClr val="tx1"/>
            </a:innerShdw>
            <a:softEdge rad="1270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24200" y="5486400"/>
            <a:ext cx="4495800" cy="76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EE186-CBDA-4996-834E-EAEB6C96F90D}" type="datetime1">
              <a:rPr lang="cs-CZ" smtClean="0"/>
              <a:t>26.3.2012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Jiřina Zorková                        2. ZŠ Dobříš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442D8-EDE8-41A7-BFC7-D0A97D858F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76438" y="1981201"/>
            <a:ext cx="5325315" cy="38413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3A23-E227-44EC-AF99-8D44A427D3B0}" type="datetime1">
              <a:rPr lang="cs-CZ" smtClean="0"/>
              <a:t>26.3.2012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Jiřina Zorková                        2. ZŠ Dobříš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442D8-EDE8-41A7-BFC7-D0A97D858F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793751"/>
            <a:ext cx="1371600" cy="50419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76438" y="793751"/>
            <a:ext cx="4500562" cy="50419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73938-7E13-4ED5-9642-09632BBD41B3}" type="datetime1">
              <a:rPr lang="cs-CZ" smtClean="0"/>
              <a:t>26.3.2012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Jiřina Zorková                        2. ZŠ Dobříš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442D8-EDE8-41A7-BFC7-D0A97D858F5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moonlight master 2.png"/>
          <p:cNvPicPr>
            <a:picLocks noChangeAspect="1"/>
          </p:cNvPicPr>
          <p:nvPr/>
        </p:nvPicPr>
        <p:blipFill>
          <a:blip r:embed="rId13"/>
          <a:srcRect l="2391" t="1099" r="198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81201" y="792162"/>
            <a:ext cx="5311562" cy="8080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1981201"/>
            <a:ext cx="5015753" cy="38413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8600" y="6347908"/>
            <a:ext cx="21336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2"/>
                </a:solidFill>
              </a:defRPr>
            </a:lvl1pPr>
          </a:lstStyle>
          <a:p>
            <a:fld id="{3BA43581-6145-43A7-920B-30B25619D6EB}" type="datetime1">
              <a:rPr lang="cs-CZ" smtClean="0"/>
              <a:t>26.3.2012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544234"/>
            <a:ext cx="28956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Mgr. Jiřina Zorková                        2. ZŠ Dobříš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600" y="6033246"/>
            <a:ext cx="1066800" cy="215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bg2"/>
                </a:solidFill>
              </a:defRPr>
            </a:lvl1pPr>
          </a:lstStyle>
          <a:p>
            <a:fld id="{0EC442D8-EDE8-41A7-BFC7-D0A97D858F5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l" defTabSz="914400" rtl="0" eaLnBrk="1" latinLnBrk="0" hangingPunct="1">
        <a:spcBef>
          <a:spcPct val="0"/>
        </a:spcBef>
        <a:buNone/>
        <a:defRPr sz="36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effectLst>
            <a:reflection blurRad="6350" stA="55000" endA="300" endPos="25500" dir="5400000" sy="-100000" algn="bl" rotWithShape="0"/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200"/>
        </a:spcBef>
        <a:buClr>
          <a:schemeClr val="bg2"/>
        </a:buClr>
        <a:buFontTx/>
        <a:buBlip>
          <a:blip r:embed="rId14"/>
        </a:buBlip>
        <a:defRPr sz="22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1200"/>
        </a:spcBef>
        <a:buFontTx/>
        <a:buBlip>
          <a:blip r:embed="rId15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1200"/>
        </a:spcBef>
        <a:buFontTx/>
        <a:buBlip>
          <a:blip r:embed="rId15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1200"/>
        </a:spcBef>
        <a:buFontTx/>
        <a:buBlip>
          <a:blip r:embed="rId15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1200"/>
        </a:spcBef>
        <a:buFontTx/>
        <a:buBlip>
          <a:blip r:embed="rId15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415278"/>
            <a:ext cx="4129841" cy="3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8873523"/>
              </p:ext>
            </p:extLst>
          </p:nvPr>
        </p:nvGraphicFramePr>
        <p:xfrm>
          <a:off x="683568" y="4959559"/>
          <a:ext cx="7848872" cy="175260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Vlastivěda pro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4. a 5.ročník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VY_52_INOVACE_02_PRAVĚK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-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PRAVĚKÁ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ZVÍŘATA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3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Jiřina </a:t>
                      </a:r>
                      <a:r>
                        <a:rPr lang="cs-CZ" sz="2000" baseline="0" dirty="0" err="1" smtClean="0">
                          <a:latin typeface="Times New Roman"/>
                          <a:ea typeface="Calibri"/>
                          <a:cs typeface="Times New Roman"/>
                        </a:rPr>
                        <a:t>Zorková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Jiřina Zorková                        2. ZŠ Dobříš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9128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Pravěk -pravěká zvířata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47800" y="3733800"/>
            <a:ext cx="5572472" cy="1676400"/>
          </a:xfrm>
        </p:spPr>
        <p:txBody>
          <a:bodyPr/>
          <a:lstStyle/>
          <a:p>
            <a:r>
              <a:rPr lang="cs-CZ" dirty="0" smtClean="0"/>
              <a:t>Výstava gigantů – Praha Výstaviště 14</a:t>
            </a:r>
            <a:r>
              <a:rPr lang="cs-CZ" dirty="0" smtClean="0"/>
              <a:t>. 4. 2011</a:t>
            </a:r>
            <a:endParaRPr lang="cs-CZ" dirty="0" smtClean="0"/>
          </a:p>
          <a:p>
            <a:r>
              <a:rPr lang="cs-CZ" dirty="0" smtClean="0"/>
              <a:t>Foto: soukromý archiv Mgr. J. </a:t>
            </a:r>
            <a:r>
              <a:rPr lang="cs-CZ" dirty="0" err="1" smtClean="0"/>
              <a:t>Zorková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53783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88640"/>
            <a:ext cx="7848871" cy="61206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Jiřina Zorková                        2. ZŠ Dobříš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6802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1033462"/>
            <a:ext cx="2250976" cy="739354"/>
          </a:xfrm>
        </p:spPr>
        <p:txBody>
          <a:bodyPr>
            <a:noAutofit/>
          </a:bodyPr>
          <a:lstStyle/>
          <a:p>
            <a:r>
              <a:rPr lang="cs-CZ" sz="44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Pásovec</a:t>
            </a:r>
            <a:endParaRPr lang="cs-CZ" sz="44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07504" y="5404520"/>
            <a:ext cx="7448128" cy="1453480"/>
          </a:xfrm>
        </p:spPr>
        <p:txBody>
          <a:bodyPr>
            <a:noAutofit/>
          </a:bodyPr>
          <a:lstStyle/>
          <a:p>
            <a:r>
              <a:rPr lang="cs-CZ" sz="24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Žil – Jižní, Střední a Severní Amerika</a:t>
            </a:r>
          </a:p>
          <a:p>
            <a:r>
              <a:rPr lang="cs-CZ" sz="24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Délka – 2,5 až 3,5 m, výška až 1,5 m</a:t>
            </a:r>
          </a:p>
          <a:p>
            <a:r>
              <a:rPr lang="cs-CZ" sz="24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Hmotnost až 2 tuny</a:t>
            </a:r>
          </a:p>
          <a:p>
            <a:endParaRPr lang="cs-CZ" sz="24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ástupný symbol pro obrázek 2"/>
          <p:cNvSpPr txBox="1">
            <a:spLocks/>
          </p:cNvSpPr>
          <p:nvPr/>
        </p:nvSpPr>
        <p:spPr>
          <a:xfrm>
            <a:off x="1907704" y="908720"/>
            <a:ext cx="5486400" cy="4495800"/>
          </a:xfrm>
          <a:prstGeom prst="ellipse">
            <a:avLst/>
          </a:prstGeom>
          <a:effectLst>
            <a:innerShdw blurRad="254000">
              <a:schemeClr val="tx1"/>
            </a:innerShdw>
            <a:softEdge rad="127000"/>
          </a:effectLst>
        </p:spPr>
      </p:sp>
      <p:pic>
        <p:nvPicPr>
          <p:cNvPr id="8" name="Zástupný symbol pro obrázek 7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7" r="4237"/>
          <a:stretch>
            <a:fillRect/>
          </a:stretch>
        </p:blipFill>
        <p:spPr/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283968" y="6544234"/>
            <a:ext cx="4392488" cy="197134"/>
          </a:xfrm>
        </p:spPr>
        <p:txBody>
          <a:bodyPr/>
          <a:lstStyle/>
          <a:p>
            <a:r>
              <a:rPr lang="cs-CZ" smtClean="0"/>
              <a:t>Mgr. Jiřina Zorková                        2. ZŠ Dobříš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18702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033272"/>
            <a:ext cx="2448272" cy="1171592"/>
          </a:xfrm>
        </p:spPr>
        <p:txBody>
          <a:bodyPr>
            <a:noAutofit/>
          </a:bodyPr>
          <a:lstStyle/>
          <a:p>
            <a:r>
              <a:rPr lang="cs-CZ" sz="28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Megatérium</a:t>
            </a:r>
            <a:r>
              <a:rPr lang="cs-CZ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– Pozemní lenochod</a:t>
            </a:r>
            <a:endParaRPr lang="cs-CZ" sz="28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764704"/>
            <a:ext cx="4320480" cy="4421088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83568" y="5229200"/>
            <a:ext cx="6942528" cy="1296144"/>
          </a:xfrm>
        </p:spPr>
        <p:txBody>
          <a:bodyPr>
            <a:noAutofit/>
          </a:bodyPr>
          <a:lstStyle/>
          <a:p>
            <a:r>
              <a:rPr lang="cs-CZ" sz="24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Rozšíření – Jižní Amerika</a:t>
            </a:r>
          </a:p>
          <a:p>
            <a:r>
              <a:rPr lang="cs-CZ" sz="24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Délka  5 až 6 m.  Hmotnost 2 až 3 tuny. Patřil mezi savce.</a:t>
            </a:r>
            <a:endParaRPr lang="cs-CZ" sz="24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Jiřina Zorková                        2. ZŠ Dobříš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82028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836712"/>
            <a:ext cx="1749968" cy="1296144"/>
          </a:xfrm>
        </p:spPr>
        <p:txBody>
          <a:bodyPr>
            <a:normAutofit fontScale="90000"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Mamut</a:t>
            </a:r>
            <a:endParaRPr lang="cs-CZ" sz="4000" dirty="0">
              <a:solidFill>
                <a:srgbClr val="FF0000"/>
              </a:solidFill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700" y="836712"/>
            <a:ext cx="6000700" cy="4306788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9552" y="4941168"/>
            <a:ext cx="7086544" cy="1304184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Rozšíření – Evropa, Asie, Severní Amerika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První druhy dosahovaly výšky až </a:t>
            </a:r>
            <a:r>
              <a:rPr lang="cs-CZ" sz="2800" dirty="0" smtClean="0">
                <a:solidFill>
                  <a:srgbClr val="FF0000"/>
                </a:solidFill>
              </a:rPr>
              <a:t>4,3 m</a:t>
            </a:r>
            <a:r>
              <a:rPr lang="cs-CZ" sz="2800" dirty="0" smtClean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Jiřina Zorková                        2. ZŠ Dobříš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8089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033462"/>
            <a:ext cx="2051720" cy="955378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Severoamerický velebobr</a:t>
            </a:r>
            <a:endParaRPr lang="cs-CZ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7" r="4237"/>
          <a:stretch>
            <a:fillRect/>
          </a:stretch>
        </p:blipFill>
        <p:spPr>
          <a:xfrm>
            <a:off x="1907704" y="188640"/>
            <a:ext cx="6480720" cy="5287888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51520" y="4941168"/>
            <a:ext cx="7368480" cy="1307232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Žil – severní část Severní Ameriky</a:t>
            </a:r>
          </a:p>
          <a:p>
            <a:r>
              <a:rPr lang="cs-CZ" sz="24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Délka až 2,5 m a hmotnost 60 až 100 kg.</a:t>
            </a:r>
            <a:endParaRPr lang="cs-CZ" sz="24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Jiřina Zorková                        2. ZŠ Dobříš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1893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033272"/>
            <a:ext cx="2195736" cy="109958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Lev jeskynní</a:t>
            </a:r>
            <a:endParaRPr lang="cs-CZ" sz="32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700" y="620688"/>
            <a:ext cx="6144716" cy="4522812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07504" y="4797152"/>
            <a:ext cx="7518592" cy="1872208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Rozšíření – Evropa a část Asie</a:t>
            </a:r>
          </a:p>
          <a:p>
            <a:r>
              <a:rPr lang="cs-CZ" sz="24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Dosahovali výšky 120 cm  a délky 2,2 m.</a:t>
            </a:r>
            <a:endParaRPr lang="cs-CZ" sz="24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Jiřina Zorková                        2. ZŠ Dobříš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4622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1033462"/>
            <a:ext cx="2539008" cy="739354"/>
          </a:xfrm>
        </p:spPr>
        <p:txBody>
          <a:bodyPr>
            <a:noAutofit/>
          </a:bodyPr>
          <a:lstStyle/>
          <a:p>
            <a:r>
              <a:rPr lang="cs-CZ" sz="28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Elasmotérium</a:t>
            </a:r>
            <a:endParaRPr lang="cs-CZ" sz="28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7" r="4237"/>
          <a:stretch>
            <a:fillRect/>
          </a:stretch>
        </p:blipFill>
        <p:spPr>
          <a:xfrm>
            <a:off x="1905000" y="332656"/>
            <a:ext cx="6339408" cy="5077544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51520" y="4797152"/>
            <a:ext cx="7368480" cy="1451248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Rozšířen – Evropa, Čína a Rusko</a:t>
            </a:r>
          </a:p>
          <a:p>
            <a:r>
              <a:rPr lang="cs-CZ" sz="24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Délka těla – 5 až 6 m. Hmotnost až 5 tun.</a:t>
            </a:r>
          </a:p>
          <a:p>
            <a:r>
              <a:rPr lang="cs-CZ" sz="24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Řadíme ho do skupiny nosorožců.</a:t>
            </a:r>
            <a:endParaRPr lang="cs-CZ" sz="24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Jiřina Zorková                        2. ZŠ Dobříš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1429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1033272"/>
            <a:ext cx="2542056" cy="131560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Pták Moa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774" y="404664"/>
            <a:ext cx="5379665" cy="576064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95536" y="4869160"/>
            <a:ext cx="7230560" cy="1728192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Žil v oblasti dnešního Nového Zélandu.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Vážil 230 až 280 kg. Výška až 3,9 m.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Živil se listím a bobulemi.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Jiřina Zorková                        2. ZŠ Dobříš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9664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620688"/>
            <a:ext cx="2110008" cy="151216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Veledaněk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700" y="620688"/>
            <a:ext cx="6504756" cy="4522812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95536" y="4725144"/>
            <a:ext cx="7230560" cy="155104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Rozšířen od Irska po Bajkal.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Hmotnost 300 až 500 kg.</a:t>
            </a:r>
          </a:p>
          <a:p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Jiřina Zorková                        2. ZŠ Dobříš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6623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81201" y="332656"/>
            <a:ext cx="5311562" cy="252028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Zapamatoval(a) jsi si alespoň názvy dvou zvířat a čím se živili?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996952"/>
            <a:ext cx="8280920" cy="2825624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Jiřina Zorková                        2. ZŠ Dobříš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1886458"/>
      </p:ext>
    </p:extLst>
  </p:cSld>
  <p:clrMapOvr>
    <a:masterClrMapping/>
  </p:clrMapOvr>
</p:sld>
</file>

<file path=ppt/theme/theme1.xml><?xml version="1.0" encoding="utf-8"?>
<a:theme xmlns:a="http://schemas.openxmlformats.org/drawingml/2006/main" name="1">
  <a:themeElements>
    <a:clrScheme name="Stupně šedé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Moonlight">
      <a:majorFont>
        <a:latin typeface="Candara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ndara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onlight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50000"/>
              </a:schemeClr>
            </a:gs>
            <a:gs pos="35000">
              <a:schemeClr val="phClr">
                <a:tint val="80000"/>
                <a:satMod val="200000"/>
              </a:schemeClr>
            </a:gs>
            <a:gs pos="100000">
              <a:schemeClr val="phClr">
                <a:tint val="75000"/>
                <a:satMod val="250000"/>
              </a:schemeClr>
            </a:gs>
          </a:gsLst>
          <a:path path="rect">
            <a:fillToRect l="100000" t="100000"/>
          </a:path>
        </a:gradFill>
        <a:gradFill rotWithShape="1">
          <a:gsLst>
            <a:gs pos="0">
              <a:schemeClr val="phClr">
                <a:shade val="60000"/>
                <a:satMod val="150000"/>
              </a:schemeClr>
            </a:gs>
            <a:gs pos="80000">
              <a:schemeClr val="phClr">
                <a:shade val="100000"/>
                <a:satMod val="130000"/>
              </a:schemeClr>
            </a:gs>
            <a:gs pos="100000">
              <a:schemeClr val="phClr">
                <a:tint val="9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6350" cap="flat" cmpd="sng" algn="ctr">
          <a:solidFill>
            <a:schemeClr val="phClr">
              <a:shade val="95000"/>
              <a:satMod val="115000"/>
            </a:schemeClr>
          </a:solidFill>
          <a:prstDash val="solid"/>
        </a:ln>
        <a:ln w="12700" cap="flat" cmpd="sng" algn="ctr">
          <a:solidFill>
            <a:schemeClr val="phClr">
              <a:satMod val="110000"/>
            </a:schemeClr>
          </a:solidFill>
          <a:prstDash val="solid"/>
        </a:ln>
        <a:ln w="25400" cap="flat" cmpd="sng" algn="ctr">
          <a:solidFill>
            <a:schemeClr val="phClr">
              <a:shade val="90000"/>
              <a:satMod val="115000"/>
            </a:schemeClr>
          </a:solidFill>
          <a:prstDash val="solid"/>
        </a:ln>
      </a:lnStyleLst>
      <a:effectStyleLst>
        <a:effectStyle>
          <a:effectLst>
            <a:outerShdw blurRad="50800" dist="25400" dir="5400000" sx="101000" sy="101000" algn="ctr" rotWithShape="0">
              <a:srgbClr val="000000">
                <a:alpha val="60000"/>
              </a:srgbClr>
            </a:outerShdw>
          </a:effectLst>
        </a:effectStyle>
        <a:effectStyle>
          <a:effectLst>
            <a:innerShdw blurRad="76200" dist="25400" dir="13500000">
              <a:srgbClr val="000000">
                <a:alpha val="60000"/>
              </a:srgbClr>
            </a:innerShdw>
          </a:effectLst>
          <a:scene3d>
            <a:camera prst="orthographicFront">
              <a:rot lat="0" lon="0" rev="0"/>
            </a:camera>
            <a:lightRig rig="balanced" dir="tl">
              <a:rot lat="0" lon="0" rev="4200000"/>
            </a:lightRig>
          </a:scene3d>
          <a:sp3d>
            <a:bevelT w="25400" h="12700" prst="softRound"/>
          </a:sp3d>
        </a:effectStyle>
        <a:effectStyle>
          <a:effectLst>
            <a:innerShdw blurRad="76200" dist="25400" dir="13500000">
              <a:srgbClr val="000000">
                <a:alpha val="60000"/>
              </a:srgbClr>
            </a:innerShdw>
            <a:softEdge rad="3175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lumMod val="90000"/>
              </a:schemeClr>
            </a:gs>
            <a:gs pos="30000">
              <a:schemeClr val="phClr">
                <a:lumMod val="75000"/>
              </a:schemeClr>
            </a:gs>
            <a:gs pos="100000">
              <a:schemeClr val="phClr">
                <a:lumMod val="10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lumMod val="90000"/>
              </a:schemeClr>
            </a:gs>
            <a:gs pos="30000">
              <a:schemeClr val="phClr">
                <a:lumMod val="75000"/>
              </a:schemeClr>
            </a:gs>
            <a:gs pos="100000">
              <a:schemeClr val="phClr">
                <a:lumMod val="10000"/>
              </a:schemeClr>
            </a:gs>
          </a:gsLst>
          <a:path path="rect">
            <a:fillToRect l="100000" t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TC010258014[[fn=Motiv Měsíční svit]]</Template>
  <TotalTime>75</TotalTime>
  <Words>352</Words>
  <Application>Microsoft Office PowerPoint</Application>
  <PresentationFormat>Předvádění na obrazovce (4:3)</PresentationFormat>
  <Paragraphs>55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1</vt:lpstr>
      <vt:lpstr>Prezentace aplikace PowerPoint</vt:lpstr>
      <vt:lpstr>Pravěk -pravěká zvířata  </vt:lpstr>
      <vt:lpstr>Prezentace aplikace PowerPoint</vt:lpstr>
      <vt:lpstr>Pásovec</vt:lpstr>
      <vt:lpstr>Megatérium – Pozemní lenochod</vt:lpstr>
      <vt:lpstr>Mamut</vt:lpstr>
      <vt:lpstr>Severoamerický velebobr</vt:lpstr>
      <vt:lpstr>Lev jeskynní</vt:lpstr>
      <vt:lpstr>Elasmotérium</vt:lpstr>
      <vt:lpstr>Pták Moa</vt:lpstr>
      <vt:lpstr>Veledaněk</vt:lpstr>
      <vt:lpstr>Zapamatoval(a) jsi si alespoň názvy dvou zvířat a čím se živili?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Pravěká zvířata</dc:title>
  <dc:creator>OEM</dc:creator>
  <cp:lastModifiedBy>Martin Králík</cp:lastModifiedBy>
  <cp:revision>15</cp:revision>
  <dcterms:created xsi:type="dcterms:W3CDTF">2011-07-07T08:13:12Z</dcterms:created>
  <dcterms:modified xsi:type="dcterms:W3CDTF">2012-03-26T13:51:03Z</dcterms:modified>
</cp:coreProperties>
</file>