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7" r:id="rId4"/>
    <p:sldId id="270" r:id="rId5"/>
    <p:sldId id="268" r:id="rId6"/>
    <p:sldId id="272" r:id="rId7"/>
    <p:sldId id="273" r:id="rId8"/>
    <p:sldId id="274" r:id="rId9"/>
    <p:sldId id="275" r:id="rId10"/>
    <p:sldId id="276" r:id="rId11"/>
    <p:sldId id="278" r:id="rId12"/>
    <p:sldId id="277" r:id="rId13"/>
    <p:sldId id="279" r:id="rId14"/>
    <p:sldId id="280" r:id="rId15"/>
    <p:sldId id="281" r:id="rId16"/>
    <p:sldId id="283" r:id="rId17"/>
    <p:sldId id="282" r:id="rId18"/>
    <p:sldId id="305" r:id="rId19"/>
    <p:sldId id="306" r:id="rId20"/>
    <p:sldId id="307" r:id="rId21"/>
    <p:sldId id="308" r:id="rId22"/>
    <p:sldId id="309" r:id="rId23"/>
    <p:sldId id="310" r:id="rId24"/>
    <p:sldId id="311" r:id="rId25"/>
    <p:sldId id="312" r:id="rId26"/>
    <p:sldId id="313" r:id="rId27"/>
    <p:sldId id="314" r:id="rId28"/>
    <p:sldId id="315" r:id="rId29"/>
    <p:sldId id="316" r:id="rId30"/>
    <p:sldId id="317" r:id="rId31"/>
    <p:sldId id="318" r:id="rId32"/>
    <p:sldId id="319" r:id="rId33"/>
    <p:sldId id="302" r:id="rId34"/>
    <p:sldId id="303" r:id="rId35"/>
    <p:sldId id="304" r:id="rId36"/>
    <p:sldId id="301" r:id="rId3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0F2B66-F7CE-439F-8314-4B8D7A63DCB3}" type="datetimeFigureOut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71A99-F2C4-4A08-9DA0-F802C043AE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C0EB7-F9CF-4E2B-BEDA-F397B07539D3}" type="datetimeFigureOut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6A9A57-DB9D-43B7-903A-4FDE503691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85D8E1-528B-4DDC-894D-07761D8C0BCE}" type="datetimeFigureOut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1A060-6458-4A60-B1F2-465A03B9FD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32FFA-A62B-4C0F-A7DC-D04A7460F9B6}" type="datetimeFigureOut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6327C-01AD-4325-92DA-EEA463CB49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A09AE-10C4-456F-8403-85C6B4A42736}" type="datetimeFigureOut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9A0F77-A5A5-4B16-BC6C-49D819DDD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16390-724D-4D55-91B9-C5F7C16F584D}" type="datetimeFigureOut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5D304D-9816-40CD-BBA9-797FE3D66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599BE-82E8-44CF-BEF4-5672B5506F8C}" type="datetimeFigureOut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51CC6-DCAE-4BBD-9E59-6B6CD733B4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0073E-53A8-412F-ADC0-A3A7169AFB29}" type="datetimeFigureOut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E0627-A3F1-4593-A210-AE8B154D58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6506C-DAC2-4448-9DB0-49230F9DA14E}" type="datetimeFigureOut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5F5C7-E0DF-4BB7-962D-C5B1AC8FEE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4FC7F-4C74-4EDF-AFD5-24145560E5FF}" type="datetimeFigureOut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8A8649-6311-48BB-8847-6B683395EB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92660-74A1-4428-A1DF-4BD45B323564}" type="datetimeFigureOut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47CA50-929D-4BA6-8272-F96C63460F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18FEB-C554-4236-A352-CAAE3D7162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E557F-129A-4918-A43A-64BA469341A7}" type="datetimeFigureOut">
              <a:rPr lang="cs-CZ"/>
              <a:pPr>
                <a:defRPr/>
              </a:pPr>
              <a:t>9.2.2014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16F8A52-3C9C-4B81-830C-0CC3DC264EB6}" type="datetimeFigureOut">
              <a:rPr lang="cs-CZ"/>
              <a:pPr>
                <a:defRPr/>
              </a:pPr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346B732-D34D-4710-8334-CE0FDD74E0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0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50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357188" y="1214438"/>
          <a:ext cx="8501062" cy="4027173"/>
        </p:xfrm>
        <a:graphic>
          <a:graphicData uri="http://schemas.openxmlformats.org/drawingml/2006/table">
            <a:tbl>
              <a:tblPr/>
              <a:tblGrid>
                <a:gridCol w="2082800"/>
                <a:gridCol w="6418262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17375E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VY_52_INOVACE_PR_1E_KUT_14_OCHRANABIOLOGICKYCHDRUHU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7375E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Barbora Kutilová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Environmentální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prima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víceletých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gymnázií, 6. ročník ZŠ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7375E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19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 materiál přináší žákům stručný obrazový přehled ohrožených druhů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rostlin a živočichů České republiky.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prezentaci v rámci frontální výuky na nižším stupni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víceletých gymnázií a na 2. stupni základních škol.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5242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7375E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Pokud není uvedeno jinak, použitý materiál je z vlastních zdrojů autora.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7375E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2">
                    <a:lumMod val="75000"/>
                  </a:schemeClr>
                </a:solidFill>
                <a:latin typeface="+mj-lt"/>
                <a:cs typeface="Times New Roman" pitchFamily="18" charset="0"/>
              </a:rPr>
              <a:t>DIGITÁLNÍ UČEBNÍ MATERIÁL</a:t>
            </a:r>
          </a:p>
        </p:txBody>
      </p:sp>
      <p:pic>
        <p:nvPicPr>
          <p:cNvPr id="1437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74" name="Picture 46" descr="logo_pruhl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01000" y="214313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500" y="5214938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571500" y="1285875"/>
            <a:ext cx="8143875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>
                <a:solidFill>
                  <a:schemeClr val="tx2">
                    <a:lumMod val="75000"/>
                  </a:schemeClr>
                </a:solidFill>
                <a:latin typeface="+mj-lt"/>
                <a:cs typeface="Times New Roman" pitchFamily="18" charset="0"/>
              </a:rPr>
              <a:t>Ochrana biologických druhů</a:t>
            </a:r>
            <a:endParaRPr lang="cs-CZ" sz="5400" dirty="0">
              <a:latin typeface="+mj-lt"/>
            </a:endParaRP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6" descr="logo_pruhl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01000" y="214313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2" descr="C:\Users\HPcko\AppData\Local\Microsoft\Windows\Temporary Internet Files\Content.IE5\AU8MOZ0Q\MP900439296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00525" y="2357438"/>
            <a:ext cx="428625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3" descr="C:\Users\HPcko\AppData\Local\Microsoft\Windows\Temporary Internet Files\Content.IE5\Y2MO2O0Z\MP900442174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2938" y="2357438"/>
            <a:ext cx="4357687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714375"/>
            <a:ext cx="8229600" cy="725488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Bažanka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vejčitá </a:t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pryšcovité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6386" name="Zástupný symbol pro obsah 5" descr="bledule letní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14813" y="3000375"/>
            <a:ext cx="4708525" cy="3143250"/>
          </a:xfrm>
        </p:spPr>
      </p:pic>
      <p:pic>
        <p:nvPicPr>
          <p:cNvPr id="16387" name="Obrázek 3" descr="bažanka vejčitá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1928813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Obdélník 4"/>
          <p:cNvSpPr>
            <a:spLocks noChangeArrowheads="1"/>
          </p:cNvSpPr>
          <p:nvPr/>
        </p:nvSpPr>
        <p:spPr bwMode="auto">
          <a:xfrm>
            <a:off x="785813" y="5429250"/>
            <a:ext cx="79279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               Obr. 1            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                                                                                                        Obr. 2</a:t>
            </a:r>
          </a:p>
        </p:txBody>
      </p:sp>
      <p:sp>
        <p:nvSpPr>
          <p:cNvPr id="7" name="Obdélník 6"/>
          <p:cNvSpPr/>
          <p:nvPr/>
        </p:nvSpPr>
        <p:spPr>
          <a:xfrm>
            <a:off x="4786313" y="1643063"/>
            <a:ext cx="4572000" cy="132397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latin typeface="+mn-lt"/>
              </a:rPr>
              <a:t>       </a:t>
            </a:r>
            <a:r>
              <a:rPr lang="cs-CZ" sz="40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Bledule letní</a:t>
            </a:r>
            <a:br>
              <a:rPr lang="cs-CZ" sz="40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cs-CZ" sz="40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           (liliovité)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657225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Bublinatka obecná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(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bublinatkovité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)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/>
              <a:t>                                        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Divizna ozdobná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(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krtičníkovité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Obr. 3                                                                        Obr. 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/>
          </a:p>
        </p:txBody>
      </p:sp>
      <p:pic>
        <p:nvPicPr>
          <p:cNvPr id="17410" name="Obrázek 4" descr="divizn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8225" y="2643188"/>
            <a:ext cx="5351463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Obrázek 3" descr="Bublinatka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5" y="1643063"/>
            <a:ext cx="3429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65722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Hořec tečkovaný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hořcovité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                     Hvězdnice alpská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hvězdnicovité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Obr. 6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Obr. 5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4" name="Obrázek 4" descr="hvězdnice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5675" y="2143125"/>
            <a:ext cx="5457825" cy="392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Obrázek 3" descr="hořec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5" y="1428750"/>
            <a:ext cx="3278188" cy="4929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Jelení jazyk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celolistý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sleziníkovité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                       Jeřáb krkonošský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(růžovité)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                              Obr. 7                                                                           Obr. 8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                              </a:t>
            </a:r>
            <a:endParaRPr lang="cs-CZ" sz="1900" dirty="0"/>
          </a:p>
        </p:txBody>
      </p:sp>
      <p:pic>
        <p:nvPicPr>
          <p:cNvPr id="19458" name="Obrázek 3" descr="jelení jazyk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1163028">
            <a:off x="425450" y="1571625"/>
            <a:ext cx="4441825" cy="332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Obrázek 4" descr="jeřáb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3" y="1857375"/>
            <a:ext cx="4778375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62865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Jestřábník huňatý                   Kandík psí zub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hvězdnicovité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                          (liliovité)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Obr. 9                                                                Obr. 10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482" name="Obrázek 3" descr="jestřábník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3" y="1571625"/>
            <a:ext cx="3162300" cy="452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Obrázek 4" descr="kandík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50" y="1643063"/>
            <a:ext cx="4014788" cy="446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2865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Kavyl písečný                   Koniklec otevřený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lipnicovité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                     (pryskyřníkovité)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Obr. 11                                                                             Obr. 12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1506" name="Obrázek 3" descr="kavyl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" y="1571625"/>
            <a:ext cx="3482975" cy="464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Obrázek 4" descr="koniklec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75213" y="1571625"/>
            <a:ext cx="3482975" cy="464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628650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Krtičník jarní                           Len chlupatý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krtičníkovité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                            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lnovité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Obr. 13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                       Obr. 14</a:t>
            </a:r>
            <a:endParaRPr lang="cs-CZ" sz="1800" dirty="0"/>
          </a:p>
        </p:txBody>
      </p:sp>
      <p:pic>
        <p:nvPicPr>
          <p:cNvPr id="22530" name="Obrázek 3" descr="krtičník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1714500"/>
            <a:ext cx="4635500" cy="347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Obrázek 4" descr="len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75" y="1476375"/>
            <a:ext cx="3500438" cy="466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25"/>
            <a:ext cx="8229600" cy="62150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Mečík bahenní                Nepukalka vzplývající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kosatcovité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                        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nepukalkovité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Obr. 15                                                                           Obr. 16</a:t>
            </a:r>
            <a:endParaRPr lang="cs-CZ" dirty="0"/>
          </a:p>
        </p:txBody>
      </p:sp>
      <p:pic>
        <p:nvPicPr>
          <p:cNvPr id="23554" name="Obrázek 3" descr="mečík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1571625"/>
            <a:ext cx="3413125" cy="464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Obrázek 4" descr="nepukalka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045889">
            <a:off x="3500438" y="1857375"/>
            <a:ext cx="4976812" cy="373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25"/>
            <a:ext cx="8229600" cy="62865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Ostřice bílá             Plamének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celolistý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(šáchorovité)              (pryskyřníkovité)</a:t>
            </a: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Obr. 17                                                           Obr. 18</a:t>
            </a:r>
            <a:endParaRPr lang="cs-CZ" dirty="0"/>
          </a:p>
        </p:txBody>
      </p:sp>
      <p:pic>
        <p:nvPicPr>
          <p:cNvPr id="24578" name="Obrázek 3" descr="ostřice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88" y="1571625"/>
            <a:ext cx="3686175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Obrázek 4" descr="plamének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88" y="1571625"/>
            <a:ext cx="3446462" cy="459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1436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Prstnatec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plamatý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(vstavačovité)            Rosnatka prostřední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rosnatkovité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            Obr. 20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Obr. 19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5602" name="Obrázek 3" descr="prstnatec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4938" y="1714500"/>
            <a:ext cx="2809875" cy="421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Obrázek 4" descr="rosnatka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2143125"/>
            <a:ext cx="4286250" cy="321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1436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Řeřišnice malokvětá         Sítina slatinná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(brukvovité)                   (sítinovité)</a:t>
            </a: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Obr. 21                                                            Obr. 22</a:t>
            </a:r>
            <a:endParaRPr lang="cs-CZ" dirty="0"/>
          </a:p>
        </p:txBody>
      </p:sp>
      <p:pic>
        <p:nvPicPr>
          <p:cNvPr id="26626" name="Obrázek 3" descr="řeřišnice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38" y="1571625"/>
            <a:ext cx="2857500" cy="450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Obrázek 4" descr="sítina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3" y="1571625"/>
            <a:ext cx="3014662" cy="453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3"/>
            <a:ext cx="8229600" cy="59118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Sleziník nepravý                   Starček skalní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sleziníkovité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                  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hvězdnicovité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Obr. 23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                  Obr. 24</a:t>
            </a:r>
            <a:endParaRPr lang="cs-CZ" sz="1800" dirty="0"/>
          </a:p>
        </p:txBody>
      </p:sp>
      <p:pic>
        <p:nvPicPr>
          <p:cNvPr id="27650" name="Obrázek 3" descr="sleziník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1643063"/>
            <a:ext cx="476250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Obrázek 4" descr="starček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3" y="1428750"/>
            <a:ext cx="2928937" cy="408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Stulík malý                    Suchopýr štíhlý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(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leknínovité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)                    (šáchorovité)</a:t>
            </a: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Obr. 25                                                                         Obr. 26</a:t>
            </a:r>
            <a:endParaRPr lang="cs-CZ" dirty="0"/>
          </a:p>
        </p:txBody>
      </p:sp>
      <p:pic>
        <p:nvPicPr>
          <p:cNvPr id="28674" name="Obrázek 4" descr="suchopýr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5" y="1928813"/>
            <a:ext cx="4429125" cy="332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5" name="Obrázek 3" descr="stulík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1928813"/>
            <a:ext cx="4429125" cy="332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6357938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dirty="0" smtClean="0">
                <a:solidFill>
                  <a:schemeClr val="tx2">
                    <a:lumMod val="75000"/>
                  </a:schemeClr>
                </a:solidFill>
              </a:rPr>
              <a:t>           Šalvěj vlnatá                  Violka vyvýšená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dirty="0" smtClean="0">
                <a:solidFill>
                  <a:schemeClr val="tx2">
                    <a:lumMod val="75000"/>
                  </a:schemeClr>
                </a:solidFill>
              </a:rPr>
              <a:t>         (</a:t>
            </a:r>
            <a:r>
              <a:rPr lang="cs-CZ" sz="3500" dirty="0" err="1" smtClean="0">
                <a:solidFill>
                  <a:schemeClr val="tx2">
                    <a:lumMod val="75000"/>
                  </a:schemeClr>
                </a:solidFill>
              </a:rPr>
              <a:t>hluchavkovité</a:t>
            </a:r>
            <a:r>
              <a:rPr lang="cs-CZ" sz="3500" dirty="0" smtClean="0">
                <a:solidFill>
                  <a:schemeClr val="tx2">
                    <a:lumMod val="75000"/>
                  </a:schemeClr>
                </a:solidFill>
              </a:rPr>
              <a:t>)                   (</a:t>
            </a:r>
            <a:r>
              <a:rPr lang="cs-CZ" sz="3500" dirty="0" err="1" smtClean="0">
                <a:solidFill>
                  <a:schemeClr val="tx2">
                    <a:lumMod val="75000"/>
                  </a:schemeClr>
                </a:solidFill>
              </a:rPr>
              <a:t>violkovité</a:t>
            </a:r>
            <a:r>
              <a:rPr lang="cs-CZ" sz="3500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Obr. 27                                                         Obr. 28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</p:txBody>
      </p:sp>
      <p:pic>
        <p:nvPicPr>
          <p:cNvPr id="29698" name="Obrázek 3" descr="šalvěj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0" y="1357313"/>
            <a:ext cx="3308350" cy="4500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Obrázek 4" descr="violka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62500" y="1336675"/>
            <a:ext cx="3381375" cy="452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500812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Vrba dvoubarvá                     Vstavač řídkokvětý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(vrbovité)                               (vstavačovité)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                                   Obr. 29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                                                                                                                      Obr. 30</a:t>
            </a:r>
            <a:endParaRPr lang="cs-CZ" sz="1900" dirty="0"/>
          </a:p>
        </p:txBody>
      </p:sp>
      <p:pic>
        <p:nvPicPr>
          <p:cNvPr id="30722" name="Obrázek 3" descr="vrb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" y="1285875"/>
            <a:ext cx="4225925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3" name="Obrázek 4" descr="vstavač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3" y="1285875"/>
            <a:ext cx="3327400" cy="514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60436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</a:t>
            </a: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Perlorodka říční                     </a:t>
            </a:r>
            <a:r>
              <a:rPr lang="cs-CZ" sz="3000" dirty="0" err="1" smtClean="0">
                <a:solidFill>
                  <a:schemeClr val="tx2">
                    <a:lumMod val="75000"/>
                  </a:schemeClr>
                </a:solidFill>
              </a:rPr>
              <a:t>Škleble</a:t>
            </a: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rybniční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Obr. 31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                    Obr. 32</a:t>
            </a:r>
            <a:endParaRPr lang="cs-CZ" sz="1800" dirty="0"/>
          </a:p>
        </p:txBody>
      </p:sp>
      <p:pic>
        <p:nvPicPr>
          <p:cNvPr id="31746" name="Obrázek 2" descr="perlorodk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1285875"/>
            <a:ext cx="5238750" cy="392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7" name="Obrázek 3" descr="škebl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3" y="1000125"/>
            <a:ext cx="3881437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14313"/>
            <a:ext cx="8229600" cy="6500812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Listonoh letní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             </a:t>
            </a:r>
            <a:r>
              <a:rPr lang="cs-CZ" sz="1900" dirty="0" smtClean="0"/>
              <a:t>Obr. 33</a:t>
            </a:r>
            <a:r>
              <a:rPr lang="cs-CZ" sz="1800" dirty="0" smtClean="0"/>
              <a:t>  </a:t>
            </a:r>
            <a:endParaRPr lang="cs-CZ" sz="1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</a:t>
            </a:r>
            <a:endParaRPr lang="cs-CZ" sz="1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900" dirty="0" smtClean="0"/>
              <a:t>                              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Rak říční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                                                                                     Obr. 34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900" dirty="0" smtClean="0"/>
              <a:t>                                               </a:t>
            </a: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</p:txBody>
      </p:sp>
      <p:pic>
        <p:nvPicPr>
          <p:cNvPr id="32770" name="Obrázek 2" descr="listonoh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25" y="714375"/>
            <a:ext cx="7291388" cy="235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1" name="Obrázek 3" descr="rak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3071813"/>
            <a:ext cx="4603750" cy="3452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9721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</a:t>
            </a: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Tesařík alpský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Střevlík zlatý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Obr. 35                                                                         Obr. 36                                                                            </a:t>
            </a:r>
            <a:endParaRPr lang="cs-CZ" sz="1800" dirty="0"/>
          </a:p>
        </p:txBody>
      </p:sp>
      <p:pic>
        <p:nvPicPr>
          <p:cNvPr id="33794" name="Obrázek 2" descr="tesařík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" y="1143000"/>
            <a:ext cx="3429000" cy="414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5" name="Obrázek 3" descr="střevlík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50" y="1762125"/>
            <a:ext cx="5256213" cy="352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60436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Roháč obecný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Jasoň červenooký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  </a:t>
            </a:r>
            <a:r>
              <a:rPr lang="cs-CZ" sz="1800" dirty="0" smtClean="0"/>
              <a:t>Obr. 38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Obr.37</a:t>
            </a:r>
            <a:endParaRPr lang="cs-CZ" sz="3000" dirty="0"/>
          </a:p>
        </p:txBody>
      </p:sp>
      <p:pic>
        <p:nvPicPr>
          <p:cNvPr id="34818" name="Obrázek 2" descr="roháč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1000125"/>
            <a:ext cx="3697287" cy="4929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19" name="Obrázek 3" descr="jasoň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5" y="2286000"/>
            <a:ext cx="4113213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61150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Sekavec písečný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Mihule potoční                                           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                  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                                                               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                                            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                                                                                                              Obr. 40</a:t>
            </a:r>
            <a:r>
              <a:rPr lang="cs-CZ" sz="19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</a:t>
            </a:r>
            <a:r>
              <a:rPr lang="cs-CZ" sz="1800" dirty="0" smtClean="0"/>
              <a:t>Obr. 39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5842" name="Obrázek 3" descr="sekavec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8" y="1143000"/>
            <a:ext cx="5143500" cy="385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3" name="Obrázek 2" descr="mihul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2786063"/>
            <a:ext cx="4808537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Skokan skřehotavý              Rosnička zelená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     </a:t>
            </a:r>
            <a:r>
              <a:rPr lang="cs-CZ" sz="1800" dirty="0" smtClean="0"/>
              <a:t>Obr. 42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Obr. 41</a:t>
            </a:r>
            <a:endParaRPr lang="cs-CZ" sz="30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6866" name="Obrázek 2" descr="skokan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" y="1571625"/>
            <a:ext cx="4071938" cy="324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7" name="Obrázek 3" descr="rosnička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1714500"/>
            <a:ext cx="4100512" cy="264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Ropucha krátkonohá              Blatnice skvrnitá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    </a:t>
            </a:r>
            <a:r>
              <a:rPr lang="cs-CZ" sz="1800" dirty="0" smtClean="0"/>
              <a:t>Obr. 43                                                               Obr. 44</a:t>
            </a:r>
            <a:endParaRPr lang="cs-CZ" sz="30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7890" name="Obrázek 2" descr="ropuch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" y="1785938"/>
            <a:ext cx="3854450" cy="264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1" name="Obrázek 3" descr="blatnic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785938"/>
            <a:ext cx="3810000" cy="264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Mlok skvrnitý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Čolek karpatský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        </a:t>
            </a:r>
            <a:r>
              <a:rPr lang="cs-CZ" sz="1800" dirty="0" smtClean="0"/>
              <a:t>Obr. 46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Obr. 45</a:t>
            </a:r>
            <a:endParaRPr lang="cs-CZ" sz="30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8914" name="Obrázek 2" descr="čolek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68863" y="2143125"/>
            <a:ext cx="4068762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5" name="Obrázek 3" descr="mlok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1143000"/>
            <a:ext cx="4667250" cy="35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85750"/>
            <a:ext cx="8229600" cy="62865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Zmije obecná                 Užovka podplamatá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solidFill>
                  <a:schemeClr val="tx2">
                    <a:lumMod val="75000"/>
                  </a:schemeClr>
                </a:solidFill>
              </a:rPr>
              <a:t>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  <a:r>
              <a:rPr lang="cs-CZ" sz="1800" dirty="0" smtClean="0"/>
              <a:t>Obr. 47                                                                                            Obr. 48</a:t>
            </a: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  Ještěrka zelená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      Obr. 49</a:t>
            </a:r>
            <a:r>
              <a:rPr lang="cs-CZ" sz="18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sz="18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9938" name="Obrázek 4" descr="užovk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5" y="928688"/>
            <a:ext cx="4405313" cy="3303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39" name="Obrázek 3" descr="zmij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928688"/>
            <a:ext cx="4429125" cy="332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0" name="Obrázek 2" descr="ještěrka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3125" y="3929063"/>
            <a:ext cx="3619500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85750"/>
            <a:ext cx="8229600" cy="6286500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</a:t>
            </a:r>
            <a:r>
              <a:rPr lang="cs-CZ" sz="4300" dirty="0" smtClean="0">
                <a:solidFill>
                  <a:schemeClr val="tx2">
                    <a:lumMod val="75000"/>
                  </a:schemeClr>
                </a:solidFill>
              </a:rPr>
              <a:t>Volavka červená                            Tetřev hlušec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Obr. 50 Obr. 51 Obr. 52</a:t>
            </a:r>
            <a:r>
              <a:rPr lang="cs-CZ" sz="23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/>
              <a:t>Obr. 50               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                                                                                            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</a:t>
            </a:r>
            <a:endParaRPr lang="cs-CZ" sz="30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0962" name="Obrázek 2" descr="volavk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714375"/>
            <a:ext cx="5095875" cy="347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3" name="Obrázek 3" descr="tetřev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88" y="714375"/>
            <a:ext cx="3214687" cy="438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4" name="Obrázek 4" descr="strnad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313" y="4000500"/>
            <a:ext cx="3533775" cy="250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929063" y="4286250"/>
            <a:ext cx="3487737" cy="3878263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Obr. 50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                                                 Obr. 51 </a:t>
            </a:r>
            <a:r>
              <a:rPr lang="cs-CZ" sz="30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Strnad luční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Obr. 52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/>
          </p:nvPr>
        </p:nvSpPr>
        <p:spPr>
          <a:xfrm>
            <a:off x="457200" y="214313"/>
            <a:ext cx="8229600" cy="6357937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</a:t>
            </a:r>
            <a:r>
              <a:rPr lang="cs-CZ" sz="3500" dirty="0" smtClean="0">
                <a:solidFill>
                  <a:schemeClr val="tx2">
                    <a:lumMod val="75000"/>
                  </a:schemeClr>
                </a:solidFill>
              </a:rPr>
              <a:t>Sokol stěhovavý</a:t>
            </a:r>
            <a:r>
              <a:rPr lang="cs-CZ" sz="4300" dirty="0" smtClean="0">
                <a:solidFill>
                  <a:schemeClr val="tx2">
                    <a:lumMod val="75000"/>
                  </a:schemeClr>
                </a:solidFill>
              </a:rPr>
              <a:t>                  </a:t>
            </a:r>
            <a:r>
              <a:rPr lang="cs-CZ" sz="3500" dirty="0" smtClean="0">
                <a:solidFill>
                  <a:schemeClr val="tx2">
                    <a:lumMod val="75000"/>
                  </a:schemeClr>
                </a:solidFill>
              </a:rPr>
              <a:t>Orel skalní</a:t>
            </a:r>
            <a:r>
              <a:rPr lang="cs-CZ" sz="3500" dirty="0" smtClean="0"/>
              <a:t> </a:t>
            </a:r>
            <a:r>
              <a:rPr lang="cs-CZ" sz="4300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100" dirty="0" smtClean="0"/>
              <a:t> Obr. 53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                </a:t>
            </a:r>
            <a:r>
              <a:rPr lang="cs-CZ" sz="2100" dirty="0" smtClean="0"/>
              <a:t>Obr. 54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742950" indent="-7429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300" dirty="0" smtClean="0">
                <a:solidFill>
                  <a:schemeClr val="tx2">
                    <a:lumMod val="75000"/>
                  </a:schemeClr>
                </a:solidFill>
              </a:rPr>
              <a:t>                      </a:t>
            </a:r>
            <a:r>
              <a:rPr lang="cs-CZ" sz="2100" dirty="0" smtClean="0"/>
              <a:t>Obr. 55</a:t>
            </a:r>
            <a:r>
              <a:rPr lang="cs-CZ" sz="4300" dirty="0" smtClean="0">
                <a:solidFill>
                  <a:schemeClr val="tx2">
                    <a:lumMod val="75000"/>
                  </a:schemeClr>
                </a:solidFill>
              </a:rPr>
              <a:t>                  </a:t>
            </a:r>
            <a:r>
              <a:rPr lang="cs-CZ" sz="3500" dirty="0" smtClean="0">
                <a:solidFill>
                  <a:schemeClr val="tx2">
                    <a:lumMod val="75000"/>
                  </a:schemeClr>
                </a:solidFill>
              </a:rPr>
              <a:t>Raroh velký</a:t>
            </a:r>
            <a:r>
              <a:rPr lang="cs-CZ" sz="43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sz="43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</p:txBody>
      </p:sp>
      <p:pic>
        <p:nvPicPr>
          <p:cNvPr id="41986" name="Obrázek 4" descr="sokol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" y="909638"/>
            <a:ext cx="2662237" cy="2662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87" name="Obrázek 6" descr="orel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9000" y="928688"/>
            <a:ext cx="5537200" cy="368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88" name="Obrázek 5" descr="raroh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00188" y="3571875"/>
            <a:ext cx="3776662" cy="250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Polák malý                           Drop velký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Obr. 56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               Obr. 57</a:t>
            </a:r>
          </a:p>
        </p:txBody>
      </p:sp>
      <p:pic>
        <p:nvPicPr>
          <p:cNvPr id="43010" name="Obrázek 2" descr="polák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1071563"/>
            <a:ext cx="4476750" cy="335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1" name="Obrázek 3" descr="drop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3" y="1071563"/>
            <a:ext cx="4014787" cy="389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</a:t>
            </a:r>
            <a:r>
              <a:rPr lang="cs-CZ" sz="3000" dirty="0" err="1" smtClean="0">
                <a:solidFill>
                  <a:schemeClr val="tx2">
                    <a:lumMod val="75000"/>
                  </a:schemeClr>
                </a:solidFill>
              </a:rPr>
              <a:t>Vrápenec</a:t>
            </a: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malý                       Netopýr černý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Obr. 58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           Obr. 59 </a:t>
            </a:r>
            <a:endParaRPr lang="cs-CZ" sz="1800" dirty="0"/>
          </a:p>
        </p:txBody>
      </p:sp>
      <p:pic>
        <p:nvPicPr>
          <p:cNvPr id="44034" name="Obrázek 3" descr="netopýr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1143000"/>
            <a:ext cx="4897437" cy="367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5" name="Obrázek 2" descr="vrápenec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1428750"/>
            <a:ext cx="4559300" cy="307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Vlk obecný                      Sysel obecný </a:t>
            </a: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Obr. 60                                                                    Obr. 61</a:t>
            </a:r>
            <a:endParaRPr lang="cs-CZ" sz="3000" dirty="0"/>
          </a:p>
        </p:txBody>
      </p:sp>
      <p:pic>
        <p:nvPicPr>
          <p:cNvPr id="45058" name="Obrázek 2" descr="vlk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1357313"/>
            <a:ext cx="4989512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59" name="Obrázek 3" descr="sysel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5" y="1357313"/>
            <a:ext cx="4405313" cy="3303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85750"/>
            <a:ext cx="8229600" cy="62865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Medvěd hnědý                 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Kočka divoká </a:t>
            </a: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Obr. 62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                                                                                                      Obr. 63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000" dirty="0"/>
          </a:p>
        </p:txBody>
      </p:sp>
      <p:pic>
        <p:nvPicPr>
          <p:cNvPr id="46082" name="Obrázek 3" descr="kočk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5" y="2857500"/>
            <a:ext cx="4191000" cy="313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3" name="Obrázek 2" descr="medvěd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1000125"/>
            <a:ext cx="492760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5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01000" y="214313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3429000" y="214313"/>
            <a:ext cx="1544638" cy="64611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u="sng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3600" dirty="0">
              <a:latin typeface="+mn-lt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625" y="357188"/>
            <a:ext cx="8501063" cy="6357937"/>
          </a:xfrm>
          <a:prstGeom prst="rect">
            <a:avLst/>
          </a:prstGeom>
        </p:spPr>
        <p:txBody>
          <a:bodyPr/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>
              <a:solidFill>
                <a:schemeClr val="tx2">
                  <a:lumMod val="75000"/>
                </a:schemeClr>
              </a:solidFill>
              <a:latin typeface="+mn-lt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>
              <a:solidFill>
                <a:schemeClr val="tx2">
                  <a:lumMod val="75000"/>
                </a:schemeClr>
              </a:solidFill>
              <a:latin typeface="+mn-lt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Obrázky zástupců ohrožených rostlin: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1: http://cs.wikipedia.org/wiki/Soubor:Mercurialis_ovata3.jpg</a:t>
            </a:r>
            <a:endParaRPr lang="cs-CZ" u="sng" dirty="0">
              <a:solidFill>
                <a:schemeClr val="tx2">
                  <a:lumMod val="75000"/>
                </a:schemeClr>
              </a:solidFill>
              <a:latin typeface="+mn-lt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2: http://cs.wikipedia.org/wiki/Soubor:Leucojum_aestivum02.jpg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3: http://commons.wikimedia.org/wiki/File:Utricularia_vulgaris_003.JPG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4: http://cs.wikipedia.org/wiki/Soubor:Verbascum-speciosum-flowers.jpg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5: http://cs.wikipedia.org/wiki/Soubor:Gentiana_punctata_MtAlto1.JPG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6: http://cs.wikipedia.org/wiki/Soubor:Aster-alpinus.JPG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7: http://cs.wikipedia.org/wiki/Soubor:Spiers_harts_tongue_fern.JPG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8: http://cs.wikipedia.org/wiki/Soubor:Sorbus_sudetica_kz1.jpg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9: http://cs.wikipedia.org/wiki/Soubor:Hieracium_villosum_closeup.jpg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10: http://cs.wikipedia.org/wiki/Soubor:Erythronium_dens-canis.jpg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11: http://cs.wikipedia.org/wiki/Soubor:Stipa_borysthenica_kz.jpg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12: http://cs.wikipedia.org/wiki/Soubor:Pulsatilla_patens_1.jpg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13: http://cs.wikipedia.org/wiki/Soubor:Scrophularia_vernalis_0.JPG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14: http://cs.wikipedia.org/wiki/Soubor:Linum_hirsutum_1.jpg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15: http://cs.wikipedia.org/wiki/Soubor:Gladiolus_palustris_20060702110147wp.jpg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313" y="339725"/>
            <a:ext cx="8501062" cy="618648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16: http://cs.wikipedia.org/wiki/Soubor:Salvinia_minima_1.jpg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17: http://cs.wikipedia.org/wiki/Soubor:Carex_alba.jpg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18: http://cs.wikipedia.org/wiki/Soubor:450px-Clematis_integrifolia1.jpg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19: http://cs.wikipedia.org/wiki/Soubor:Dactylorhiza_maculata_LC0232.jpg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20: http://cs.wikipedia.org/wiki/Soubor:Drosera_spatulata_KansaiHabit.jpg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21: http://cs.wikipedia.org/wiki/Soubor:Cardamine_pratensis_Pinksterbloem.jpg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22: http://cs.wikipedia.org/wiki/Soubor:Juncus_capitatus_Sturm9.jpg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23: http://cs.wikipedia.org/wiki/Soubor:Slezinik-nepravy-asplenium-adulterinum-milde-l-2.jpg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24: http://cs.wikipedia.org/wiki/Soubor:Senetio_rupester.jpg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25: http://cs.wikipedia.org/wiki/Soubor:Nuphar_pumilum2.jpg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26: http://cs.wikipedia.org/wiki/Soubor:Wollgras_Eriophorum_vaginatum.jpg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27: http://cs.wikipedia.org/wiki/Soubor:Salviaaethiopis.jpg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28: http://cs.wikipedia.org/wiki/Soubor:Viola_elatior1.JPG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29: http://cs.wikipedia.org/wiki/Soubor:SDC11269_-_Salix_bicolor_%28Zweifarben-Weide%29.JPG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30: http://cs.wikipedia.org/wiki/Soubor:Orchis_laxiflora2.jpg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http://cs.wikipedia.org/wiki/Seznam_kriticky_ohro%C5%BEen%C3%BDch_druh%C5%AF_rostlin_v_%C4%8Cesku</a:t>
            </a:r>
          </a:p>
        </p:txBody>
      </p:sp>
      <p:pic>
        <p:nvPicPr>
          <p:cNvPr id="48130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72438" y="214313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50" y="0"/>
            <a:ext cx="8858250" cy="6462713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u="sng" dirty="0">
              <a:solidFill>
                <a:schemeClr val="tx2">
                  <a:lumMod val="75000"/>
                </a:schemeClr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u="sng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Obrázky zástupců ohrožených druhů živočichů: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31: http://cs.wikipedia.org/wiki/Soubor:Group_of_Margaritifera_margaritifera.jpg</a:t>
            </a:r>
            <a:endParaRPr lang="cs-CZ" u="sng" dirty="0">
              <a:solidFill>
                <a:schemeClr val="tx2">
                  <a:lumMod val="75000"/>
                </a:schemeClr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32: http://cs.wikipedia.org/wiki/Soubor:Anodonta_cygnea1.jpg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33: http://cs.wikipedia.org/wiki/Soubor:Triops_cancriformis2.jpg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34: http://cs.wikipedia.org/wiki/Soubor:Potamobius_astacus.jpg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35: http://cs.wikipedia.org/wiki/Soubor:Rosalia-alpina-in-Neuffen.jpg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36: http://cs.wikipedia.org/wiki/Soubor:Carabus_auratus.jpg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37: http://cs.wikipedia.org/wiki/Soubor:Lucanus_cervus.jpg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38: http://cs.wikipedia.org/wiki/Soubor:Apollo_butterfly.JPG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39: http://cs.wikipedia.org/wiki/Soubor:Sorgenti_del_Pescara_21_%28RaBoe%29.jpg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40: http://cs.wikipedia.org/wiki/Soubor:Steinbeisser_001.jpg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41: http://cs.wikipedia.org/wiki/Soubor:RanaRidibundaFemale.jpg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42: http://cs.wikipedia.org/wiki/Soubor:Hyla_arborea_%28Marek_Szczepanek%29.jpg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43: http://cs.wikipedia.org/wiki/Soubor:Bufo_calamita.jpg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44: http://cs.wikipedia.org/wiki/Soubor:PelobatesFuscus.jpg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45: http://cs.wikipedia.org/wiki/Soubor:Mlok.JPG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46: http://cs.wikipedia.org/wiki/Soubor:Lissotriton_montandoni01.jpg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47: http://cs.wikipedia.org/wiki/Soubor:Viperaberus1.jpg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48: http://cs.wikipedia.org/wiki/Soubor:Natrix_tessellata_Rheinland-Pfalz_02.jpg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49: http://cs.wikipedia.org/wiki/Soubor:JesterkaZelena.jpg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2">
                  <a:lumMod val="75000"/>
                </a:schemeClr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2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4915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29563" y="928688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Obdélník 1"/>
          <p:cNvSpPr>
            <a:spLocks noChangeArrowheads="1"/>
          </p:cNvSpPr>
          <p:nvPr/>
        </p:nvSpPr>
        <p:spPr bwMode="auto">
          <a:xfrm>
            <a:off x="4059238" y="2286000"/>
            <a:ext cx="37988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28688" y="5643563"/>
            <a:ext cx="8215312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  <a:cs typeface="Times New Roman" pitchFamily="18" charset="0"/>
              </a:rPr>
              <a:t>Materiál je určen pro bezplatné používání pro potřeby výuky a vzdělávání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  <a:cs typeface="Times New Roman" pitchFamily="18" charset="0"/>
              </a:rPr>
              <a:t>na všech typech škol a školských zařízeních. Jakékoliv další využití podléhá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  <a:cs typeface="Times New Roman" pitchFamily="18" charset="0"/>
              </a:rPr>
              <a:t>autorskému zákonu. Toto dílo je k dispozici pod licencí </a:t>
            </a:r>
            <a:r>
              <a:rPr lang="cs-CZ" dirty="0" err="1">
                <a:solidFill>
                  <a:schemeClr val="tx2">
                    <a:lumMod val="75000"/>
                  </a:schemeClr>
                </a:solidFill>
                <a:latin typeface="+mn-lt"/>
                <a:cs typeface="Times New Roman" pitchFamily="18" charset="0"/>
              </a:rPr>
              <a:t>Cc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  <a:cs typeface="Times New Roman" pitchFamily="18" charset="0"/>
              </a:rPr>
              <a:t> BY-SA. </a:t>
            </a:r>
          </a:p>
        </p:txBody>
      </p:sp>
      <p:pic>
        <p:nvPicPr>
          <p:cNvPr id="50179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01000" y="785813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14313" y="142875"/>
            <a:ext cx="8929687" cy="563245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50: http://cs.wikipedia.org/wiki/Soubor:Purple_Heron_%28Ardea_purpurea%29_in_Hodal_W_IMG_6600.jpg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51: http://cs.wikipedia.org/wiki/Soubor:Tetrao_urogallus_Richard_Bartz.jpg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52: http://cs.wikipedia.org/wiki/Soubor:Miliaria_calandra-Corn_Bunting.jpg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53: http://cs.wikipedia.org/wiki/Soubor:Accipiter_gentilis_-injured_Goshawk.jpg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54: http://cs.wikipedia.org/wiki/Soubor:Falco_cherrug_%28Marek_Szczepanek%29.jpg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55: http://cs.wikipedia.org/wiki/Soubor:Aquila_chrysaetos_Flickr.jpg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56: http://cs.wikipedia.org/wiki/Soubor:Aythya_nyroca16.jpg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57: http://cs.wikipedia.org/wiki/Soubor:Dabao.jpg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58: http://cs.wikipedia.org/wiki/Soubor:Kleine_Hufeisennase_cropped.jpg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59: http://cs.wikipedia.org/wiki/Soubor:Myotis_dasycneme1.JPG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60: http://cs.wikipedia.org/wiki/Soubor:Canis_lupus.jpg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61: http://cs.wikipedia.org/wiki/Soubor:Europ%C3%A4ischer_Ziesel_in_Hockstellung.jpg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62: http://cs.wikipedia.org/wiki/Soubor:Brown_bear_%28Ursus_arctos_arctos%29_running.jpg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Obr. 63: http://cs.wikipedia.org/wiki/Soubor:Felis_silvestris_2_crop.jpg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http://cs.wikipedia.org/wiki/Seznam_kriticky_ohro%C5%BEen%C3%BDch_druh%C5%AF_%C5%BEivo%C4%8Dich%C5%AF_v_%C4%8Cesku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713</TotalTime>
  <Words>1150</Words>
  <Application>Microsoft Office PowerPoint</Application>
  <PresentationFormat>Předvádění na obrazovce (4:3)</PresentationFormat>
  <Paragraphs>586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sady Office</vt:lpstr>
      <vt:lpstr>Snímek 1</vt:lpstr>
      <vt:lpstr>Snímek 2</vt:lpstr>
      <vt:lpstr>    Bažanka vejčitá         (pryšcovité)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</vt:vector>
  </TitlesOfParts>
  <Company>s.r.o.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biologických druhů</dc:title>
  <dc:creator>Kutilovi</dc:creator>
  <cp:lastModifiedBy>HPcko</cp:lastModifiedBy>
  <cp:revision>80</cp:revision>
  <dcterms:created xsi:type="dcterms:W3CDTF">2012-11-10T13:26:15Z</dcterms:created>
  <dcterms:modified xsi:type="dcterms:W3CDTF">2014-02-09T11:40:05Z</dcterms:modified>
</cp:coreProperties>
</file>