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67" r:id="rId2"/>
    <p:sldId id="256" r:id="rId3"/>
    <p:sldId id="257" r:id="rId4"/>
    <p:sldId id="259" r:id="rId5"/>
    <p:sldId id="260" r:id="rId6"/>
    <p:sldId id="261" r:id="rId7"/>
    <p:sldId id="262" r:id="rId8"/>
    <p:sldId id="258" r:id="rId9"/>
    <p:sldId id="263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007" autoAdjust="0"/>
  </p:normalViewPr>
  <p:slideViewPr>
    <p:cSldViewPr>
      <p:cViewPr>
        <p:scale>
          <a:sx n="65" d="100"/>
          <a:sy n="65" d="100"/>
        </p:scale>
        <p:origin x="-15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23DD7-7910-4283-AA9C-80470A3D87D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57BE5D-E78A-476F-A34D-417B9C770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4284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8893F4-EF36-4B74-B3E5-0CC5BE2993F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EE85FD-1FFA-4F7D-86FC-7CFAB5FD8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79316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na Cyrila</a:t>
            </a:r>
            <a:r>
              <a:rPr lang="cs-CZ" baseline="0" dirty="0" smtClean="0"/>
              <a:t> a Metoděje</a:t>
            </a:r>
            <a:r>
              <a:rPr lang="cs-CZ" dirty="0" smtClean="0"/>
              <a:t> (potržené hypertextové odkazy) se objeví </a:t>
            </a:r>
            <a:r>
              <a:rPr lang="cs-CZ" dirty="0" err="1" smtClean="0"/>
              <a:t>smajlík</a:t>
            </a:r>
            <a:r>
              <a:rPr lang="cs-CZ" dirty="0" smtClean="0"/>
              <a:t> a ten vrací zpět. </a:t>
            </a:r>
          </a:p>
          <a:p>
            <a:r>
              <a:rPr lang="cs-CZ" dirty="0" smtClean="0"/>
              <a:t>Zeptej se, co žáci vědí o věrozvěstech. Pro kontrolu klikni </a:t>
            </a:r>
            <a:r>
              <a:rPr lang="cs-CZ" b="1" dirty="0" smtClean="0"/>
              <a:t>pod</a:t>
            </a:r>
            <a:r>
              <a:rPr lang="cs-CZ" dirty="0" smtClean="0"/>
              <a:t> Cyrila</a:t>
            </a:r>
            <a:r>
              <a:rPr lang="cs-CZ" baseline="0" dirty="0" smtClean="0"/>
              <a:t> a Metoděje</a:t>
            </a:r>
            <a:r>
              <a:rPr lang="cs-CZ" dirty="0" smtClean="0"/>
              <a:t>., přiletí animací informace.</a:t>
            </a:r>
          </a:p>
          <a:p>
            <a:r>
              <a:rPr lang="cs-CZ" dirty="0" smtClean="0"/>
              <a:t>U následujících snímků je to stejné.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EE85FD-1FFA-4F7D-86FC-7CFAB5FD8D1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118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Klikni na podtržená</a:t>
            </a:r>
            <a:r>
              <a:rPr lang="cs-CZ" baseline="0" dirty="0" smtClean="0"/>
              <a:t> slova. Při správné odpovědi se vracíš na stejnou stránku, jen klikni pod správnou odpověď, přiletí animace s </a:t>
            </a:r>
            <a:r>
              <a:rPr lang="cs-CZ" baseline="0" smtClean="0"/>
              <a:t>následnými informacemi.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EE85FD-1FFA-4F7D-86FC-7CFAB5FD8D1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878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EE85FD-1FFA-4F7D-86FC-7CFAB5FD8D1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450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06FBF-CDC7-4DF4-8B49-18202E7643AC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26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D1FF7-8164-469E-9F53-0FD11B7DD735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266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2199F-C3A9-40A3-88CC-25CBE1E27365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07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AFE3B-265F-4508-BDF9-9CB1E75F509F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739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335E4-CC6C-44E9-845A-F4FD4B90F8B0}" type="datetime1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042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EBE91-96E0-4AD3-B6BB-E6847BE94D01}" type="datetime1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129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1F049-2474-462B-8E82-FB3B5236F831}" type="datetime1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599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4EC6-4D0F-4EA7-A039-D1F7544947C8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745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E76E6-3A21-40C3-9F3D-BF76C7EEC61F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61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9257-04EA-4040-A312-5D08C9F86023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69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E44F-BAAD-418C-B158-CDC3EAC434B5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210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9ACDE-9D12-425B-8E8C-0B60F60055D5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50402E-6405-4A2D-9F5F-5835C7CAC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700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slide" Target="slide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slide" Target="slide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QsvJ6UpCD8JK4Re0ehKktSY1Eq68TMv3MGW5takjqv7PyC6YSk" TargetMode="External"/><Relationship Id="rId2" Type="http://schemas.openxmlformats.org/officeDocument/2006/relationships/hyperlink" Target="http://t1.gstatic.com/images?q=tbn:ANd9GcTpgDhfKwdnMlpInkm6rkgrW3xiv5_2AcdzXmZSagQoM_-EYs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3.gstatic.com/images?q=tbn:ANd9GcTdzR1hRnDga184k8sqTI1zMYjb0ylZRzpvh9bCJ9xJU2ka_xoz" TargetMode="External"/><Relationship Id="rId4" Type="http://schemas.openxmlformats.org/officeDocument/2006/relationships/hyperlink" Target="http://t2.gstatic.com/images?q=tbn:ANd9GcRBvqNZKNhRqJYhYGk8Cs23pzGOyLILwzGvh94iYAEkgRe-Qx4T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640979"/>
              </p:ext>
            </p:extLst>
          </p:nvPr>
        </p:nvGraphicFramePr>
        <p:xfrm>
          <a:off x="683568" y="4599520"/>
          <a:ext cx="7848872" cy="188774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856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4. a 5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VY_52_INOVACE_08_HÁDEJ HISTORICKÉ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OSOBNOSTI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3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64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Hádej historické osobnosti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Jiřina </a:t>
            </a:r>
            <a:r>
              <a:rPr lang="cs-CZ" dirty="0" err="1" smtClean="0">
                <a:solidFill>
                  <a:schemeClr val="tx1"/>
                </a:solidFill>
              </a:rPr>
              <a:t>Zorková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443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kdo?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4008" y="1593889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Cyril a Metoděj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příchod 863 n</a:t>
            </a:r>
            <a:r>
              <a:rPr lang="cs-CZ" dirty="0" smtClean="0"/>
              <a:t>. l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smtClean="0"/>
              <a:t>šířili křesťanství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lovanský jazyk a písmo</a:t>
            </a:r>
          </a:p>
          <a:p>
            <a:pPr marL="0" indent="0">
              <a:buNone/>
            </a:pPr>
            <a:r>
              <a:rPr lang="cs-CZ" dirty="0" smtClean="0">
                <a:hlinkClick r:id="rId4" action="ppaction://hlinksldjump"/>
              </a:rPr>
              <a:t>Břetislav a Oldřich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4" action="ppaction://hlinksldjump"/>
              </a:rPr>
              <a:t>sv. Václav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10916"/>
            <a:ext cx="4032448" cy="4554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Jiřina </a:t>
            </a:r>
            <a:r>
              <a:rPr lang="cs-CZ" dirty="0" err="1" smtClean="0">
                <a:solidFill>
                  <a:schemeClr val="tx1"/>
                </a:solidFill>
              </a:rPr>
              <a:t>Zorková</a:t>
            </a:r>
            <a:r>
              <a:rPr lang="cs-CZ" dirty="0" smtClean="0">
                <a:solidFill>
                  <a:schemeClr val="tx1"/>
                </a:solidFill>
              </a:rPr>
              <a:t>                       2. ZŠ Dobříš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13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Karel IV.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 action="ppaction://hlinksldjump"/>
              </a:rPr>
              <a:t>Jan Lucemburský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anžel Elišky Přemyslovny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tec Karla IV.</a:t>
            </a:r>
          </a:p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Jiří z Poděbrad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345638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Jiřina </a:t>
            </a:r>
            <a:r>
              <a:rPr lang="cs-CZ" dirty="0" err="1" smtClean="0">
                <a:solidFill>
                  <a:schemeClr val="tx1"/>
                </a:solidFill>
              </a:rPr>
              <a:t>Zorková</a:t>
            </a:r>
            <a:r>
              <a:rPr lang="cs-CZ" dirty="0" smtClean="0">
                <a:solidFill>
                  <a:schemeClr val="tx1"/>
                </a:solidFill>
              </a:rPr>
              <a:t>                       2. ZŠ Dobříš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296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Jan Hus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Jiří z Poděbrad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 action="ppaction://hlinksldjump"/>
              </a:rPr>
              <a:t>Jan Žižka z Trocnova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ejlepší vojevůdce husitů</a:t>
            </a:r>
          </a:p>
          <a:p>
            <a:pPr>
              <a:buFontTx/>
              <a:buChar char="-"/>
            </a:pPr>
            <a:r>
              <a:rPr lang="cs-CZ" dirty="0" smtClean="0"/>
              <a:t>bitva u Sudoměře</a:t>
            </a:r>
          </a:p>
          <a:p>
            <a:pPr>
              <a:buFontTx/>
              <a:buChar char="-"/>
            </a:pPr>
            <a:r>
              <a:rPr lang="cs-CZ" dirty="0"/>
              <a:t>b</a:t>
            </a:r>
            <a:r>
              <a:rPr lang="cs-CZ" dirty="0" smtClean="0"/>
              <a:t>itva u Domažlic</a:t>
            </a:r>
          </a:p>
          <a:p>
            <a:pPr>
              <a:buFontTx/>
              <a:buChar char="-"/>
            </a:pPr>
            <a:r>
              <a:rPr lang="cs-CZ" dirty="0"/>
              <a:t>b</a:t>
            </a:r>
            <a:r>
              <a:rPr lang="cs-CZ" dirty="0" smtClean="0"/>
              <a:t>itva u Lipan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47365"/>
            <a:ext cx="3816424" cy="3969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Jiřina </a:t>
            </a:r>
            <a:r>
              <a:rPr lang="cs-CZ" dirty="0" err="1" smtClean="0">
                <a:solidFill>
                  <a:schemeClr val="tx1"/>
                </a:solidFill>
              </a:rPr>
              <a:t>Zorková</a:t>
            </a:r>
            <a:r>
              <a:rPr lang="cs-CZ" dirty="0" smtClean="0">
                <a:solidFill>
                  <a:schemeClr val="tx1"/>
                </a:solidFill>
              </a:rPr>
              <a:t>                       2. ZŠ Dobříš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502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Karel IV.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Otec vlasti</a:t>
            </a:r>
          </a:p>
          <a:p>
            <a:pPr marL="0" indent="0">
              <a:buNone/>
            </a:pPr>
            <a:r>
              <a:rPr lang="cs-CZ" dirty="0" smtClean="0"/>
              <a:t>Karlův most, Karlštejn, Hladová zeď, Karlova univerzita, Karlovo náměstí, aj.</a:t>
            </a:r>
          </a:p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Václav IV.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Zikmund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816424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Jiřina </a:t>
            </a:r>
            <a:r>
              <a:rPr lang="cs-CZ" dirty="0" err="1" smtClean="0">
                <a:solidFill>
                  <a:schemeClr val="tx1"/>
                </a:solidFill>
              </a:rPr>
              <a:t>Zorková</a:t>
            </a:r>
            <a:r>
              <a:rPr lang="cs-CZ" dirty="0" smtClean="0">
                <a:solidFill>
                  <a:schemeClr val="tx1"/>
                </a:solidFill>
              </a:rPr>
              <a:t>                       2. ZŠ Dobříš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362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34651" y="1700808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Jan Žižka z Trocnova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 action="ppaction://hlinksldjump"/>
              </a:rPr>
              <a:t>Jan Hus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k</a:t>
            </a:r>
            <a:r>
              <a:rPr lang="cs-CZ" dirty="0" smtClean="0"/>
              <a:t>azatel v Betlémské kapli</a:t>
            </a:r>
          </a:p>
          <a:p>
            <a:pPr>
              <a:buFontTx/>
              <a:buChar char="-"/>
            </a:pPr>
            <a:r>
              <a:rPr lang="cs-CZ" dirty="0" smtClean="0"/>
              <a:t>Upálen 1415 v Kostnici</a:t>
            </a:r>
          </a:p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Kosmas</a:t>
            </a:r>
            <a:endParaRPr lang="cs-CZ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67" y="2077481"/>
            <a:ext cx="396558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Jiřina </a:t>
            </a:r>
            <a:r>
              <a:rPr lang="cs-CZ" dirty="0" err="1" smtClean="0">
                <a:solidFill>
                  <a:schemeClr val="tx1"/>
                </a:solidFill>
              </a:rPr>
              <a:t>Zorková</a:t>
            </a:r>
            <a:r>
              <a:rPr lang="cs-CZ" dirty="0" smtClean="0">
                <a:solidFill>
                  <a:schemeClr val="tx1"/>
                </a:solidFill>
              </a:rPr>
              <a:t>                       2. ZŠ Dobříš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49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http://t1.gstatic.com/images?q=tbn:ANd9GcTpgDhfKwdnMlpInkm6rkgrW3xiv5_2AcdzXmZSagQoM_-EYsCS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http://t1.gstatic.com/images?q=tbn:ANd9GcQsvJ6UpCD8JK4Re0ehKktSY1Eq68TMv3MGW5takjqv7PyC6YSk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http://t2.gstatic.com/images?q=tbn:ANd9GcRBvqNZKNhRqJYhYGk8Cs23pzGOyLILwzGvh94iYAEkgRe-Qx4T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5"/>
              </a:rPr>
              <a:t>http://t3.gstatic.com/images?q=tbn:ANd9GcTdzR1hRnDga184k8sqTI1zMYjb0ylZRzpvh9bCJ9xJU2ka_xoz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htpp</a:t>
            </a:r>
            <a:r>
              <a:rPr lang="cs-CZ" smtClean="0"/>
              <a:t>://</a:t>
            </a:r>
            <a:r>
              <a:rPr lang="cs-CZ" smtClean="0"/>
              <a:t>t3.gstatic.com/images?q=tbn:ANd9GcR4kQQaTToAAd4YK4lTfoMkzvbss4gEHvUpUGjJFxAOxpU6cGMp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Klipart ze sady Microsoft Office.com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Jiřina </a:t>
            </a:r>
            <a:r>
              <a:rPr lang="cs-CZ" dirty="0" err="1" smtClean="0">
                <a:solidFill>
                  <a:schemeClr val="tx1"/>
                </a:solidFill>
              </a:rPr>
              <a:t>Zorková</a:t>
            </a:r>
            <a:r>
              <a:rPr lang="cs-CZ" dirty="0" smtClean="0">
                <a:solidFill>
                  <a:schemeClr val="tx1"/>
                </a:solidFill>
              </a:rPr>
              <a:t>                       2. ZŠ Dobříš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43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MÝLÍŠ  SE!!!!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00586"/>
            <a:ext cx="4038600" cy="5808734"/>
          </a:xfrm>
          <a:ln w="9525">
            <a:noFill/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sz="3600" dirty="0" smtClean="0">
                <a:hlinkClick r:id="rId2" action="ppaction://hlinksldjump"/>
              </a:rPr>
              <a:t>Znovu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3789041"/>
            <a:ext cx="18288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45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    SPRÁVNĚ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600" dirty="0" smtClean="0">
                <a:hlinkClick r:id="rId2" action="ppaction://hlinksldjump"/>
              </a:rPr>
              <a:t>Pokračuj </a:t>
            </a:r>
            <a:endParaRPr lang="cs-CZ" sz="3600" dirty="0"/>
          </a:p>
        </p:txBody>
      </p:sp>
      <p:pic>
        <p:nvPicPr>
          <p:cNvPr id="2050" name="Picture 2" descr="C:\Users\OEM\AppData\Local\Microsoft\Windows\Temporary Internet Files\Content.IE5\ACJE728X\MC900434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3589338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524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MÝLÍŠ  </a:t>
            </a:r>
            <a:r>
              <a:rPr lang="cs-CZ" sz="3600" dirty="0"/>
              <a:t>SE!!!!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>
                <a:hlinkClick r:id="rId2" action="ppaction://hlinksldjump"/>
              </a:rPr>
              <a:t>Znovu</a:t>
            </a:r>
            <a:endParaRPr lang="cs-CZ" sz="3600" dirty="0"/>
          </a:p>
        </p:txBody>
      </p:sp>
      <p:pic>
        <p:nvPicPr>
          <p:cNvPr id="3074" name="Picture 2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700" y="3835400"/>
            <a:ext cx="182880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49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SPRÁVNĚ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sz="3600" dirty="0" smtClean="0">
                <a:hlinkClick r:id="rId2" action="ppaction://hlinksldjump"/>
              </a:rPr>
              <a:t>Pokračuj</a:t>
            </a:r>
            <a:endParaRPr lang="cs-CZ" sz="3600" dirty="0"/>
          </a:p>
        </p:txBody>
      </p:sp>
      <p:pic>
        <p:nvPicPr>
          <p:cNvPr id="4098" name="Picture 2" descr="C:\Users\OEM\AppData\Local\Microsoft\Windows\Temporary Internet Files\Content.IE5\ACJE728X\MC900434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3875088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98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MÝLÍŠ  SE!!!!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00586"/>
            <a:ext cx="4038600" cy="5808734"/>
          </a:xfrm>
          <a:ln w="9525">
            <a:noFill/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3600" dirty="0" smtClean="0">
                <a:hlinkClick r:id="rId2" action="ppaction://hlinksldjump"/>
              </a:rPr>
              <a:t>Znovu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3789041"/>
            <a:ext cx="18288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628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SPRÁVNĚ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sz="3600" dirty="0" smtClean="0">
                <a:hlinkClick r:id="rId2" action="ppaction://hlinksldjump"/>
              </a:rPr>
              <a:t>Pokračuj</a:t>
            </a:r>
            <a:endParaRPr lang="cs-CZ" sz="3600" dirty="0"/>
          </a:p>
        </p:txBody>
      </p:sp>
      <p:pic>
        <p:nvPicPr>
          <p:cNvPr id="4098" name="Picture 2" descr="C:\Users\OEM\AppData\Local\Microsoft\Windows\Temporary Internet Files\Content.IE5\ACJE728X\MC900434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3875088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113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MÝLÍŠ  SE!!!!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00586"/>
            <a:ext cx="4038600" cy="5808734"/>
          </a:xfrm>
          <a:ln w="9525">
            <a:noFill/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3600" dirty="0" smtClean="0">
                <a:hlinkClick r:id="rId2" action="ppaction://hlinksldjump"/>
              </a:rPr>
              <a:t>Znovu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3789041"/>
            <a:ext cx="18288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4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SPRÁVNĚ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sz="3600" dirty="0" smtClean="0">
                <a:hlinkClick r:id="rId2" action="ppaction://hlinksldjump"/>
              </a:rPr>
              <a:t>Pokračuj</a:t>
            </a:r>
            <a:endParaRPr lang="cs-CZ" sz="3600" dirty="0"/>
          </a:p>
        </p:txBody>
      </p:sp>
      <p:pic>
        <p:nvPicPr>
          <p:cNvPr id="4098" name="Picture 2" descr="C:\Users\OEM\AppData\Local\Microsoft\Windows\Temporary Internet Files\Content.IE5\ACJE728X\MC900434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3875088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304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MÝLÍŠ  SE!!!!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00586"/>
            <a:ext cx="4038600" cy="5808734"/>
          </a:xfrm>
          <a:ln w="9525">
            <a:noFill/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3600" dirty="0" smtClean="0">
                <a:hlinkClick r:id="rId2" action="ppaction://hlinksldjump"/>
              </a:rPr>
              <a:t>Znovu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3789041"/>
            <a:ext cx="18288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56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SPRÁVNĚ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sz="3600" dirty="0" smtClean="0">
                <a:hlinkClick r:id="rId2" action="ppaction://hlinksldjump"/>
              </a:rPr>
              <a:t>Pokračuj</a:t>
            </a:r>
            <a:endParaRPr lang="cs-CZ" sz="3600" dirty="0"/>
          </a:p>
        </p:txBody>
      </p:sp>
      <p:pic>
        <p:nvPicPr>
          <p:cNvPr id="4098" name="Picture 2" descr="C:\Users\OEM\AppData\Local\Microsoft\Windows\Temporary Internet Files\Content.IE5\ACJE728X\MC900434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3875088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2. 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40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</TotalTime>
  <Words>395</Words>
  <Application>Microsoft Office PowerPoint</Application>
  <PresentationFormat>Předvádění na obrazovce (4:3)</PresentationFormat>
  <Paragraphs>149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Hádej historické osobnosti</vt:lpstr>
      <vt:lpstr>Kdo je kdo?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Historické osobnosti</dc:title>
  <dc:creator>OEM</dc:creator>
  <cp:lastModifiedBy>Martin Králík</cp:lastModifiedBy>
  <cp:revision>19</cp:revision>
  <dcterms:created xsi:type="dcterms:W3CDTF">2011-06-19T13:28:28Z</dcterms:created>
  <dcterms:modified xsi:type="dcterms:W3CDTF">2012-03-26T19:13:16Z</dcterms:modified>
</cp:coreProperties>
</file>