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71" r:id="rId3"/>
    <p:sldId id="272" r:id="rId4"/>
    <p:sldId id="27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FFCC"/>
    <a:srgbClr val="FFFF99"/>
    <a:srgbClr val="FF6699"/>
    <a:srgbClr val="CC99FF"/>
    <a:srgbClr val="FFFF66"/>
    <a:srgbClr val="FFCC66"/>
    <a:srgbClr val="CCFF33"/>
    <a:srgbClr val="CCCC00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100" d="100"/>
          <a:sy n="100" d="100"/>
        </p:scale>
        <p:origin x="-510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FFCC"/>
          </a:solidFill>
          <a:ln w="76200">
            <a:solidFill>
              <a:srgbClr val="FF3399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rgbClr val="FFFFCC"/>
          </a:solidFill>
          <a:ln w="76200">
            <a:solidFill>
              <a:srgbClr val="FF3399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VY_32_INOVACE_19_SLOVNÍ DRUHY-PROCVIČOVÁNÍ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19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19. 11.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určování slovních druhů.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slovní druhy a jejich určování</a:t>
            </a:r>
          </a:p>
          <a:p>
            <a:pPr marL="0" lvl="0" indent="0">
              <a:buNone/>
            </a:pPr>
            <a:r>
              <a:rPr lang="cs-CZ" sz="1500" b="1" dirty="0" smtClean="0">
                <a:solidFill>
                  <a:prstClr val="black"/>
                </a:solidFill>
              </a:rPr>
              <a:t>Zdroje</a:t>
            </a:r>
            <a:r>
              <a:rPr lang="cs-CZ" sz="1500" b="1" dirty="0">
                <a:solidFill>
                  <a:prstClr val="black"/>
                </a:solidFill>
              </a:rPr>
              <a:t>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Jaký slovní druh myslím?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3399"/>
                </a:solidFill>
              </a:rPr>
              <a:t>vyjadřují počet nebo pořadí…</a:t>
            </a:r>
          </a:p>
          <a:p>
            <a:pPr>
              <a:buFontTx/>
              <a:buChar char="-"/>
            </a:pPr>
            <a:r>
              <a:rPr lang="cs-CZ" sz="2800" b="1" dirty="0">
                <a:solidFill>
                  <a:srgbClr val="FF3399"/>
                </a:solidFill>
              </a:rPr>
              <a:t>j</a:t>
            </a:r>
            <a:r>
              <a:rPr lang="cs-CZ" sz="2800" b="1" dirty="0" smtClean="0">
                <a:solidFill>
                  <a:srgbClr val="FF3399"/>
                </a:solidFill>
              </a:rPr>
              <a:t>sou názvy osob, zvířat, věcí, vlastností a dějů…</a:t>
            </a:r>
          </a:p>
          <a:p>
            <a:pPr>
              <a:buFontTx/>
              <a:buChar char="-"/>
            </a:pPr>
            <a:r>
              <a:rPr lang="cs-CZ" sz="2800" b="1" dirty="0">
                <a:solidFill>
                  <a:srgbClr val="FF3399"/>
                </a:solidFill>
              </a:rPr>
              <a:t>v</a:t>
            </a:r>
            <a:r>
              <a:rPr lang="cs-CZ" sz="2800" b="1" dirty="0" smtClean="0">
                <a:solidFill>
                  <a:srgbClr val="FF3399"/>
                </a:solidFill>
              </a:rPr>
              <a:t>yjadřují city, nálady, zvuky…</a:t>
            </a:r>
          </a:p>
          <a:p>
            <a:pPr>
              <a:buFontTx/>
              <a:buChar char="-"/>
            </a:pPr>
            <a:r>
              <a:rPr lang="cs-CZ" sz="2800" b="1" dirty="0">
                <a:solidFill>
                  <a:srgbClr val="FF3399"/>
                </a:solidFill>
              </a:rPr>
              <a:t>v</a:t>
            </a:r>
            <a:r>
              <a:rPr lang="cs-CZ" sz="2800" b="1" dirty="0" smtClean="0">
                <a:solidFill>
                  <a:srgbClr val="FF3399"/>
                </a:solidFill>
              </a:rPr>
              <a:t>yjadřují co osoby, zvířata a věci dělají…</a:t>
            </a:r>
          </a:p>
          <a:p>
            <a:pPr>
              <a:buFontTx/>
              <a:buChar char="-"/>
            </a:pPr>
            <a:r>
              <a:rPr lang="cs-CZ" sz="2800" b="1" dirty="0">
                <a:solidFill>
                  <a:srgbClr val="FF3399"/>
                </a:solidFill>
              </a:rPr>
              <a:t>v</a:t>
            </a:r>
            <a:r>
              <a:rPr lang="cs-CZ" sz="2800" b="1" dirty="0" smtClean="0">
                <a:solidFill>
                  <a:srgbClr val="FF3399"/>
                </a:solidFill>
              </a:rPr>
              <a:t>yjadřují vlastnosti osob, zvířat, věcí…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3399"/>
                </a:solidFill>
              </a:rPr>
              <a:t>stojí </a:t>
            </a:r>
            <a:r>
              <a:rPr lang="cs-CZ" sz="2800" b="1" dirty="0">
                <a:solidFill>
                  <a:srgbClr val="FF3399"/>
                </a:solidFill>
              </a:rPr>
              <a:t>ve větě před podstatnými jmény, přídavnými jmény, zájmeny a </a:t>
            </a:r>
            <a:r>
              <a:rPr lang="cs-CZ" sz="2800" b="1" dirty="0" smtClean="0">
                <a:solidFill>
                  <a:srgbClr val="FF3399"/>
                </a:solidFill>
              </a:rPr>
              <a:t>číslovkami</a:t>
            </a:r>
          </a:p>
          <a:p>
            <a:pPr>
              <a:buFontTx/>
              <a:buChar char="-"/>
            </a:pPr>
            <a:endParaRPr lang="cs-CZ" sz="2800" b="1" dirty="0">
              <a:solidFill>
                <a:srgbClr val="FF3399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  <a:ln w="76200">
            <a:solidFill>
              <a:srgbClr val="FF3399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19888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242088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97016" y="2924944"/>
            <a:ext cx="859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350100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597724" y="40050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222540" y="501317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76142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2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3399"/>
                </a:solidFill>
              </a:rPr>
              <a:t>zastupují </a:t>
            </a:r>
            <a:r>
              <a:rPr lang="cs-CZ" sz="2800" b="1" dirty="0">
                <a:solidFill>
                  <a:srgbClr val="FF3399"/>
                </a:solidFill>
              </a:rPr>
              <a:t>podstatná jména nebo na ně </a:t>
            </a:r>
            <a:r>
              <a:rPr lang="cs-CZ" sz="2800" b="1" dirty="0" smtClean="0">
                <a:solidFill>
                  <a:srgbClr val="FF3399"/>
                </a:solidFill>
              </a:rPr>
              <a:t>ukazují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-   </a:t>
            </a:r>
            <a:r>
              <a:rPr lang="cs-CZ" sz="2800" b="1" dirty="0" smtClean="0">
                <a:solidFill>
                  <a:srgbClr val="FF3399"/>
                </a:solidFill>
              </a:rPr>
              <a:t>vyjadřují </a:t>
            </a:r>
            <a:r>
              <a:rPr lang="cs-CZ" sz="2800" b="1" dirty="0">
                <a:solidFill>
                  <a:srgbClr val="FF3399"/>
                </a:solidFill>
              </a:rPr>
              <a:t>přání, výzvu, obavu, radost, zvolání…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srgbClr val="FF3399"/>
                </a:solidFill>
              </a:rPr>
              <a:t>     většinou </a:t>
            </a:r>
            <a:r>
              <a:rPr lang="cs-CZ" sz="2800" b="1" dirty="0">
                <a:solidFill>
                  <a:srgbClr val="FF3399"/>
                </a:solidFill>
              </a:rPr>
              <a:t>stojí na začátku </a:t>
            </a:r>
            <a:r>
              <a:rPr lang="cs-CZ" sz="2800" b="1" dirty="0" smtClean="0">
                <a:solidFill>
                  <a:srgbClr val="FF3399"/>
                </a:solidFill>
              </a:rPr>
              <a:t>věty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3399"/>
                </a:solidFill>
              </a:rPr>
              <a:t>jsou </a:t>
            </a:r>
            <a:r>
              <a:rPr lang="cs-CZ" sz="2800" b="1" dirty="0">
                <a:solidFill>
                  <a:srgbClr val="FF3399"/>
                </a:solidFill>
              </a:rPr>
              <a:t>slova určující místo, způsob a </a:t>
            </a:r>
            <a:r>
              <a:rPr lang="cs-CZ" sz="2800" b="1" dirty="0" smtClean="0">
                <a:solidFill>
                  <a:srgbClr val="FF3399"/>
                </a:solidFill>
              </a:rPr>
              <a:t>čas</a:t>
            </a:r>
          </a:p>
          <a:p>
            <a:pPr lvl="0">
              <a:buFontTx/>
              <a:buChar char="-"/>
            </a:pPr>
            <a:r>
              <a:rPr lang="cs-CZ" sz="2800" b="1" dirty="0">
                <a:solidFill>
                  <a:srgbClr val="FF3399"/>
                </a:solidFill>
              </a:rPr>
              <a:t>spojují slova nebo </a:t>
            </a:r>
            <a:r>
              <a:rPr lang="cs-CZ" sz="2800" b="1" dirty="0" smtClean="0">
                <a:solidFill>
                  <a:srgbClr val="FF3399"/>
                </a:solidFill>
              </a:rPr>
              <a:t>věty</a:t>
            </a:r>
          </a:p>
          <a:p>
            <a:pPr marL="0" lv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cs-CZ" sz="2800" b="1" dirty="0" smtClean="0">
              <a:solidFill>
                <a:srgbClr val="FF3399"/>
              </a:solidFill>
            </a:endParaRPr>
          </a:p>
          <a:p>
            <a:pPr>
              <a:buFontTx/>
              <a:buChar char="-"/>
            </a:pPr>
            <a:endParaRPr lang="cs-CZ" sz="2800" b="1" dirty="0">
              <a:solidFill>
                <a:srgbClr val="FF3399"/>
              </a:solidFill>
            </a:endParaRPr>
          </a:p>
          <a:p>
            <a:pPr marL="0" lvl="0" indent="0">
              <a:buNone/>
            </a:pPr>
            <a:endParaRPr lang="cs-CZ" sz="2800" b="1" dirty="0">
              <a:solidFill>
                <a:srgbClr val="FF3399"/>
              </a:solidFill>
            </a:endParaRPr>
          </a:p>
          <a:p>
            <a:pPr>
              <a:buFontTx/>
              <a:buChar char="-"/>
            </a:pPr>
            <a:endParaRPr lang="cs-CZ" sz="2800" b="1" dirty="0" smtClean="0">
              <a:solidFill>
                <a:srgbClr val="FF3399"/>
              </a:solidFill>
            </a:endParaRPr>
          </a:p>
          <a:p>
            <a:pPr>
              <a:buFontTx/>
              <a:buChar char="-"/>
            </a:pPr>
            <a:endParaRPr lang="cs-CZ" sz="2800" b="1" dirty="0">
              <a:solidFill>
                <a:srgbClr val="FF3399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  <a:ln w="76200">
            <a:solidFill>
              <a:srgbClr val="FF3399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40352" y="14847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64088" y="242088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9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16216" y="300609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61284" y="350100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8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419872" y="4365104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JSI ŠIKULÍNEK!!!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4535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/>
      <p:bldP spid="8" grpId="0"/>
      <p:bldP spid="9" grpId="0"/>
      <p:bldP spid="10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550910"/>
              </p:ext>
            </p:extLst>
          </p:nvPr>
        </p:nvGraphicFramePr>
        <p:xfrm>
          <a:off x="467544" y="1833528"/>
          <a:ext cx="8294712" cy="40627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73678"/>
                <a:gridCol w="2073678"/>
                <a:gridCol w="2073678"/>
                <a:gridCol w="2073678"/>
              </a:tblGrid>
              <a:tr h="3647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SKLOŇUJÍ SE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ČASUJÍ SE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OHEBNÁ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NEOHEBNÁ</a:t>
                      </a:r>
                      <a:endParaRPr lang="cs-CZ" sz="2800" b="1" dirty="0"/>
                    </a:p>
                  </a:txBody>
                  <a:tcPr/>
                </a:tc>
              </a:tr>
              <a:tr h="7089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7089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8911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8911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8911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93204" y="188640"/>
            <a:ext cx="8229600" cy="1143000"/>
          </a:xfrm>
          <a:solidFill>
            <a:srgbClr val="FFFFCC"/>
          </a:solidFill>
          <a:ln w="76200">
            <a:solidFill>
              <a:srgbClr val="FF3399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34076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TABULKU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630" y="2348880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PODSTATNÁ JMÉNA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PŘÍDAVNÁ JMÉNA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78904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ZÁJMENA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50912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ČÍSLOVKY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3240" y="236860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SLOVESA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2348880"/>
            <a:ext cx="20017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PODSTATNÁ JMÉNA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08004" y="3069000"/>
            <a:ext cx="21097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PŘÍDAVNÁ JMÉNA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8004" y="3789040"/>
            <a:ext cx="2052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ZÁJMENA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33249" y="4517380"/>
            <a:ext cx="2001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ČÍSLOVKY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9243" y="5229199"/>
            <a:ext cx="2109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SLOVESA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234888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PŘÍSLOVCE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17754" y="3140968"/>
            <a:ext cx="2030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PŘEDLOŽKY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17754" y="3789040"/>
            <a:ext cx="2030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SPOJKY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450912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ČÁSTICE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522920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3399"/>
                </a:solidFill>
              </a:rPr>
              <a:t> CITOSLOVCE</a:t>
            </a:r>
            <a:endParaRPr lang="cs-CZ" sz="2400" b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26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707</TotalTime>
  <Words>263</Words>
  <Application>Microsoft Office PowerPoint</Application>
  <PresentationFormat>Předvádění na obrazovce (4:3)</PresentationFormat>
  <Paragraphs>68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Slovní druhy - procvičování</vt:lpstr>
      <vt:lpstr>Slovní druhy - procvičování</vt:lpstr>
      <vt:lpstr>Slovní druhy - procvičování</vt:lpstr>
      <vt:lpstr>Slovní druhy - procvičování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86</cp:revision>
  <dcterms:created xsi:type="dcterms:W3CDTF">2012-09-30T19:56:26Z</dcterms:created>
  <dcterms:modified xsi:type="dcterms:W3CDTF">2012-11-10T11:22:29Z</dcterms:modified>
</cp:coreProperties>
</file>