
<file path=[Content_Types].xml><?xml version="1.0" encoding="utf-8"?>
<Types xmlns="http://schemas.openxmlformats.org/package/2006/content-types">
  <Default Extension="tmp" ContentType="image/png"/>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8" r:id="rId1"/>
  </p:sldMasterIdLst>
  <p:notesMasterIdLst>
    <p:notesMasterId r:id="rId36"/>
  </p:notesMasterIdLst>
  <p:sldIdLst>
    <p:sldId id="256" r:id="rId2"/>
    <p:sldId id="262" r:id="rId3"/>
    <p:sldId id="313" r:id="rId4"/>
    <p:sldId id="314" r:id="rId5"/>
    <p:sldId id="297" r:id="rId6"/>
    <p:sldId id="329" r:id="rId7"/>
    <p:sldId id="330" r:id="rId8"/>
    <p:sldId id="331" r:id="rId9"/>
    <p:sldId id="332" r:id="rId10"/>
    <p:sldId id="334" r:id="rId11"/>
    <p:sldId id="333" r:id="rId12"/>
    <p:sldId id="335" r:id="rId13"/>
    <p:sldId id="336" r:id="rId14"/>
    <p:sldId id="337" r:id="rId15"/>
    <p:sldId id="344" r:id="rId16"/>
    <p:sldId id="345" r:id="rId17"/>
    <p:sldId id="311" r:id="rId18"/>
    <p:sldId id="338" r:id="rId19"/>
    <p:sldId id="339" r:id="rId20"/>
    <p:sldId id="341" r:id="rId21"/>
    <p:sldId id="342" r:id="rId22"/>
    <p:sldId id="343" r:id="rId23"/>
    <p:sldId id="347" r:id="rId24"/>
    <p:sldId id="348" r:id="rId25"/>
    <p:sldId id="349" r:id="rId26"/>
    <p:sldId id="350" r:id="rId27"/>
    <p:sldId id="351" r:id="rId28"/>
    <p:sldId id="353" r:id="rId29"/>
    <p:sldId id="352" r:id="rId30"/>
    <p:sldId id="277" r:id="rId31"/>
    <p:sldId id="281" r:id="rId32"/>
    <p:sldId id="305" r:id="rId33"/>
    <p:sldId id="340" r:id="rId34"/>
    <p:sldId id="346" r:id="rId3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40E8"/>
    <a:srgbClr val="C83644"/>
    <a:srgbClr val="F3A7E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21" autoAdjust="0"/>
    <p:restoredTop sz="99328" autoAdjust="0"/>
  </p:normalViewPr>
  <p:slideViewPr>
    <p:cSldViewPr>
      <p:cViewPr>
        <p:scale>
          <a:sx n="72" d="100"/>
          <a:sy n="72" d="100"/>
        </p:scale>
        <p:origin x="-1146" y="-21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9EE107-A5FB-41C4-9EF1-1CC153B68B3F}" type="doc">
      <dgm:prSet loTypeId="urn:microsoft.com/office/officeart/2008/layout/VerticalCurvedList" loCatId="list" qsTypeId="urn:microsoft.com/office/officeart/2005/8/quickstyle/simple2" qsCatId="simple" csTypeId="urn:microsoft.com/office/officeart/2005/8/colors/accent1_2" csCatId="accent1" phldr="1"/>
      <dgm:spPr/>
      <dgm:t>
        <a:bodyPr/>
        <a:lstStyle/>
        <a:p>
          <a:endParaRPr lang="cs-CZ"/>
        </a:p>
      </dgm:t>
    </dgm:pt>
    <dgm:pt modelId="{3061F91D-8548-4FCB-A021-DD835A272F0F}">
      <dgm:prSet phldrT="[Text]" custT="1"/>
      <dgm:spPr/>
      <dgm:t>
        <a:bodyPr/>
        <a:lstStyle/>
        <a:p>
          <a:r>
            <a:rPr lang="cs-CZ" sz="2000" b="1" dirty="0" smtClean="0"/>
            <a:t>Téma sady: Dějiny umění v Evropě</a:t>
          </a:r>
          <a:endParaRPr lang="cs-CZ" sz="2000" b="1" dirty="0"/>
        </a:p>
      </dgm:t>
    </dgm:pt>
    <dgm:pt modelId="{964A7552-04A1-426D-AC2F-6455AE0A46FC}" type="parTrans" cxnId="{B8C92B4A-9E16-4C6D-8583-A1CEC081E720}">
      <dgm:prSet/>
      <dgm:spPr/>
      <dgm:t>
        <a:bodyPr/>
        <a:lstStyle/>
        <a:p>
          <a:endParaRPr lang="cs-CZ" sz="1100" b="1"/>
        </a:p>
      </dgm:t>
    </dgm:pt>
    <dgm:pt modelId="{CD2629B0-CE06-4C37-BA3E-EB383F625F73}" type="sibTrans" cxnId="{B8C92B4A-9E16-4C6D-8583-A1CEC081E720}">
      <dgm:prSet/>
      <dgm:spPr/>
      <dgm:t>
        <a:bodyPr/>
        <a:lstStyle/>
        <a:p>
          <a:endParaRPr lang="cs-CZ" sz="1100" b="1"/>
        </a:p>
      </dgm:t>
    </dgm:pt>
    <dgm:pt modelId="{A83A7CFB-B411-4357-9641-4A8443F73655}">
      <dgm:prSet phldrT="[Text]" custT="1"/>
      <dgm:spPr/>
      <dgm:t>
        <a:bodyPr/>
        <a:lstStyle/>
        <a:p>
          <a:r>
            <a:rPr lang="cs-CZ" sz="2000" b="1" dirty="0" smtClean="0"/>
            <a:t>Autor: Mgr. Kateřina Poživilová</a:t>
          </a:r>
        </a:p>
      </dgm:t>
    </dgm:pt>
    <dgm:pt modelId="{F3C4A836-23AC-4E41-B6D6-51221E7E6743}" type="sibTrans" cxnId="{F3146557-2E3C-46DA-A4FD-8B230B837C60}">
      <dgm:prSet/>
      <dgm:spPr/>
      <dgm:t>
        <a:bodyPr/>
        <a:lstStyle/>
        <a:p>
          <a:endParaRPr lang="cs-CZ" sz="1100" b="1"/>
        </a:p>
      </dgm:t>
    </dgm:pt>
    <dgm:pt modelId="{97616D95-5DD7-4F6A-B2B9-47EBAD36AF82}" type="parTrans" cxnId="{F3146557-2E3C-46DA-A4FD-8B230B837C60}">
      <dgm:prSet/>
      <dgm:spPr/>
      <dgm:t>
        <a:bodyPr/>
        <a:lstStyle/>
        <a:p>
          <a:endParaRPr lang="cs-CZ" sz="1100" b="1"/>
        </a:p>
      </dgm:t>
    </dgm:pt>
    <dgm:pt modelId="{E392F34A-E55D-43D5-AEDD-49027298B816}">
      <dgm:prSet phldrT="[Text]" custT="1"/>
      <dgm:spPr/>
      <dgm:t>
        <a:bodyPr/>
        <a:lstStyle/>
        <a:p>
          <a:r>
            <a:rPr lang="cs-CZ" sz="2000" b="1" dirty="0" smtClean="0"/>
            <a:t>Číslo projektu: </a:t>
          </a:r>
          <a:r>
            <a:rPr lang="cs-CZ" sz="2000" dirty="0" smtClean="0"/>
            <a:t>CZ.1.07/1.4.00/21.3315</a:t>
          </a:r>
          <a:endParaRPr lang="cs-CZ" sz="2000" b="1" dirty="0"/>
        </a:p>
      </dgm:t>
    </dgm:pt>
    <dgm:pt modelId="{BC40F3DB-7514-4A20-8E05-98AEEC263C22}" type="parTrans" cxnId="{85DD460C-C999-4113-86D0-07CE61C390A7}">
      <dgm:prSet/>
      <dgm:spPr/>
      <dgm:t>
        <a:bodyPr/>
        <a:lstStyle/>
        <a:p>
          <a:endParaRPr lang="cs-CZ"/>
        </a:p>
      </dgm:t>
    </dgm:pt>
    <dgm:pt modelId="{9093FE33-FB2C-41B0-8F18-5CB6446B7DEF}" type="sibTrans" cxnId="{85DD460C-C999-4113-86D0-07CE61C390A7}">
      <dgm:prSet/>
      <dgm:spPr/>
      <dgm:t>
        <a:bodyPr/>
        <a:lstStyle/>
        <a:p>
          <a:endParaRPr lang="cs-CZ"/>
        </a:p>
      </dgm:t>
    </dgm:pt>
    <dgm:pt modelId="{8D78E2D7-18A7-41DD-9962-57B3FE2BEBDD}">
      <dgm:prSet/>
      <dgm:spPr/>
      <dgm:t>
        <a:bodyPr/>
        <a:lstStyle/>
        <a:p>
          <a:r>
            <a:rPr lang="cs-CZ" b="1" dirty="0" smtClean="0"/>
            <a:t>Datum/období: leden 2014</a:t>
          </a:r>
          <a:endParaRPr lang="cs-CZ" b="1" dirty="0"/>
        </a:p>
      </dgm:t>
    </dgm:pt>
    <dgm:pt modelId="{7010D3F4-D5D1-4966-89A1-DF5353CA0871}" type="parTrans" cxnId="{15F5E694-5784-48A5-A635-B8CBDBFD6748}">
      <dgm:prSet/>
      <dgm:spPr/>
      <dgm:t>
        <a:bodyPr/>
        <a:lstStyle/>
        <a:p>
          <a:endParaRPr lang="cs-CZ"/>
        </a:p>
      </dgm:t>
    </dgm:pt>
    <dgm:pt modelId="{377E22FB-7E54-457A-B361-770C5D7E2397}" type="sibTrans" cxnId="{15F5E694-5784-48A5-A635-B8CBDBFD6748}">
      <dgm:prSet/>
      <dgm:spPr/>
      <dgm:t>
        <a:bodyPr/>
        <a:lstStyle/>
        <a:p>
          <a:endParaRPr lang="cs-CZ"/>
        </a:p>
      </dgm:t>
    </dgm:pt>
    <dgm:pt modelId="{A6F0E638-0CDE-4E1F-BB57-10C18463C623}">
      <dgm:prSet/>
      <dgm:spPr/>
      <dgm:t>
        <a:bodyPr/>
        <a:lstStyle/>
        <a:p>
          <a:endParaRPr lang="cs-CZ" dirty="0"/>
        </a:p>
      </dgm:t>
    </dgm:pt>
    <dgm:pt modelId="{00411118-6576-416C-BD8F-DA7F795DDF12}" type="parTrans" cxnId="{A6EAC2AC-C10D-4EB4-9ADF-5A79DC737E27}">
      <dgm:prSet/>
      <dgm:spPr/>
      <dgm:t>
        <a:bodyPr/>
        <a:lstStyle/>
        <a:p>
          <a:endParaRPr lang="cs-CZ"/>
        </a:p>
      </dgm:t>
    </dgm:pt>
    <dgm:pt modelId="{5E32EA29-68D1-4F1E-9F33-DE2095689CF9}" type="sibTrans" cxnId="{A6EAC2AC-C10D-4EB4-9ADF-5A79DC737E27}">
      <dgm:prSet/>
      <dgm:spPr/>
      <dgm:t>
        <a:bodyPr/>
        <a:lstStyle/>
        <a:p>
          <a:endParaRPr lang="cs-CZ"/>
        </a:p>
      </dgm:t>
    </dgm:pt>
    <dgm:pt modelId="{60B5D622-D348-4384-9EFA-863CA4F7B7A3}">
      <dgm:prSet phldrT="[Text]" custT="1"/>
      <dgm:spPr/>
      <dgm:t>
        <a:bodyPr/>
        <a:lstStyle/>
        <a:p>
          <a:r>
            <a:rPr lang="cs-CZ" sz="2000" b="1" dirty="0" smtClean="0"/>
            <a:t>Název: </a:t>
          </a:r>
          <a:r>
            <a:rPr lang="cs-CZ" sz="2000" b="0" dirty="0" smtClean="0"/>
            <a:t>VY_32_INOVACE_Vrcholná gotika v českých zemích </a:t>
          </a:r>
          <a:r>
            <a:rPr lang="cs-CZ" sz="2000" b="0" smtClean="0"/>
            <a:t>, II. </a:t>
          </a:r>
          <a:r>
            <a:rPr lang="cs-CZ" sz="2000" b="0" dirty="0" smtClean="0"/>
            <a:t>část</a:t>
          </a:r>
        </a:p>
      </dgm:t>
    </dgm:pt>
    <dgm:pt modelId="{5895C10F-262B-4EFF-A7FE-F20237FEAECB}" type="sibTrans" cxnId="{DF849492-EC0F-41C4-9A01-844E1A834E31}">
      <dgm:prSet/>
      <dgm:spPr/>
      <dgm:t>
        <a:bodyPr/>
        <a:lstStyle/>
        <a:p>
          <a:endParaRPr lang="cs-CZ" sz="1100" b="1"/>
        </a:p>
      </dgm:t>
    </dgm:pt>
    <dgm:pt modelId="{74CB5370-34BA-43B8-AB66-1E3510545B42}" type="parTrans" cxnId="{DF849492-EC0F-41C4-9A01-844E1A834E31}">
      <dgm:prSet/>
      <dgm:spPr/>
      <dgm:t>
        <a:bodyPr/>
        <a:lstStyle/>
        <a:p>
          <a:endParaRPr lang="cs-CZ" sz="1100" b="1"/>
        </a:p>
      </dgm:t>
    </dgm:pt>
    <dgm:pt modelId="{9C0CD981-713F-47B3-AE2F-2963F2684A6F}" type="pres">
      <dgm:prSet presAssocID="{BA9EE107-A5FB-41C4-9EF1-1CC153B68B3F}" presName="Name0" presStyleCnt="0">
        <dgm:presLayoutVars>
          <dgm:chMax val="7"/>
          <dgm:chPref val="7"/>
          <dgm:dir/>
        </dgm:presLayoutVars>
      </dgm:prSet>
      <dgm:spPr/>
      <dgm:t>
        <a:bodyPr/>
        <a:lstStyle/>
        <a:p>
          <a:endParaRPr lang="cs-CZ"/>
        </a:p>
      </dgm:t>
    </dgm:pt>
    <dgm:pt modelId="{96773A7D-3367-4F53-A2D2-EA5770AFFDB3}" type="pres">
      <dgm:prSet presAssocID="{BA9EE107-A5FB-41C4-9EF1-1CC153B68B3F}" presName="Name1" presStyleCnt="0"/>
      <dgm:spPr/>
      <dgm:t>
        <a:bodyPr/>
        <a:lstStyle/>
        <a:p>
          <a:endParaRPr lang="cs-CZ"/>
        </a:p>
      </dgm:t>
    </dgm:pt>
    <dgm:pt modelId="{F31B7103-6E88-4DB9-9888-CB9E0B3FEEF8}" type="pres">
      <dgm:prSet presAssocID="{BA9EE107-A5FB-41C4-9EF1-1CC153B68B3F}" presName="cycle" presStyleCnt="0"/>
      <dgm:spPr/>
      <dgm:t>
        <a:bodyPr/>
        <a:lstStyle/>
        <a:p>
          <a:endParaRPr lang="cs-CZ"/>
        </a:p>
      </dgm:t>
    </dgm:pt>
    <dgm:pt modelId="{F7A92DE4-3445-4B9B-AF3D-F2DA6F69C25D}" type="pres">
      <dgm:prSet presAssocID="{BA9EE107-A5FB-41C4-9EF1-1CC153B68B3F}" presName="srcNode" presStyleLbl="node1" presStyleIdx="0" presStyleCnt="5"/>
      <dgm:spPr/>
      <dgm:t>
        <a:bodyPr/>
        <a:lstStyle/>
        <a:p>
          <a:endParaRPr lang="cs-CZ"/>
        </a:p>
      </dgm:t>
    </dgm:pt>
    <dgm:pt modelId="{EF104B90-7E69-4918-A202-E6F91FC6E413}" type="pres">
      <dgm:prSet presAssocID="{BA9EE107-A5FB-41C4-9EF1-1CC153B68B3F}" presName="conn" presStyleLbl="parChTrans1D2" presStyleIdx="0" presStyleCnt="1" custLinFactNeighborX="4205" custLinFactNeighborY="804"/>
      <dgm:spPr/>
      <dgm:t>
        <a:bodyPr/>
        <a:lstStyle/>
        <a:p>
          <a:endParaRPr lang="cs-CZ"/>
        </a:p>
      </dgm:t>
    </dgm:pt>
    <dgm:pt modelId="{F5A5022A-2B1C-4F3B-B289-BC099E9CE92F}" type="pres">
      <dgm:prSet presAssocID="{BA9EE107-A5FB-41C4-9EF1-1CC153B68B3F}" presName="extraNode" presStyleLbl="node1" presStyleIdx="0" presStyleCnt="5"/>
      <dgm:spPr/>
      <dgm:t>
        <a:bodyPr/>
        <a:lstStyle/>
        <a:p>
          <a:endParaRPr lang="cs-CZ"/>
        </a:p>
      </dgm:t>
    </dgm:pt>
    <dgm:pt modelId="{F16BA6F4-95DE-4E28-BF94-6459A70C4A6D}" type="pres">
      <dgm:prSet presAssocID="{BA9EE107-A5FB-41C4-9EF1-1CC153B68B3F}" presName="dstNode" presStyleLbl="node1" presStyleIdx="0" presStyleCnt="5"/>
      <dgm:spPr/>
      <dgm:t>
        <a:bodyPr/>
        <a:lstStyle/>
        <a:p>
          <a:endParaRPr lang="cs-CZ"/>
        </a:p>
      </dgm:t>
    </dgm:pt>
    <dgm:pt modelId="{F036299F-AF4D-4DAF-ABF5-87E8CC3FEF1B}" type="pres">
      <dgm:prSet presAssocID="{A83A7CFB-B411-4357-9641-4A8443F73655}" presName="text_1" presStyleLbl="node1" presStyleIdx="0" presStyleCnt="5">
        <dgm:presLayoutVars>
          <dgm:bulletEnabled val="1"/>
        </dgm:presLayoutVars>
      </dgm:prSet>
      <dgm:spPr/>
      <dgm:t>
        <a:bodyPr/>
        <a:lstStyle/>
        <a:p>
          <a:endParaRPr lang="cs-CZ"/>
        </a:p>
      </dgm:t>
    </dgm:pt>
    <dgm:pt modelId="{40B95986-31F6-48A6-A8D8-D04AC3BEDA92}" type="pres">
      <dgm:prSet presAssocID="{A83A7CFB-B411-4357-9641-4A8443F73655}" presName="accent_1" presStyleCnt="0"/>
      <dgm:spPr/>
      <dgm:t>
        <a:bodyPr/>
        <a:lstStyle/>
        <a:p>
          <a:endParaRPr lang="cs-CZ"/>
        </a:p>
      </dgm:t>
    </dgm:pt>
    <dgm:pt modelId="{112F553D-60C2-4CC4-948D-0369F51C4DB0}" type="pres">
      <dgm:prSet presAssocID="{A83A7CFB-B411-4357-9641-4A8443F73655}" presName="accentRepeatNode" presStyleLbl="solidFgAcc1" presStyleIdx="0" presStyleCnt="5"/>
      <dgm:spPr/>
      <dgm:t>
        <a:bodyPr/>
        <a:lstStyle/>
        <a:p>
          <a:endParaRPr lang="cs-CZ"/>
        </a:p>
      </dgm:t>
    </dgm:pt>
    <dgm:pt modelId="{A1781B13-DE10-4169-ABDE-0384026A6B34}" type="pres">
      <dgm:prSet presAssocID="{8D78E2D7-18A7-41DD-9962-57B3FE2BEBDD}" presName="text_2" presStyleLbl="node1" presStyleIdx="1" presStyleCnt="5">
        <dgm:presLayoutVars>
          <dgm:bulletEnabled val="1"/>
        </dgm:presLayoutVars>
      </dgm:prSet>
      <dgm:spPr/>
      <dgm:t>
        <a:bodyPr/>
        <a:lstStyle/>
        <a:p>
          <a:endParaRPr lang="cs-CZ"/>
        </a:p>
      </dgm:t>
    </dgm:pt>
    <dgm:pt modelId="{65CD74A9-3E7B-49D7-95DD-EB8B72D6CA84}" type="pres">
      <dgm:prSet presAssocID="{8D78E2D7-18A7-41DD-9962-57B3FE2BEBDD}" presName="accent_2" presStyleCnt="0"/>
      <dgm:spPr/>
      <dgm:t>
        <a:bodyPr/>
        <a:lstStyle/>
        <a:p>
          <a:endParaRPr lang="cs-CZ"/>
        </a:p>
      </dgm:t>
    </dgm:pt>
    <dgm:pt modelId="{2741B69B-255D-4143-BECE-5BD9035A4FC6}" type="pres">
      <dgm:prSet presAssocID="{8D78E2D7-18A7-41DD-9962-57B3FE2BEBDD}" presName="accentRepeatNode" presStyleLbl="solidFgAcc1" presStyleIdx="1" presStyleCnt="5"/>
      <dgm:spPr/>
      <dgm:t>
        <a:bodyPr/>
        <a:lstStyle/>
        <a:p>
          <a:endParaRPr lang="cs-CZ"/>
        </a:p>
      </dgm:t>
    </dgm:pt>
    <dgm:pt modelId="{7DCEBD2C-792F-484E-9C96-926E03F540ED}" type="pres">
      <dgm:prSet presAssocID="{E392F34A-E55D-43D5-AEDD-49027298B816}" presName="text_3" presStyleLbl="node1" presStyleIdx="2" presStyleCnt="5">
        <dgm:presLayoutVars>
          <dgm:bulletEnabled val="1"/>
        </dgm:presLayoutVars>
      </dgm:prSet>
      <dgm:spPr/>
      <dgm:t>
        <a:bodyPr/>
        <a:lstStyle/>
        <a:p>
          <a:endParaRPr lang="cs-CZ"/>
        </a:p>
      </dgm:t>
    </dgm:pt>
    <dgm:pt modelId="{8E391AE5-35EA-4A7F-ACFF-6E662A0BD046}" type="pres">
      <dgm:prSet presAssocID="{E392F34A-E55D-43D5-AEDD-49027298B816}" presName="accent_3" presStyleCnt="0"/>
      <dgm:spPr/>
      <dgm:t>
        <a:bodyPr/>
        <a:lstStyle/>
        <a:p>
          <a:endParaRPr lang="cs-CZ"/>
        </a:p>
      </dgm:t>
    </dgm:pt>
    <dgm:pt modelId="{EB133F34-59A3-4639-B813-3EF5396EC28B}" type="pres">
      <dgm:prSet presAssocID="{E392F34A-E55D-43D5-AEDD-49027298B816}" presName="accentRepeatNode" presStyleLbl="solidFgAcc1" presStyleIdx="2" presStyleCnt="5"/>
      <dgm:spPr/>
      <dgm:t>
        <a:bodyPr/>
        <a:lstStyle/>
        <a:p>
          <a:endParaRPr lang="cs-CZ"/>
        </a:p>
      </dgm:t>
    </dgm:pt>
    <dgm:pt modelId="{88F378EC-C3F8-47CD-AEFF-49BA634320FB}" type="pres">
      <dgm:prSet presAssocID="{3061F91D-8548-4FCB-A021-DD835A272F0F}" presName="text_4" presStyleLbl="node1" presStyleIdx="3" presStyleCnt="5" custScaleY="172673">
        <dgm:presLayoutVars>
          <dgm:bulletEnabled val="1"/>
        </dgm:presLayoutVars>
      </dgm:prSet>
      <dgm:spPr/>
      <dgm:t>
        <a:bodyPr/>
        <a:lstStyle/>
        <a:p>
          <a:endParaRPr lang="cs-CZ"/>
        </a:p>
      </dgm:t>
    </dgm:pt>
    <dgm:pt modelId="{0C1D6B2A-9239-4220-B9D4-EF24FF044C0E}" type="pres">
      <dgm:prSet presAssocID="{3061F91D-8548-4FCB-A021-DD835A272F0F}" presName="accent_4" presStyleCnt="0"/>
      <dgm:spPr/>
      <dgm:t>
        <a:bodyPr/>
        <a:lstStyle/>
        <a:p>
          <a:endParaRPr lang="cs-CZ"/>
        </a:p>
      </dgm:t>
    </dgm:pt>
    <dgm:pt modelId="{A6FEC19F-0F90-4EC7-BB21-E0ADFEFFA617}" type="pres">
      <dgm:prSet presAssocID="{3061F91D-8548-4FCB-A021-DD835A272F0F}" presName="accentRepeatNode" presStyleLbl="solidFgAcc1" presStyleIdx="3" presStyleCnt="5"/>
      <dgm:spPr/>
      <dgm:t>
        <a:bodyPr/>
        <a:lstStyle/>
        <a:p>
          <a:endParaRPr lang="cs-CZ"/>
        </a:p>
      </dgm:t>
    </dgm:pt>
    <dgm:pt modelId="{CAE44C5F-81A1-4D30-8D3F-2E663ECAC700}" type="pres">
      <dgm:prSet presAssocID="{60B5D622-D348-4384-9EFA-863CA4F7B7A3}" presName="text_5" presStyleLbl="node1" presStyleIdx="4" presStyleCnt="5" custScaleX="101403" custScaleY="166449">
        <dgm:presLayoutVars>
          <dgm:bulletEnabled val="1"/>
        </dgm:presLayoutVars>
      </dgm:prSet>
      <dgm:spPr/>
      <dgm:t>
        <a:bodyPr/>
        <a:lstStyle/>
        <a:p>
          <a:endParaRPr lang="cs-CZ"/>
        </a:p>
      </dgm:t>
    </dgm:pt>
    <dgm:pt modelId="{053E2699-E7D5-4B6C-A824-2ED732C32228}" type="pres">
      <dgm:prSet presAssocID="{60B5D622-D348-4384-9EFA-863CA4F7B7A3}" presName="accent_5" presStyleCnt="0"/>
      <dgm:spPr/>
      <dgm:t>
        <a:bodyPr/>
        <a:lstStyle/>
        <a:p>
          <a:endParaRPr lang="cs-CZ"/>
        </a:p>
      </dgm:t>
    </dgm:pt>
    <dgm:pt modelId="{D00E28E9-7A94-4DBE-BF47-6DC8F169B300}" type="pres">
      <dgm:prSet presAssocID="{60B5D622-D348-4384-9EFA-863CA4F7B7A3}" presName="accentRepeatNode" presStyleLbl="solidFgAcc1" presStyleIdx="4" presStyleCnt="5" custLinFactNeighborX="-2815" custLinFactNeighborY="-29974"/>
      <dgm:spPr/>
      <dgm:t>
        <a:bodyPr/>
        <a:lstStyle/>
        <a:p>
          <a:endParaRPr lang="cs-CZ"/>
        </a:p>
      </dgm:t>
    </dgm:pt>
  </dgm:ptLst>
  <dgm:cxnLst>
    <dgm:cxn modelId="{F6C5362C-484F-41C7-9AE2-269317B93766}" type="presOf" srcId="{60B5D622-D348-4384-9EFA-863CA4F7B7A3}" destId="{CAE44C5F-81A1-4D30-8D3F-2E663ECAC700}" srcOrd="0" destOrd="0" presId="urn:microsoft.com/office/officeart/2008/layout/VerticalCurvedList"/>
    <dgm:cxn modelId="{B8C92B4A-9E16-4C6D-8583-A1CEC081E720}" srcId="{BA9EE107-A5FB-41C4-9EF1-1CC153B68B3F}" destId="{3061F91D-8548-4FCB-A021-DD835A272F0F}" srcOrd="3" destOrd="0" parTransId="{964A7552-04A1-426D-AC2F-6455AE0A46FC}" sibTransId="{CD2629B0-CE06-4C37-BA3E-EB383F625F73}"/>
    <dgm:cxn modelId="{626A5645-578F-459D-99A1-1FBE09638A46}" type="presOf" srcId="{3061F91D-8548-4FCB-A021-DD835A272F0F}" destId="{88F378EC-C3F8-47CD-AEFF-49BA634320FB}" srcOrd="0" destOrd="0" presId="urn:microsoft.com/office/officeart/2008/layout/VerticalCurvedList"/>
    <dgm:cxn modelId="{E07D03EB-F45B-4D34-A2E6-08CFFE1498B3}" type="presOf" srcId="{F3C4A836-23AC-4E41-B6D6-51221E7E6743}" destId="{EF104B90-7E69-4918-A202-E6F91FC6E413}" srcOrd="0" destOrd="0" presId="urn:microsoft.com/office/officeart/2008/layout/VerticalCurvedList"/>
    <dgm:cxn modelId="{DF849492-EC0F-41C4-9A01-844E1A834E31}" srcId="{BA9EE107-A5FB-41C4-9EF1-1CC153B68B3F}" destId="{60B5D622-D348-4384-9EFA-863CA4F7B7A3}" srcOrd="4" destOrd="0" parTransId="{74CB5370-34BA-43B8-AB66-1E3510545B42}" sibTransId="{5895C10F-262B-4EFF-A7FE-F20237FEAECB}"/>
    <dgm:cxn modelId="{1D8FC7F3-12CA-4B2C-94F8-5FAF1F35E3AF}" type="presOf" srcId="{8D78E2D7-18A7-41DD-9962-57B3FE2BEBDD}" destId="{A1781B13-DE10-4169-ABDE-0384026A6B34}" srcOrd="0" destOrd="0" presId="urn:microsoft.com/office/officeart/2008/layout/VerticalCurvedList"/>
    <dgm:cxn modelId="{3936A9CF-6709-4BA5-9334-10996410A69F}" type="presOf" srcId="{A83A7CFB-B411-4357-9641-4A8443F73655}" destId="{F036299F-AF4D-4DAF-ABF5-87E8CC3FEF1B}" srcOrd="0" destOrd="0" presId="urn:microsoft.com/office/officeart/2008/layout/VerticalCurvedList"/>
    <dgm:cxn modelId="{B8CA4157-A852-47B0-AA7D-B35F5A2EABF2}" type="presOf" srcId="{BA9EE107-A5FB-41C4-9EF1-1CC153B68B3F}" destId="{9C0CD981-713F-47B3-AE2F-2963F2684A6F}" srcOrd="0" destOrd="0" presId="urn:microsoft.com/office/officeart/2008/layout/VerticalCurvedList"/>
    <dgm:cxn modelId="{15F5E694-5784-48A5-A635-B8CBDBFD6748}" srcId="{BA9EE107-A5FB-41C4-9EF1-1CC153B68B3F}" destId="{8D78E2D7-18A7-41DD-9962-57B3FE2BEBDD}" srcOrd="1" destOrd="0" parTransId="{7010D3F4-D5D1-4966-89A1-DF5353CA0871}" sibTransId="{377E22FB-7E54-457A-B361-770C5D7E2397}"/>
    <dgm:cxn modelId="{3E199D5D-90A7-47C8-AAA5-30638E7C7134}" type="presOf" srcId="{E392F34A-E55D-43D5-AEDD-49027298B816}" destId="{7DCEBD2C-792F-484E-9C96-926E03F540ED}" srcOrd="0" destOrd="0" presId="urn:microsoft.com/office/officeart/2008/layout/VerticalCurvedList"/>
    <dgm:cxn modelId="{85DD460C-C999-4113-86D0-07CE61C390A7}" srcId="{BA9EE107-A5FB-41C4-9EF1-1CC153B68B3F}" destId="{E392F34A-E55D-43D5-AEDD-49027298B816}" srcOrd="2" destOrd="0" parTransId="{BC40F3DB-7514-4A20-8E05-98AEEC263C22}" sibTransId="{9093FE33-FB2C-41B0-8F18-5CB6446B7DEF}"/>
    <dgm:cxn modelId="{A6EAC2AC-C10D-4EB4-9ADF-5A79DC737E27}" srcId="{E392F34A-E55D-43D5-AEDD-49027298B816}" destId="{A6F0E638-0CDE-4E1F-BB57-10C18463C623}" srcOrd="0" destOrd="0" parTransId="{00411118-6576-416C-BD8F-DA7F795DDF12}" sibTransId="{5E32EA29-68D1-4F1E-9F33-DE2095689CF9}"/>
    <dgm:cxn modelId="{8D6424C2-F7EC-4613-B5CC-761B7111CF32}" type="presOf" srcId="{A6F0E638-0CDE-4E1F-BB57-10C18463C623}" destId="{7DCEBD2C-792F-484E-9C96-926E03F540ED}" srcOrd="0" destOrd="1" presId="urn:microsoft.com/office/officeart/2008/layout/VerticalCurvedList"/>
    <dgm:cxn modelId="{F3146557-2E3C-46DA-A4FD-8B230B837C60}" srcId="{BA9EE107-A5FB-41C4-9EF1-1CC153B68B3F}" destId="{A83A7CFB-B411-4357-9641-4A8443F73655}" srcOrd="0" destOrd="0" parTransId="{97616D95-5DD7-4F6A-B2B9-47EBAD36AF82}" sibTransId="{F3C4A836-23AC-4E41-B6D6-51221E7E6743}"/>
    <dgm:cxn modelId="{F9D5C115-AAD4-4CEA-974D-D21F0DDBDA53}" type="presParOf" srcId="{9C0CD981-713F-47B3-AE2F-2963F2684A6F}" destId="{96773A7D-3367-4F53-A2D2-EA5770AFFDB3}" srcOrd="0" destOrd="0" presId="urn:microsoft.com/office/officeart/2008/layout/VerticalCurvedList"/>
    <dgm:cxn modelId="{21D95D52-1C19-4AB3-84D2-0EF511528C9A}" type="presParOf" srcId="{96773A7D-3367-4F53-A2D2-EA5770AFFDB3}" destId="{F31B7103-6E88-4DB9-9888-CB9E0B3FEEF8}" srcOrd="0" destOrd="0" presId="urn:microsoft.com/office/officeart/2008/layout/VerticalCurvedList"/>
    <dgm:cxn modelId="{912EDA34-F0DA-4876-B632-414B13BCDF35}" type="presParOf" srcId="{F31B7103-6E88-4DB9-9888-CB9E0B3FEEF8}" destId="{F7A92DE4-3445-4B9B-AF3D-F2DA6F69C25D}" srcOrd="0" destOrd="0" presId="urn:microsoft.com/office/officeart/2008/layout/VerticalCurvedList"/>
    <dgm:cxn modelId="{9778A082-ABBE-44B1-A4D6-6BDA8080533B}" type="presParOf" srcId="{F31B7103-6E88-4DB9-9888-CB9E0B3FEEF8}" destId="{EF104B90-7E69-4918-A202-E6F91FC6E413}" srcOrd="1" destOrd="0" presId="urn:microsoft.com/office/officeart/2008/layout/VerticalCurvedList"/>
    <dgm:cxn modelId="{A2A7A460-999F-41D1-BBED-E886A0EF1276}" type="presParOf" srcId="{F31B7103-6E88-4DB9-9888-CB9E0B3FEEF8}" destId="{F5A5022A-2B1C-4F3B-B289-BC099E9CE92F}" srcOrd="2" destOrd="0" presId="urn:microsoft.com/office/officeart/2008/layout/VerticalCurvedList"/>
    <dgm:cxn modelId="{B40DE0CA-0F08-4A11-9448-F74F7F557BE0}" type="presParOf" srcId="{F31B7103-6E88-4DB9-9888-CB9E0B3FEEF8}" destId="{F16BA6F4-95DE-4E28-BF94-6459A70C4A6D}" srcOrd="3" destOrd="0" presId="urn:microsoft.com/office/officeart/2008/layout/VerticalCurvedList"/>
    <dgm:cxn modelId="{1560BDC9-D10D-4FF6-BF61-CE62B9A1F2EE}" type="presParOf" srcId="{96773A7D-3367-4F53-A2D2-EA5770AFFDB3}" destId="{F036299F-AF4D-4DAF-ABF5-87E8CC3FEF1B}" srcOrd="1" destOrd="0" presId="urn:microsoft.com/office/officeart/2008/layout/VerticalCurvedList"/>
    <dgm:cxn modelId="{A5F695AD-ECDA-4AD2-A61C-A9937A3FF21E}" type="presParOf" srcId="{96773A7D-3367-4F53-A2D2-EA5770AFFDB3}" destId="{40B95986-31F6-48A6-A8D8-D04AC3BEDA92}" srcOrd="2" destOrd="0" presId="urn:microsoft.com/office/officeart/2008/layout/VerticalCurvedList"/>
    <dgm:cxn modelId="{7EE2D048-54C8-490B-A84A-E5617D342FEE}" type="presParOf" srcId="{40B95986-31F6-48A6-A8D8-D04AC3BEDA92}" destId="{112F553D-60C2-4CC4-948D-0369F51C4DB0}" srcOrd="0" destOrd="0" presId="urn:microsoft.com/office/officeart/2008/layout/VerticalCurvedList"/>
    <dgm:cxn modelId="{0C04A992-BC70-4670-B853-9DC908C62DA3}" type="presParOf" srcId="{96773A7D-3367-4F53-A2D2-EA5770AFFDB3}" destId="{A1781B13-DE10-4169-ABDE-0384026A6B34}" srcOrd="3" destOrd="0" presId="urn:microsoft.com/office/officeart/2008/layout/VerticalCurvedList"/>
    <dgm:cxn modelId="{34AE69D7-9AC3-4E08-AB73-2811860261A9}" type="presParOf" srcId="{96773A7D-3367-4F53-A2D2-EA5770AFFDB3}" destId="{65CD74A9-3E7B-49D7-95DD-EB8B72D6CA84}" srcOrd="4" destOrd="0" presId="urn:microsoft.com/office/officeart/2008/layout/VerticalCurvedList"/>
    <dgm:cxn modelId="{1F19D10E-F22C-4278-ABC9-6753E36E22E9}" type="presParOf" srcId="{65CD74A9-3E7B-49D7-95DD-EB8B72D6CA84}" destId="{2741B69B-255D-4143-BECE-5BD9035A4FC6}" srcOrd="0" destOrd="0" presId="urn:microsoft.com/office/officeart/2008/layout/VerticalCurvedList"/>
    <dgm:cxn modelId="{03045486-CA01-4129-BCB0-AFF3B6431A70}" type="presParOf" srcId="{96773A7D-3367-4F53-A2D2-EA5770AFFDB3}" destId="{7DCEBD2C-792F-484E-9C96-926E03F540ED}" srcOrd="5" destOrd="0" presId="urn:microsoft.com/office/officeart/2008/layout/VerticalCurvedList"/>
    <dgm:cxn modelId="{98D2D3E6-91E0-49C0-B332-19D8E8BB3B6B}" type="presParOf" srcId="{96773A7D-3367-4F53-A2D2-EA5770AFFDB3}" destId="{8E391AE5-35EA-4A7F-ACFF-6E662A0BD046}" srcOrd="6" destOrd="0" presId="urn:microsoft.com/office/officeart/2008/layout/VerticalCurvedList"/>
    <dgm:cxn modelId="{0516B8A3-1D61-4222-A594-82C59E5804A3}" type="presParOf" srcId="{8E391AE5-35EA-4A7F-ACFF-6E662A0BD046}" destId="{EB133F34-59A3-4639-B813-3EF5396EC28B}" srcOrd="0" destOrd="0" presId="urn:microsoft.com/office/officeart/2008/layout/VerticalCurvedList"/>
    <dgm:cxn modelId="{159D22FF-8EF4-4B0A-B3E1-0803B09A8B50}" type="presParOf" srcId="{96773A7D-3367-4F53-A2D2-EA5770AFFDB3}" destId="{88F378EC-C3F8-47CD-AEFF-49BA634320FB}" srcOrd="7" destOrd="0" presId="urn:microsoft.com/office/officeart/2008/layout/VerticalCurvedList"/>
    <dgm:cxn modelId="{18105714-E2A3-4E39-ADF7-E9DFFDBF88CC}" type="presParOf" srcId="{96773A7D-3367-4F53-A2D2-EA5770AFFDB3}" destId="{0C1D6B2A-9239-4220-B9D4-EF24FF044C0E}" srcOrd="8" destOrd="0" presId="urn:microsoft.com/office/officeart/2008/layout/VerticalCurvedList"/>
    <dgm:cxn modelId="{E812CBE5-9BB8-445F-97A2-6D966B930FEF}" type="presParOf" srcId="{0C1D6B2A-9239-4220-B9D4-EF24FF044C0E}" destId="{A6FEC19F-0F90-4EC7-BB21-E0ADFEFFA617}" srcOrd="0" destOrd="0" presId="urn:microsoft.com/office/officeart/2008/layout/VerticalCurvedList"/>
    <dgm:cxn modelId="{B4FEC76D-31E3-4652-9457-989032455C1F}" type="presParOf" srcId="{96773A7D-3367-4F53-A2D2-EA5770AFFDB3}" destId="{CAE44C5F-81A1-4D30-8D3F-2E663ECAC700}" srcOrd="9" destOrd="0" presId="urn:microsoft.com/office/officeart/2008/layout/VerticalCurvedList"/>
    <dgm:cxn modelId="{4E7C5722-7943-426E-812B-D8DA08D38D2A}" type="presParOf" srcId="{96773A7D-3367-4F53-A2D2-EA5770AFFDB3}" destId="{053E2699-E7D5-4B6C-A824-2ED732C32228}" srcOrd="10" destOrd="0" presId="urn:microsoft.com/office/officeart/2008/layout/VerticalCurvedList"/>
    <dgm:cxn modelId="{D0CE5975-1886-491C-9468-BD3DC610BB79}" type="presParOf" srcId="{053E2699-E7D5-4B6C-A824-2ED732C32228}" destId="{D00E28E9-7A94-4DBE-BF47-6DC8F169B30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7FB765-F7D3-4507-9C0C-DC07DCB4199B}"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cs-CZ"/>
        </a:p>
      </dgm:t>
    </dgm:pt>
    <dgm:pt modelId="{0EFD3B36-902C-418B-B5D9-E77D7014D595}">
      <dgm:prSet phldrT="[Text]" custT="1"/>
      <dgm:spPr/>
      <dgm:t>
        <a:bodyPr/>
        <a:lstStyle/>
        <a:p>
          <a:r>
            <a:rPr lang="cs-CZ" sz="2400" dirty="0" smtClean="0"/>
            <a:t>Jan Lucemburský  (1310 - 1346)</a:t>
          </a:r>
          <a:endParaRPr lang="cs-CZ" sz="2400" dirty="0"/>
        </a:p>
      </dgm:t>
    </dgm:pt>
    <dgm:pt modelId="{EEBC62B9-70B8-473D-82E5-401BEAAC3DB2}" type="parTrans" cxnId="{FC69C170-C072-49AD-92D8-01F5E1ACB57D}">
      <dgm:prSet/>
      <dgm:spPr/>
      <dgm:t>
        <a:bodyPr/>
        <a:lstStyle/>
        <a:p>
          <a:endParaRPr lang="cs-CZ"/>
        </a:p>
      </dgm:t>
    </dgm:pt>
    <dgm:pt modelId="{8A56C154-C642-4623-A92A-43AC3DF7612C}" type="sibTrans" cxnId="{FC69C170-C072-49AD-92D8-01F5E1ACB57D}">
      <dgm:prSet/>
      <dgm:spPr/>
      <dgm:t>
        <a:bodyPr/>
        <a:lstStyle/>
        <a:p>
          <a:endParaRPr lang="cs-CZ"/>
        </a:p>
      </dgm:t>
    </dgm:pt>
    <dgm:pt modelId="{4A845552-2788-4C32-8B40-61C617FA5BD1}">
      <dgm:prSet phldrT="[Text]" custT="1"/>
      <dgm:spPr/>
      <dgm:t>
        <a:bodyPr/>
        <a:lstStyle/>
        <a:p>
          <a:r>
            <a:rPr lang="cs-CZ" sz="2400" dirty="0" smtClean="0"/>
            <a:t>Karel IV. (1346 - 1378)</a:t>
          </a:r>
          <a:endParaRPr lang="cs-CZ" sz="2400" dirty="0"/>
        </a:p>
      </dgm:t>
    </dgm:pt>
    <dgm:pt modelId="{D2D48C60-8475-4F2D-BD32-3DCB19D176B6}" type="parTrans" cxnId="{88E22A7E-EDBE-4806-A976-50E426355CDF}">
      <dgm:prSet/>
      <dgm:spPr/>
      <dgm:t>
        <a:bodyPr/>
        <a:lstStyle/>
        <a:p>
          <a:endParaRPr lang="cs-CZ"/>
        </a:p>
      </dgm:t>
    </dgm:pt>
    <dgm:pt modelId="{366F2A0C-D5BC-437D-9177-8A8F432EDA1B}" type="sibTrans" cxnId="{88E22A7E-EDBE-4806-A976-50E426355CDF}">
      <dgm:prSet/>
      <dgm:spPr/>
      <dgm:t>
        <a:bodyPr/>
        <a:lstStyle/>
        <a:p>
          <a:endParaRPr lang="cs-CZ"/>
        </a:p>
      </dgm:t>
    </dgm:pt>
    <dgm:pt modelId="{4F67271E-6DFE-4E28-A92D-1D4F423F0827}">
      <dgm:prSet phldrT="[Text]" custT="1"/>
      <dgm:spPr/>
      <dgm:t>
        <a:bodyPr/>
        <a:lstStyle/>
        <a:p>
          <a:r>
            <a:rPr lang="cs-CZ" sz="2400" dirty="0" smtClean="0"/>
            <a:t>Zikmund Lucemburský (1419 - 1437)</a:t>
          </a:r>
          <a:endParaRPr lang="cs-CZ" sz="2400" dirty="0"/>
        </a:p>
      </dgm:t>
    </dgm:pt>
    <dgm:pt modelId="{8B51C45C-55F9-4D18-ACAF-EB49811A2213}" type="parTrans" cxnId="{BD1E6D62-C10E-4BBD-8CCC-3CFDB427DE61}">
      <dgm:prSet/>
      <dgm:spPr/>
      <dgm:t>
        <a:bodyPr/>
        <a:lstStyle/>
        <a:p>
          <a:endParaRPr lang="cs-CZ"/>
        </a:p>
      </dgm:t>
    </dgm:pt>
    <dgm:pt modelId="{F9537093-A4E0-4508-84BD-0A6CAE096BE6}" type="sibTrans" cxnId="{BD1E6D62-C10E-4BBD-8CCC-3CFDB427DE61}">
      <dgm:prSet/>
      <dgm:spPr/>
      <dgm:t>
        <a:bodyPr/>
        <a:lstStyle/>
        <a:p>
          <a:endParaRPr lang="cs-CZ"/>
        </a:p>
      </dgm:t>
    </dgm:pt>
    <dgm:pt modelId="{51D4347E-6747-4083-A4FE-7C8E3BDCA8B0}">
      <dgm:prSet phldrT="[Text]" custT="1"/>
      <dgm:spPr/>
      <dgm:t>
        <a:bodyPr/>
        <a:lstStyle/>
        <a:p>
          <a:r>
            <a:rPr lang="cs-CZ" sz="2400" dirty="0" smtClean="0"/>
            <a:t>Václav IV.  (1378 – 1419)</a:t>
          </a:r>
          <a:endParaRPr lang="cs-CZ" sz="2400" dirty="0"/>
        </a:p>
      </dgm:t>
    </dgm:pt>
    <dgm:pt modelId="{0F4FF2FF-6860-440B-B30D-FAB5A9DB826F}" type="parTrans" cxnId="{6266C6A8-0970-413E-B2AA-4201C024EE6A}">
      <dgm:prSet/>
      <dgm:spPr/>
      <dgm:t>
        <a:bodyPr/>
        <a:lstStyle/>
        <a:p>
          <a:endParaRPr lang="cs-CZ"/>
        </a:p>
      </dgm:t>
    </dgm:pt>
    <dgm:pt modelId="{07B78B0B-B902-4F2F-9753-54B93036CEBD}" type="sibTrans" cxnId="{6266C6A8-0970-413E-B2AA-4201C024EE6A}">
      <dgm:prSet/>
      <dgm:spPr/>
      <dgm:t>
        <a:bodyPr/>
        <a:lstStyle/>
        <a:p>
          <a:endParaRPr lang="cs-CZ"/>
        </a:p>
      </dgm:t>
    </dgm:pt>
    <dgm:pt modelId="{3612B3B6-E8CD-4156-A034-676A2F681885}" type="pres">
      <dgm:prSet presAssocID="{857FB765-F7D3-4507-9C0C-DC07DCB4199B}" presName="linear" presStyleCnt="0">
        <dgm:presLayoutVars>
          <dgm:dir/>
          <dgm:animLvl val="lvl"/>
          <dgm:resizeHandles val="exact"/>
        </dgm:presLayoutVars>
      </dgm:prSet>
      <dgm:spPr/>
      <dgm:t>
        <a:bodyPr/>
        <a:lstStyle/>
        <a:p>
          <a:endParaRPr lang="cs-CZ"/>
        </a:p>
      </dgm:t>
    </dgm:pt>
    <dgm:pt modelId="{8843CFB2-F2DF-4B52-9E4B-2AC21DF31011}" type="pres">
      <dgm:prSet presAssocID="{0EFD3B36-902C-418B-B5D9-E77D7014D595}" presName="parentLin" presStyleCnt="0"/>
      <dgm:spPr/>
    </dgm:pt>
    <dgm:pt modelId="{8FD88724-3181-4D28-BF80-DF03073720B2}" type="pres">
      <dgm:prSet presAssocID="{0EFD3B36-902C-418B-B5D9-E77D7014D595}" presName="parentLeftMargin" presStyleLbl="node1" presStyleIdx="0" presStyleCnt="4"/>
      <dgm:spPr/>
      <dgm:t>
        <a:bodyPr/>
        <a:lstStyle/>
        <a:p>
          <a:endParaRPr lang="cs-CZ"/>
        </a:p>
      </dgm:t>
    </dgm:pt>
    <dgm:pt modelId="{3805AF83-215D-49C2-80D7-1B057FA7E27C}" type="pres">
      <dgm:prSet presAssocID="{0EFD3B36-902C-418B-B5D9-E77D7014D595}" presName="parentText" presStyleLbl="node1" presStyleIdx="0" presStyleCnt="4" custScaleX="133698" custScaleY="105990">
        <dgm:presLayoutVars>
          <dgm:chMax val="0"/>
          <dgm:bulletEnabled val="1"/>
        </dgm:presLayoutVars>
      </dgm:prSet>
      <dgm:spPr/>
      <dgm:t>
        <a:bodyPr/>
        <a:lstStyle/>
        <a:p>
          <a:endParaRPr lang="cs-CZ"/>
        </a:p>
      </dgm:t>
    </dgm:pt>
    <dgm:pt modelId="{D752BE7A-7D07-4888-9ABC-CE3C9FF34CB4}" type="pres">
      <dgm:prSet presAssocID="{0EFD3B36-902C-418B-B5D9-E77D7014D595}" presName="negativeSpace" presStyleCnt="0"/>
      <dgm:spPr/>
    </dgm:pt>
    <dgm:pt modelId="{C6549091-B643-454A-952D-799681D6E178}" type="pres">
      <dgm:prSet presAssocID="{0EFD3B36-902C-418B-B5D9-E77D7014D595}" presName="childText" presStyleLbl="conFgAcc1" presStyleIdx="0" presStyleCnt="4">
        <dgm:presLayoutVars>
          <dgm:bulletEnabled val="1"/>
        </dgm:presLayoutVars>
      </dgm:prSet>
      <dgm:spPr/>
    </dgm:pt>
    <dgm:pt modelId="{C7ED06FB-4DEC-49D1-9271-EB9A0D99BDB5}" type="pres">
      <dgm:prSet presAssocID="{8A56C154-C642-4623-A92A-43AC3DF7612C}" presName="spaceBetweenRectangles" presStyleCnt="0"/>
      <dgm:spPr/>
    </dgm:pt>
    <dgm:pt modelId="{13AFCFB0-DFB3-4733-94AE-FBD13C7E693A}" type="pres">
      <dgm:prSet presAssocID="{4A845552-2788-4C32-8B40-61C617FA5BD1}" presName="parentLin" presStyleCnt="0"/>
      <dgm:spPr/>
    </dgm:pt>
    <dgm:pt modelId="{0B1360B6-C337-409E-B1A7-2CD1AE58557A}" type="pres">
      <dgm:prSet presAssocID="{4A845552-2788-4C32-8B40-61C617FA5BD1}" presName="parentLeftMargin" presStyleLbl="node1" presStyleIdx="0" presStyleCnt="4"/>
      <dgm:spPr/>
      <dgm:t>
        <a:bodyPr/>
        <a:lstStyle/>
        <a:p>
          <a:endParaRPr lang="cs-CZ"/>
        </a:p>
      </dgm:t>
    </dgm:pt>
    <dgm:pt modelId="{FF0EB06E-F7F9-4DF0-918A-7D3F90071DEC}" type="pres">
      <dgm:prSet presAssocID="{4A845552-2788-4C32-8B40-61C617FA5BD1}" presName="parentText" presStyleLbl="node1" presStyleIdx="1" presStyleCnt="4">
        <dgm:presLayoutVars>
          <dgm:chMax val="0"/>
          <dgm:bulletEnabled val="1"/>
        </dgm:presLayoutVars>
      </dgm:prSet>
      <dgm:spPr/>
      <dgm:t>
        <a:bodyPr/>
        <a:lstStyle/>
        <a:p>
          <a:endParaRPr lang="cs-CZ"/>
        </a:p>
      </dgm:t>
    </dgm:pt>
    <dgm:pt modelId="{53A8A97F-5AE0-4573-90A5-BD3C098AAF2A}" type="pres">
      <dgm:prSet presAssocID="{4A845552-2788-4C32-8B40-61C617FA5BD1}" presName="negativeSpace" presStyleCnt="0"/>
      <dgm:spPr/>
    </dgm:pt>
    <dgm:pt modelId="{4115F724-7EFE-4579-8369-F0655CB51E07}" type="pres">
      <dgm:prSet presAssocID="{4A845552-2788-4C32-8B40-61C617FA5BD1}" presName="childText" presStyleLbl="conFgAcc1" presStyleIdx="1" presStyleCnt="4">
        <dgm:presLayoutVars>
          <dgm:bulletEnabled val="1"/>
        </dgm:presLayoutVars>
      </dgm:prSet>
      <dgm:spPr/>
    </dgm:pt>
    <dgm:pt modelId="{62A5CFCF-073F-4F4D-AEAF-8E55FDA6FA37}" type="pres">
      <dgm:prSet presAssocID="{366F2A0C-D5BC-437D-9177-8A8F432EDA1B}" presName="spaceBetweenRectangles" presStyleCnt="0"/>
      <dgm:spPr/>
    </dgm:pt>
    <dgm:pt modelId="{A89E2EDA-DC53-40D6-A1F1-49688DD27AC6}" type="pres">
      <dgm:prSet presAssocID="{51D4347E-6747-4083-A4FE-7C8E3BDCA8B0}" presName="parentLin" presStyleCnt="0"/>
      <dgm:spPr/>
    </dgm:pt>
    <dgm:pt modelId="{2A6FDEE0-9904-4501-B533-A509EAB2213E}" type="pres">
      <dgm:prSet presAssocID="{51D4347E-6747-4083-A4FE-7C8E3BDCA8B0}" presName="parentLeftMargin" presStyleLbl="node1" presStyleIdx="1" presStyleCnt="4"/>
      <dgm:spPr/>
      <dgm:t>
        <a:bodyPr/>
        <a:lstStyle/>
        <a:p>
          <a:endParaRPr lang="cs-CZ"/>
        </a:p>
      </dgm:t>
    </dgm:pt>
    <dgm:pt modelId="{63869731-E81F-4699-8F93-F4F4C1EECCB9}" type="pres">
      <dgm:prSet presAssocID="{51D4347E-6747-4083-A4FE-7C8E3BDCA8B0}" presName="parentText" presStyleLbl="node1" presStyleIdx="2" presStyleCnt="4" custScaleX="142857">
        <dgm:presLayoutVars>
          <dgm:chMax val="0"/>
          <dgm:bulletEnabled val="1"/>
        </dgm:presLayoutVars>
      </dgm:prSet>
      <dgm:spPr/>
      <dgm:t>
        <a:bodyPr/>
        <a:lstStyle/>
        <a:p>
          <a:endParaRPr lang="cs-CZ"/>
        </a:p>
      </dgm:t>
    </dgm:pt>
    <dgm:pt modelId="{E6C0E576-E44C-4080-8193-BC0561873312}" type="pres">
      <dgm:prSet presAssocID="{51D4347E-6747-4083-A4FE-7C8E3BDCA8B0}" presName="negativeSpace" presStyleCnt="0"/>
      <dgm:spPr/>
    </dgm:pt>
    <dgm:pt modelId="{4EF31128-9C1B-4800-9ED1-72CC56778C13}" type="pres">
      <dgm:prSet presAssocID="{51D4347E-6747-4083-A4FE-7C8E3BDCA8B0}" presName="childText" presStyleLbl="conFgAcc1" presStyleIdx="2" presStyleCnt="4">
        <dgm:presLayoutVars>
          <dgm:bulletEnabled val="1"/>
        </dgm:presLayoutVars>
      </dgm:prSet>
      <dgm:spPr/>
    </dgm:pt>
    <dgm:pt modelId="{1DB2737A-C1BE-4939-B988-3B97163820ED}" type="pres">
      <dgm:prSet presAssocID="{07B78B0B-B902-4F2F-9753-54B93036CEBD}" presName="spaceBetweenRectangles" presStyleCnt="0"/>
      <dgm:spPr/>
    </dgm:pt>
    <dgm:pt modelId="{CF53D72C-BA5E-4B85-94E3-70E35811934D}" type="pres">
      <dgm:prSet presAssocID="{4F67271E-6DFE-4E28-A92D-1D4F423F0827}" presName="parentLin" presStyleCnt="0"/>
      <dgm:spPr/>
    </dgm:pt>
    <dgm:pt modelId="{10B001DF-29F8-41A2-BD05-9F5D16D9388D}" type="pres">
      <dgm:prSet presAssocID="{4F67271E-6DFE-4E28-A92D-1D4F423F0827}" presName="parentLeftMargin" presStyleLbl="node1" presStyleIdx="2" presStyleCnt="4"/>
      <dgm:spPr/>
      <dgm:t>
        <a:bodyPr/>
        <a:lstStyle/>
        <a:p>
          <a:endParaRPr lang="cs-CZ"/>
        </a:p>
      </dgm:t>
    </dgm:pt>
    <dgm:pt modelId="{3D10DC41-E989-4582-82E2-A150550C6862}" type="pres">
      <dgm:prSet presAssocID="{4F67271E-6DFE-4E28-A92D-1D4F423F0827}" presName="parentText" presStyleLbl="node1" presStyleIdx="3" presStyleCnt="4" custScaleX="162359" custScaleY="129203">
        <dgm:presLayoutVars>
          <dgm:chMax val="0"/>
          <dgm:bulletEnabled val="1"/>
        </dgm:presLayoutVars>
      </dgm:prSet>
      <dgm:spPr/>
      <dgm:t>
        <a:bodyPr/>
        <a:lstStyle/>
        <a:p>
          <a:endParaRPr lang="cs-CZ"/>
        </a:p>
      </dgm:t>
    </dgm:pt>
    <dgm:pt modelId="{7A2C7E61-91A3-4B7A-84D2-AC88299D47A1}" type="pres">
      <dgm:prSet presAssocID="{4F67271E-6DFE-4E28-A92D-1D4F423F0827}" presName="negativeSpace" presStyleCnt="0"/>
      <dgm:spPr/>
    </dgm:pt>
    <dgm:pt modelId="{B30EDFCC-70C0-4F6C-9352-E6A36371133A}" type="pres">
      <dgm:prSet presAssocID="{4F67271E-6DFE-4E28-A92D-1D4F423F0827}" presName="childText" presStyleLbl="conFgAcc1" presStyleIdx="3" presStyleCnt="4">
        <dgm:presLayoutVars>
          <dgm:bulletEnabled val="1"/>
        </dgm:presLayoutVars>
      </dgm:prSet>
      <dgm:spPr/>
    </dgm:pt>
  </dgm:ptLst>
  <dgm:cxnLst>
    <dgm:cxn modelId="{725789EC-4254-492A-876E-D331F5FD9D2D}" type="presOf" srcId="{51D4347E-6747-4083-A4FE-7C8E3BDCA8B0}" destId="{63869731-E81F-4699-8F93-F4F4C1EECCB9}" srcOrd="1" destOrd="0" presId="urn:microsoft.com/office/officeart/2005/8/layout/list1"/>
    <dgm:cxn modelId="{C946D8B0-45EF-4AE7-AF12-3216B166E33A}" type="presOf" srcId="{4F67271E-6DFE-4E28-A92D-1D4F423F0827}" destId="{10B001DF-29F8-41A2-BD05-9F5D16D9388D}" srcOrd="0" destOrd="0" presId="urn:microsoft.com/office/officeart/2005/8/layout/list1"/>
    <dgm:cxn modelId="{BA8C95F6-B70E-4D3B-9BEB-4F564A53E37E}" type="presOf" srcId="{0EFD3B36-902C-418B-B5D9-E77D7014D595}" destId="{3805AF83-215D-49C2-80D7-1B057FA7E27C}" srcOrd="1" destOrd="0" presId="urn:microsoft.com/office/officeart/2005/8/layout/list1"/>
    <dgm:cxn modelId="{2508F8DB-4746-490A-8813-4D1CA212AF0D}" type="presOf" srcId="{4A845552-2788-4C32-8B40-61C617FA5BD1}" destId="{0B1360B6-C337-409E-B1A7-2CD1AE58557A}" srcOrd="0" destOrd="0" presId="urn:microsoft.com/office/officeart/2005/8/layout/list1"/>
    <dgm:cxn modelId="{2D5EB7C7-E797-43CB-9E6A-BB2CCAEA6E7D}" type="presOf" srcId="{4A845552-2788-4C32-8B40-61C617FA5BD1}" destId="{FF0EB06E-F7F9-4DF0-918A-7D3F90071DEC}" srcOrd="1" destOrd="0" presId="urn:microsoft.com/office/officeart/2005/8/layout/list1"/>
    <dgm:cxn modelId="{FC69C170-C072-49AD-92D8-01F5E1ACB57D}" srcId="{857FB765-F7D3-4507-9C0C-DC07DCB4199B}" destId="{0EFD3B36-902C-418B-B5D9-E77D7014D595}" srcOrd="0" destOrd="0" parTransId="{EEBC62B9-70B8-473D-82E5-401BEAAC3DB2}" sibTransId="{8A56C154-C642-4623-A92A-43AC3DF7612C}"/>
    <dgm:cxn modelId="{76476196-B39D-475A-83B2-80590C1E2188}" type="presOf" srcId="{4F67271E-6DFE-4E28-A92D-1D4F423F0827}" destId="{3D10DC41-E989-4582-82E2-A150550C6862}" srcOrd="1" destOrd="0" presId="urn:microsoft.com/office/officeart/2005/8/layout/list1"/>
    <dgm:cxn modelId="{03691A1C-A002-4E3F-A2EA-33FC2C1CE9C9}" type="presOf" srcId="{0EFD3B36-902C-418B-B5D9-E77D7014D595}" destId="{8FD88724-3181-4D28-BF80-DF03073720B2}" srcOrd="0" destOrd="0" presId="urn:microsoft.com/office/officeart/2005/8/layout/list1"/>
    <dgm:cxn modelId="{88E22A7E-EDBE-4806-A976-50E426355CDF}" srcId="{857FB765-F7D3-4507-9C0C-DC07DCB4199B}" destId="{4A845552-2788-4C32-8B40-61C617FA5BD1}" srcOrd="1" destOrd="0" parTransId="{D2D48C60-8475-4F2D-BD32-3DCB19D176B6}" sibTransId="{366F2A0C-D5BC-437D-9177-8A8F432EDA1B}"/>
    <dgm:cxn modelId="{EE52B9DA-20E1-4DFC-A78A-577F7DE082D5}" type="presOf" srcId="{51D4347E-6747-4083-A4FE-7C8E3BDCA8B0}" destId="{2A6FDEE0-9904-4501-B533-A509EAB2213E}" srcOrd="0" destOrd="0" presId="urn:microsoft.com/office/officeart/2005/8/layout/list1"/>
    <dgm:cxn modelId="{C55B5830-163E-4575-BD2D-A658247FF938}" type="presOf" srcId="{857FB765-F7D3-4507-9C0C-DC07DCB4199B}" destId="{3612B3B6-E8CD-4156-A034-676A2F681885}" srcOrd="0" destOrd="0" presId="urn:microsoft.com/office/officeart/2005/8/layout/list1"/>
    <dgm:cxn modelId="{BD1E6D62-C10E-4BBD-8CCC-3CFDB427DE61}" srcId="{857FB765-F7D3-4507-9C0C-DC07DCB4199B}" destId="{4F67271E-6DFE-4E28-A92D-1D4F423F0827}" srcOrd="3" destOrd="0" parTransId="{8B51C45C-55F9-4D18-ACAF-EB49811A2213}" sibTransId="{F9537093-A4E0-4508-84BD-0A6CAE096BE6}"/>
    <dgm:cxn modelId="{6266C6A8-0970-413E-B2AA-4201C024EE6A}" srcId="{857FB765-F7D3-4507-9C0C-DC07DCB4199B}" destId="{51D4347E-6747-4083-A4FE-7C8E3BDCA8B0}" srcOrd="2" destOrd="0" parTransId="{0F4FF2FF-6860-440B-B30D-FAB5A9DB826F}" sibTransId="{07B78B0B-B902-4F2F-9753-54B93036CEBD}"/>
    <dgm:cxn modelId="{857D54A6-12E1-4C6E-8733-0E46AC213AFA}" type="presParOf" srcId="{3612B3B6-E8CD-4156-A034-676A2F681885}" destId="{8843CFB2-F2DF-4B52-9E4B-2AC21DF31011}" srcOrd="0" destOrd="0" presId="urn:microsoft.com/office/officeart/2005/8/layout/list1"/>
    <dgm:cxn modelId="{EE6FF90B-21A4-4A0A-8FA1-C37B6A146E1A}" type="presParOf" srcId="{8843CFB2-F2DF-4B52-9E4B-2AC21DF31011}" destId="{8FD88724-3181-4D28-BF80-DF03073720B2}" srcOrd="0" destOrd="0" presId="urn:microsoft.com/office/officeart/2005/8/layout/list1"/>
    <dgm:cxn modelId="{2BD8E59F-37EB-48B6-A1B8-59B66A745F88}" type="presParOf" srcId="{8843CFB2-F2DF-4B52-9E4B-2AC21DF31011}" destId="{3805AF83-215D-49C2-80D7-1B057FA7E27C}" srcOrd="1" destOrd="0" presId="urn:microsoft.com/office/officeart/2005/8/layout/list1"/>
    <dgm:cxn modelId="{9C145214-469F-42D3-852B-41CE5F6AB68E}" type="presParOf" srcId="{3612B3B6-E8CD-4156-A034-676A2F681885}" destId="{D752BE7A-7D07-4888-9ABC-CE3C9FF34CB4}" srcOrd="1" destOrd="0" presId="urn:microsoft.com/office/officeart/2005/8/layout/list1"/>
    <dgm:cxn modelId="{19EDA238-05BE-4FAC-8177-9A67E846A977}" type="presParOf" srcId="{3612B3B6-E8CD-4156-A034-676A2F681885}" destId="{C6549091-B643-454A-952D-799681D6E178}" srcOrd="2" destOrd="0" presId="urn:microsoft.com/office/officeart/2005/8/layout/list1"/>
    <dgm:cxn modelId="{3513AC07-3C8E-4891-8439-2B68A22E8F97}" type="presParOf" srcId="{3612B3B6-E8CD-4156-A034-676A2F681885}" destId="{C7ED06FB-4DEC-49D1-9271-EB9A0D99BDB5}" srcOrd="3" destOrd="0" presId="urn:microsoft.com/office/officeart/2005/8/layout/list1"/>
    <dgm:cxn modelId="{F2145DE7-EBEA-4F89-AD2B-9467C7EBEC0A}" type="presParOf" srcId="{3612B3B6-E8CD-4156-A034-676A2F681885}" destId="{13AFCFB0-DFB3-4733-94AE-FBD13C7E693A}" srcOrd="4" destOrd="0" presId="urn:microsoft.com/office/officeart/2005/8/layout/list1"/>
    <dgm:cxn modelId="{552C5334-3F3B-47D6-AE1D-84DCD89AA701}" type="presParOf" srcId="{13AFCFB0-DFB3-4733-94AE-FBD13C7E693A}" destId="{0B1360B6-C337-409E-B1A7-2CD1AE58557A}" srcOrd="0" destOrd="0" presId="urn:microsoft.com/office/officeart/2005/8/layout/list1"/>
    <dgm:cxn modelId="{86E4CDBB-F84F-4F37-93E4-CFC67B05D8E7}" type="presParOf" srcId="{13AFCFB0-DFB3-4733-94AE-FBD13C7E693A}" destId="{FF0EB06E-F7F9-4DF0-918A-7D3F90071DEC}" srcOrd="1" destOrd="0" presId="urn:microsoft.com/office/officeart/2005/8/layout/list1"/>
    <dgm:cxn modelId="{E7858DEF-45E4-4236-9C62-E695E343657A}" type="presParOf" srcId="{3612B3B6-E8CD-4156-A034-676A2F681885}" destId="{53A8A97F-5AE0-4573-90A5-BD3C098AAF2A}" srcOrd="5" destOrd="0" presId="urn:microsoft.com/office/officeart/2005/8/layout/list1"/>
    <dgm:cxn modelId="{F9D2DF4A-EAEA-40FB-BE7E-2B02A640560B}" type="presParOf" srcId="{3612B3B6-E8CD-4156-A034-676A2F681885}" destId="{4115F724-7EFE-4579-8369-F0655CB51E07}" srcOrd="6" destOrd="0" presId="urn:microsoft.com/office/officeart/2005/8/layout/list1"/>
    <dgm:cxn modelId="{49321ACC-310D-46F7-9A60-D7C006639140}" type="presParOf" srcId="{3612B3B6-E8CD-4156-A034-676A2F681885}" destId="{62A5CFCF-073F-4F4D-AEAF-8E55FDA6FA37}" srcOrd="7" destOrd="0" presId="urn:microsoft.com/office/officeart/2005/8/layout/list1"/>
    <dgm:cxn modelId="{87ECBF82-DAC0-44B7-94D8-4AA4C2BA465B}" type="presParOf" srcId="{3612B3B6-E8CD-4156-A034-676A2F681885}" destId="{A89E2EDA-DC53-40D6-A1F1-49688DD27AC6}" srcOrd="8" destOrd="0" presId="urn:microsoft.com/office/officeart/2005/8/layout/list1"/>
    <dgm:cxn modelId="{5DA566BE-FD6E-4951-B1BE-764ABA00A296}" type="presParOf" srcId="{A89E2EDA-DC53-40D6-A1F1-49688DD27AC6}" destId="{2A6FDEE0-9904-4501-B533-A509EAB2213E}" srcOrd="0" destOrd="0" presId="urn:microsoft.com/office/officeart/2005/8/layout/list1"/>
    <dgm:cxn modelId="{160DF1FD-B742-466D-AA42-D21109AC3F7C}" type="presParOf" srcId="{A89E2EDA-DC53-40D6-A1F1-49688DD27AC6}" destId="{63869731-E81F-4699-8F93-F4F4C1EECCB9}" srcOrd="1" destOrd="0" presId="urn:microsoft.com/office/officeart/2005/8/layout/list1"/>
    <dgm:cxn modelId="{859E9575-DAB3-4BA2-B9BD-2055EB330CF4}" type="presParOf" srcId="{3612B3B6-E8CD-4156-A034-676A2F681885}" destId="{E6C0E576-E44C-4080-8193-BC0561873312}" srcOrd="9" destOrd="0" presId="urn:microsoft.com/office/officeart/2005/8/layout/list1"/>
    <dgm:cxn modelId="{06D2E580-4D9B-473A-92D3-62A8ACA192E5}" type="presParOf" srcId="{3612B3B6-E8CD-4156-A034-676A2F681885}" destId="{4EF31128-9C1B-4800-9ED1-72CC56778C13}" srcOrd="10" destOrd="0" presId="urn:microsoft.com/office/officeart/2005/8/layout/list1"/>
    <dgm:cxn modelId="{745F2BF6-2FE0-4B90-B7EC-ACE7D25B3DAB}" type="presParOf" srcId="{3612B3B6-E8CD-4156-A034-676A2F681885}" destId="{1DB2737A-C1BE-4939-B988-3B97163820ED}" srcOrd="11" destOrd="0" presId="urn:microsoft.com/office/officeart/2005/8/layout/list1"/>
    <dgm:cxn modelId="{83CB15C7-3641-4663-A332-90DFEACDEF14}" type="presParOf" srcId="{3612B3B6-E8CD-4156-A034-676A2F681885}" destId="{CF53D72C-BA5E-4B85-94E3-70E35811934D}" srcOrd="12" destOrd="0" presId="urn:microsoft.com/office/officeart/2005/8/layout/list1"/>
    <dgm:cxn modelId="{07F1D480-1CD7-476F-8EDB-427FA99CD1B9}" type="presParOf" srcId="{CF53D72C-BA5E-4B85-94E3-70E35811934D}" destId="{10B001DF-29F8-41A2-BD05-9F5D16D9388D}" srcOrd="0" destOrd="0" presId="urn:microsoft.com/office/officeart/2005/8/layout/list1"/>
    <dgm:cxn modelId="{46FCBA52-496B-4784-B3F2-D30FC1DFE23C}" type="presParOf" srcId="{CF53D72C-BA5E-4B85-94E3-70E35811934D}" destId="{3D10DC41-E989-4582-82E2-A150550C6862}" srcOrd="1" destOrd="0" presId="urn:microsoft.com/office/officeart/2005/8/layout/list1"/>
    <dgm:cxn modelId="{810EF5FC-8ADD-46B0-9297-50369BD20E39}" type="presParOf" srcId="{3612B3B6-E8CD-4156-A034-676A2F681885}" destId="{7A2C7E61-91A3-4B7A-84D2-AC88299D47A1}" srcOrd="13" destOrd="0" presId="urn:microsoft.com/office/officeart/2005/8/layout/list1"/>
    <dgm:cxn modelId="{A5F50F6E-8BFE-49DD-971C-6A18DDE2455C}" type="presParOf" srcId="{3612B3B6-E8CD-4156-A034-676A2F681885}" destId="{B30EDFCC-70C0-4F6C-9352-E6A36371133A}"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104B90-7E69-4918-A202-E6F91FC6E413}">
      <dsp:nvSpPr>
        <dsp:cNvPr id="0" name=""/>
        <dsp:cNvSpPr/>
      </dsp:nvSpPr>
      <dsp:spPr>
        <a:xfrm>
          <a:off x="-3422020" y="-516033"/>
          <a:ext cx="4269065" cy="4269065"/>
        </a:xfrm>
        <a:prstGeom prst="blockArc">
          <a:avLst>
            <a:gd name="adj1" fmla="val 18900000"/>
            <a:gd name="adj2" fmla="val 2700000"/>
            <a:gd name="adj3" fmla="val 506"/>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36299F-AF4D-4DAF-ABF5-87E8CC3FEF1B}">
      <dsp:nvSpPr>
        <dsp:cNvPr id="0" name=""/>
        <dsp:cNvSpPr/>
      </dsp:nvSpPr>
      <dsp:spPr>
        <a:xfrm>
          <a:off x="281256" y="197958"/>
          <a:ext cx="5849872"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Autor: Mgr. Kateřina Poživilová</a:t>
          </a:r>
        </a:p>
      </dsp:txBody>
      <dsp:txXfrm>
        <a:off x="281256" y="197958"/>
        <a:ext cx="5849872" cy="396170"/>
      </dsp:txXfrm>
    </dsp:sp>
    <dsp:sp modelId="{112F553D-60C2-4CC4-948D-0369F51C4DB0}">
      <dsp:nvSpPr>
        <dsp:cNvPr id="0" name=""/>
        <dsp:cNvSpPr/>
      </dsp:nvSpPr>
      <dsp:spPr>
        <a:xfrm>
          <a:off x="33649" y="148437"/>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1781B13-DE10-4169-ABDE-0384026A6B34}">
      <dsp:nvSpPr>
        <dsp:cNvPr id="0" name=""/>
        <dsp:cNvSpPr/>
      </dsp:nvSpPr>
      <dsp:spPr>
        <a:xfrm>
          <a:off x="565140" y="792024"/>
          <a:ext cx="5565987"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Datum/období: leden 2014</a:t>
          </a:r>
          <a:endParaRPr lang="cs-CZ" sz="2000" b="1" kern="1200" dirty="0"/>
        </a:p>
      </dsp:txBody>
      <dsp:txXfrm>
        <a:off x="565140" y="792024"/>
        <a:ext cx="5565987" cy="396170"/>
      </dsp:txXfrm>
    </dsp:sp>
    <dsp:sp modelId="{2741B69B-255D-4143-BECE-5BD9035A4FC6}">
      <dsp:nvSpPr>
        <dsp:cNvPr id="0" name=""/>
        <dsp:cNvSpPr/>
      </dsp:nvSpPr>
      <dsp:spPr>
        <a:xfrm>
          <a:off x="317534" y="742503"/>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CEBD2C-792F-484E-9C96-926E03F540ED}">
      <dsp:nvSpPr>
        <dsp:cNvPr id="0" name=""/>
        <dsp:cNvSpPr/>
      </dsp:nvSpPr>
      <dsp:spPr>
        <a:xfrm>
          <a:off x="652270" y="1386090"/>
          <a:ext cx="5478858"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t" anchorCtr="0">
          <a:noAutofit/>
        </a:bodyPr>
        <a:lstStyle/>
        <a:p>
          <a:pPr lvl="0" algn="l" defTabSz="889000">
            <a:lnSpc>
              <a:spcPct val="90000"/>
            </a:lnSpc>
            <a:spcBef>
              <a:spcPct val="0"/>
            </a:spcBef>
            <a:spcAft>
              <a:spcPct val="35000"/>
            </a:spcAft>
          </a:pPr>
          <a:r>
            <a:rPr lang="cs-CZ" sz="2000" b="1" kern="1200" dirty="0" smtClean="0"/>
            <a:t>Číslo projektu: </a:t>
          </a:r>
          <a:r>
            <a:rPr lang="cs-CZ" sz="2000" kern="1200" dirty="0" smtClean="0"/>
            <a:t>CZ.1.07/1.4.00/21.3315</a:t>
          </a:r>
          <a:endParaRPr lang="cs-CZ" sz="2000" b="1" kern="1200" dirty="0"/>
        </a:p>
        <a:p>
          <a:pPr marL="285750" lvl="1" indent="-285750" algn="l" defTabSz="1600200">
            <a:lnSpc>
              <a:spcPct val="90000"/>
            </a:lnSpc>
            <a:spcBef>
              <a:spcPct val="0"/>
            </a:spcBef>
            <a:spcAft>
              <a:spcPct val="15000"/>
            </a:spcAft>
            <a:buChar char="••"/>
          </a:pPr>
          <a:endParaRPr lang="cs-CZ" sz="3600" kern="1200" dirty="0"/>
        </a:p>
      </dsp:txBody>
      <dsp:txXfrm>
        <a:off x="652270" y="1386090"/>
        <a:ext cx="5478858" cy="396170"/>
      </dsp:txXfrm>
    </dsp:sp>
    <dsp:sp modelId="{EB133F34-59A3-4639-B813-3EF5396EC28B}">
      <dsp:nvSpPr>
        <dsp:cNvPr id="0" name=""/>
        <dsp:cNvSpPr/>
      </dsp:nvSpPr>
      <dsp:spPr>
        <a:xfrm>
          <a:off x="404663" y="1336569"/>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F378EC-C3F8-47CD-AEFF-49BA634320FB}">
      <dsp:nvSpPr>
        <dsp:cNvPr id="0" name=""/>
        <dsp:cNvSpPr/>
      </dsp:nvSpPr>
      <dsp:spPr>
        <a:xfrm>
          <a:off x="565140" y="1836202"/>
          <a:ext cx="5565987" cy="68407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Téma sady: Dějiny umění v Evropě</a:t>
          </a:r>
          <a:endParaRPr lang="cs-CZ" sz="2000" b="1" kern="1200" dirty="0"/>
        </a:p>
      </dsp:txBody>
      <dsp:txXfrm>
        <a:off x="565140" y="1836202"/>
        <a:ext cx="5565987" cy="684079"/>
      </dsp:txXfrm>
    </dsp:sp>
    <dsp:sp modelId="{A6FEC19F-0F90-4EC7-BB21-E0ADFEFFA617}">
      <dsp:nvSpPr>
        <dsp:cNvPr id="0" name=""/>
        <dsp:cNvSpPr/>
      </dsp:nvSpPr>
      <dsp:spPr>
        <a:xfrm>
          <a:off x="317534" y="1930635"/>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E44C5F-81A1-4D30-8D3F-2E663ECAC700}">
      <dsp:nvSpPr>
        <dsp:cNvPr id="0" name=""/>
        <dsp:cNvSpPr/>
      </dsp:nvSpPr>
      <dsp:spPr>
        <a:xfrm>
          <a:off x="240219" y="2442596"/>
          <a:ext cx="5931946" cy="6594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Název: </a:t>
          </a:r>
          <a:r>
            <a:rPr lang="cs-CZ" sz="2000" b="0" kern="1200" dirty="0" smtClean="0"/>
            <a:t>VY_32_INOVACE_Vrcholná gotika v českých zemích </a:t>
          </a:r>
          <a:r>
            <a:rPr lang="cs-CZ" sz="2000" b="0" kern="1200" smtClean="0"/>
            <a:t>, II. </a:t>
          </a:r>
          <a:r>
            <a:rPr lang="cs-CZ" sz="2000" b="0" kern="1200" dirty="0" smtClean="0"/>
            <a:t>část</a:t>
          </a:r>
        </a:p>
      </dsp:txBody>
      <dsp:txXfrm>
        <a:off x="240219" y="2442596"/>
        <a:ext cx="5931946" cy="659422"/>
      </dsp:txXfrm>
    </dsp:sp>
    <dsp:sp modelId="{D00E28E9-7A94-4DBE-BF47-6DC8F169B300}">
      <dsp:nvSpPr>
        <dsp:cNvPr id="0" name=""/>
        <dsp:cNvSpPr/>
      </dsp:nvSpPr>
      <dsp:spPr>
        <a:xfrm>
          <a:off x="19709" y="2376266"/>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549091-B643-454A-952D-799681D6E178}">
      <dsp:nvSpPr>
        <dsp:cNvPr id="0" name=""/>
        <dsp:cNvSpPr/>
      </dsp:nvSpPr>
      <dsp:spPr>
        <a:xfrm>
          <a:off x="0" y="380833"/>
          <a:ext cx="4680520" cy="453600"/>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05AF83-215D-49C2-80D7-1B057FA7E27C}">
      <dsp:nvSpPr>
        <dsp:cNvPr id="0" name=""/>
        <dsp:cNvSpPr/>
      </dsp:nvSpPr>
      <dsp:spPr>
        <a:xfrm>
          <a:off x="234026" y="83325"/>
          <a:ext cx="4380433" cy="563188"/>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39" tIns="0" rIns="123839" bIns="0" numCol="1" spcCol="1270" anchor="ctr" anchorCtr="0">
          <a:noAutofit/>
        </a:bodyPr>
        <a:lstStyle/>
        <a:p>
          <a:pPr lvl="0" algn="l" defTabSz="1066800">
            <a:lnSpc>
              <a:spcPct val="90000"/>
            </a:lnSpc>
            <a:spcBef>
              <a:spcPct val="0"/>
            </a:spcBef>
            <a:spcAft>
              <a:spcPct val="35000"/>
            </a:spcAft>
          </a:pPr>
          <a:r>
            <a:rPr lang="cs-CZ" sz="2400" kern="1200" dirty="0" smtClean="0"/>
            <a:t>Jan Lucemburský  (1310 - 1346)</a:t>
          </a:r>
          <a:endParaRPr lang="cs-CZ" sz="2400" kern="1200" dirty="0"/>
        </a:p>
      </dsp:txBody>
      <dsp:txXfrm>
        <a:off x="261519" y="110818"/>
        <a:ext cx="4325447" cy="508202"/>
      </dsp:txXfrm>
    </dsp:sp>
    <dsp:sp modelId="{4115F724-7EFE-4579-8369-F0655CB51E07}">
      <dsp:nvSpPr>
        <dsp:cNvPr id="0" name=""/>
        <dsp:cNvSpPr/>
      </dsp:nvSpPr>
      <dsp:spPr>
        <a:xfrm>
          <a:off x="0" y="1197313"/>
          <a:ext cx="4680520" cy="453600"/>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F0EB06E-F7F9-4DF0-918A-7D3F90071DEC}">
      <dsp:nvSpPr>
        <dsp:cNvPr id="0" name=""/>
        <dsp:cNvSpPr/>
      </dsp:nvSpPr>
      <dsp:spPr>
        <a:xfrm>
          <a:off x="234026" y="931633"/>
          <a:ext cx="3276364" cy="531360"/>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39" tIns="0" rIns="123839" bIns="0" numCol="1" spcCol="1270" anchor="ctr" anchorCtr="0">
          <a:noAutofit/>
        </a:bodyPr>
        <a:lstStyle/>
        <a:p>
          <a:pPr lvl="0" algn="l" defTabSz="1066800">
            <a:lnSpc>
              <a:spcPct val="90000"/>
            </a:lnSpc>
            <a:spcBef>
              <a:spcPct val="0"/>
            </a:spcBef>
            <a:spcAft>
              <a:spcPct val="35000"/>
            </a:spcAft>
          </a:pPr>
          <a:r>
            <a:rPr lang="cs-CZ" sz="2400" kern="1200" dirty="0" smtClean="0"/>
            <a:t>Karel IV. (1346 - 1378)</a:t>
          </a:r>
          <a:endParaRPr lang="cs-CZ" sz="2400" kern="1200" dirty="0"/>
        </a:p>
      </dsp:txBody>
      <dsp:txXfrm>
        <a:off x="259965" y="957572"/>
        <a:ext cx="3224486" cy="479482"/>
      </dsp:txXfrm>
    </dsp:sp>
    <dsp:sp modelId="{4EF31128-9C1B-4800-9ED1-72CC56778C13}">
      <dsp:nvSpPr>
        <dsp:cNvPr id="0" name=""/>
        <dsp:cNvSpPr/>
      </dsp:nvSpPr>
      <dsp:spPr>
        <a:xfrm>
          <a:off x="0" y="2013793"/>
          <a:ext cx="4680520" cy="453600"/>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869731-E81F-4699-8F93-F4F4C1EECCB9}">
      <dsp:nvSpPr>
        <dsp:cNvPr id="0" name=""/>
        <dsp:cNvSpPr/>
      </dsp:nvSpPr>
      <dsp:spPr>
        <a:xfrm>
          <a:off x="222827" y="1748113"/>
          <a:ext cx="4456545" cy="531360"/>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39" tIns="0" rIns="123839" bIns="0" numCol="1" spcCol="1270" anchor="ctr" anchorCtr="0">
          <a:noAutofit/>
        </a:bodyPr>
        <a:lstStyle/>
        <a:p>
          <a:pPr lvl="0" algn="l" defTabSz="1066800">
            <a:lnSpc>
              <a:spcPct val="90000"/>
            </a:lnSpc>
            <a:spcBef>
              <a:spcPct val="0"/>
            </a:spcBef>
            <a:spcAft>
              <a:spcPct val="35000"/>
            </a:spcAft>
          </a:pPr>
          <a:r>
            <a:rPr lang="cs-CZ" sz="2400" kern="1200" dirty="0" smtClean="0"/>
            <a:t>Václav IV.  (1378 – 1419)</a:t>
          </a:r>
          <a:endParaRPr lang="cs-CZ" sz="2400" kern="1200" dirty="0"/>
        </a:p>
      </dsp:txBody>
      <dsp:txXfrm>
        <a:off x="248766" y="1774052"/>
        <a:ext cx="4404667" cy="479482"/>
      </dsp:txXfrm>
    </dsp:sp>
    <dsp:sp modelId="{B30EDFCC-70C0-4F6C-9352-E6A36371133A}">
      <dsp:nvSpPr>
        <dsp:cNvPr id="0" name=""/>
        <dsp:cNvSpPr/>
      </dsp:nvSpPr>
      <dsp:spPr>
        <a:xfrm>
          <a:off x="0" y="2985446"/>
          <a:ext cx="4680520" cy="453600"/>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D10DC41-E989-4582-82E2-A150550C6862}">
      <dsp:nvSpPr>
        <dsp:cNvPr id="0" name=""/>
        <dsp:cNvSpPr/>
      </dsp:nvSpPr>
      <dsp:spPr>
        <a:xfrm>
          <a:off x="197230" y="2564593"/>
          <a:ext cx="4483109" cy="686533"/>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39" tIns="0" rIns="123839" bIns="0" numCol="1" spcCol="1270" anchor="ctr" anchorCtr="0">
          <a:noAutofit/>
        </a:bodyPr>
        <a:lstStyle/>
        <a:p>
          <a:pPr lvl="0" algn="l" defTabSz="1066800">
            <a:lnSpc>
              <a:spcPct val="90000"/>
            </a:lnSpc>
            <a:spcBef>
              <a:spcPct val="0"/>
            </a:spcBef>
            <a:spcAft>
              <a:spcPct val="35000"/>
            </a:spcAft>
          </a:pPr>
          <a:r>
            <a:rPr lang="cs-CZ" sz="2400" kern="1200" dirty="0" smtClean="0"/>
            <a:t>Zikmund Lucemburský (1419 - 1437)</a:t>
          </a:r>
          <a:endParaRPr lang="cs-CZ" sz="2400" kern="1200" dirty="0"/>
        </a:p>
      </dsp:txBody>
      <dsp:txXfrm>
        <a:off x="230744" y="2598107"/>
        <a:ext cx="4416081" cy="619505"/>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D676B5-40FB-4304-A515-3A9FE54A98CF}" type="datetimeFigureOut">
              <a:rPr lang="cs-CZ" smtClean="0"/>
              <a:t>9.2.2014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DEEC0E9-EDB4-4849-B798-E91ADE36F6A8}" type="slidenum">
              <a:rPr lang="cs-CZ" smtClean="0"/>
              <a:t>‹#›</a:t>
            </a:fld>
            <a:endParaRPr lang="cs-CZ"/>
          </a:p>
        </p:txBody>
      </p:sp>
    </p:spTree>
    <p:extLst>
      <p:ext uri="{BB962C8B-B14F-4D97-AF65-F5344CB8AC3E}">
        <p14:creationId xmlns:p14="http://schemas.microsoft.com/office/powerpoint/2010/main" val="1311850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2DEEC0E9-EDB4-4849-B798-E91ADE36F6A8}" type="slidenum">
              <a:rPr lang="cs-CZ" smtClean="0"/>
              <a:t>2</a:t>
            </a:fld>
            <a:endParaRPr lang="cs-CZ"/>
          </a:p>
        </p:txBody>
      </p:sp>
    </p:spTree>
    <p:extLst>
      <p:ext uri="{BB962C8B-B14F-4D97-AF65-F5344CB8AC3E}">
        <p14:creationId xmlns:p14="http://schemas.microsoft.com/office/powerpoint/2010/main" val="2376799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dirty="0"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dirty="0" smtClean="0"/>
              <a:t>Kliknutím lze upravit styl předlohy.</a:t>
            </a:r>
            <a:endParaRPr lang="en-US" dirty="0"/>
          </a:p>
        </p:txBody>
      </p:sp>
      <p:sp>
        <p:nvSpPr>
          <p:cNvPr id="4" name="Date Placeholder 3"/>
          <p:cNvSpPr>
            <a:spLocks noGrp="1"/>
          </p:cNvSpPr>
          <p:nvPr>
            <p:ph type="dt" sz="half" idx="10"/>
          </p:nvPr>
        </p:nvSpPr>
        <p:spPr/>
        <p:txBody>
          <a:bodyPr/>
          <a:lstStyle/>
          <a:p>
            <a:fld id="{C2F23A43-DD5F-4CD2-836F-6D6D9386C738}" type="datetime1">
              <a:rPr lang="cs-CZ" smtClean="0"/>
              <a:t>9.2.2014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t>‹#›</a:t>
            </a:fld>
            <a:endParaRPr lang="cs-CZ"/>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after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4" name="Date Placeholder 3"/>
          <p:cNvSpPr>
            <a:spLocks noGrp="1"/>
          </p:cNvSpPr>
          <p:nvPr>
            <p:ph type="dt" sz="half" idx="10"/>
          </p:nvPr>
        </p:nvSpPr>
        <p:spPr/>
        <p:txBody>
          <a:bodyPr/>
          <a:lstStyle/>
          <a:p>
            <a:fld id="{C1A7162F-90B9-4DEF-9207-D819C9D79576}" type="datetime1">
              <a:rPr lang="cs-CZ" smtClean="0"/>
              <a:t>9.2.2014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t>‹#›</a:t>
            </a:fld>
            <a:endParaRPr lang="cs-CZ"/>
          </a:p>
        </p:txBody>
      </p:sp>
      <p:sp>
        <p:nvSpPr>
          <p:cNvPr id="7" name="Title 6"/>
          <p:cNvSpPr>
            <a:spLocks noGrp="1"/>
          </p:cNvSpPr>
          <p:nvPr>
            <p:ph type="title"/>
          </p:nvPr>
        </p:nvSpPr>
        <p:spPr/>
        <p:txBody>
          <a:bodyPr/>
          <a:lstStyle/>
          <a:p>
            <a:r>
              <a:rPr lang="cs-CZ" dirty="0" smtClean="0"/>
              <a:t>Kliknutím lze upravit styl.</a:t>
            </a:r>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A0D45C8C-67DA-4C77-B49D-1BE859F9E3C0}" type="datetime1">
              <a:rPr lang="cs-CZ" smtClean="0"/>
              <a:t>9.2.2014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Kliknutím lze upravit styl.</a:t>
            </a:r>
            <a:endParaRPr lang="en-US" dirty="0"/>
          </a:p>
        </p:txBody>
      </p:sp>
      <p:sp>
        <p:nvSpPr>
          <p:cNvPr id="5" name="Date Placeholder 4"/>
          <p:cNvSpPr>
            <a:spLocks noGrp="1"/>
          </p:cNvSpPr>
          <p:nvPr>
            <p:ph type="dt" sz="half" idx="10"/>
          </p:nvPr>
        </p:nvSpPr>
        <p:spPr/>
        <p:txBody>
          <a:bodyPr/>
          <a:lstStyle/>
          <a:p>
            <a:fld id="{FF1E3CF8-5281-4F3B-81F6-C1E9F4A02277}" type="datetime1">
              <a:rPr lang="cs-CZ" smtClean="0"/>
              <a:t>9.2.2014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C5885FD-E9F6-4616-A947-C967941DDDC2}" type="slidenum">
              <a:rPr lang="cs-CZ" smtClean="0"/>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11" name="Content Placeholder 10"/>
          <p:cNvSpPr>
            <a:spLocks noGrp="1"/>
          </p:cNvSpPr>
          <p:nvPr>
            <p:ph sz="quarter" idx="14"/>
          </p:nvPr>
        </p:nvSpPr>
        <p:spPr>
          <a:xfrm>
            <a:off x="4645152" y="2679192"/>
            <a:ext cx="3822192" cy="3447288"/>
          </a:xfrm>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grpId="0" nodeType="afterEffect">
                                  <p:stCondLst>
                                    <p:cond delay="0"/>
                                  </p:stCondLst>
                                  <p:childTnLst>
                                    <p:animRot by="120000">
                                      <p:cBhvr>
                                        <p:cTn id="6" dur="100" fill="hold">
                                          <p:stCondLst>
                                            <p:cond delay="0"/>
                                          </p:stCondLst>
                                        </p:cTn>
                                        <p:tgtEl>
                                          <p:spTgt spid="9">
                                            <p:txEl>
                                              <p:pRg st="0" end="0"/>
                                            </p:txEl>
                                          </p:spTgt>
                                        </p:tgtEl>
                                        <p:attrNameLst>
                                          <p:attrName>r</p:attrName>
                                        </p:attrNameLst>
                                      </p:cBhvr>
                                    </p:animRot>
                                    <p:animRot by="-240000">
                                      <p:cBhvr>
                                        <p:cTn id="7" dur="200" fill="hold">
                                          <p:stCondLst>
                                            <p:cond delay="200"/>
                                          </p:stCondLst>
                                        </p:cTn>
                                        <p:tgtEl>
                                          <p:spTgt spid="9">
                                            <p:txEl>
                                              <p:pRg st="0" end="0"/>
                                            </p:txEl>
                                          </p:spTgt>
                                        </p:tgtEl>
                                        <p:attrNameLst>
                                          <p:attrName>r</p:attrName>
                                        </p:attrNameLst>
                                      </p:cBhvr>
                                    </p:animRot>
                                    <p:animRot by="240000">
                                      <p:cBhvr>
                                        <p:cTn id="8" dur="200" fill="hold">
                                          <p:stCondLst>
                                            <p:cond delay="400"/>
                                          </p:stCondLst>
                                        </p:cTn>
                                        <p:tgtEl>
                                          <p:spTgt spid="9">
                                            <p:txEl>
                                              <p:pRg st="0" end="0"/>
                                            </p:txEl>
                                          </p:spTgt>
                                        </p:tgtEl>
                                        <p:attrNameLst>
                                          <p:attrName>r</p:attrName>
                                        </p:attrNameLst>
                                      </p:cBhvr>
                                    </p:animRot>
                                    <p:animRot by="-240000">
                                      <p:cBhvr>
                                        <p:cTn id="9" dur="200" fill="hold">
                                          <p:stCondLst>
                                            <p:cond delay="600"/>
                                          </p:stCondLst>
                                        </p:cTn>
                                        <p:tgtEl>
                                          <p:spTgt spid="9">
                                            <p:txEl>
                                              <p:pRg st="0" end="0"/>
                                            </p:txEl>
                                          </p:spTgt>
                                        </p:tgtEl>
                                        <p:attrNameLst>
                                          <p:attrName>r</p:attrName>
                                        </p:attrNameLst>
                                      </p:cBhvr>
                                    </p:animRot>
                                    <p:animRot by="120000">
                                      <p:cBhvr>
                                        <p:cTn id="10" dur="200" fill="hold">
                                          <p:stCondLst>
                                            <p:cond delay="800"/>
                                          </p:stCondLst>
                                        </p:cTn>
                                        <p:tgtEl>
                                          <p:spTgt spid="9">
                                            <p:txEl>
                                              <p:pRg st="0" end="0"/>
                                            </p:txEl>
                                          </p:spTgt>
                                        </p:tgtEl>
                                        <p:attrNameLst>
                                          <p:attrName>r</p:attrName>
                                        </p:attrNameLst>
                                      </p:cBhvr>
                                    </p:animRot>
                                  </p:childTnLst>
                                </p:cTn>
                              </p:par>
                            </p:childTnLst>
                          </p:cTn>
                        </p:par>
                        <p:par>
                          <p:cTn id="11" fill="hold">
                            <p:stCondLst>
                              <p:cond delay="1000"/>
                            </p:stCondLst>
                            <p:childTnLst>
                              <p:par>
                                <p:cTn id="12" presetID="32" presetClass="emph" presetSubtype="0" fill="hold" grpId="0" nodeType="afterEffect">
                                  <p:stCondLst>
                                    <p:cond delay="0"/>
                                  </p:stCondLst>
                                  <p:childTnLst>
                                    <p:animRot by="120000">
                                      <p:cBhvr>
                                        <p:cTn id="13" dur="100" fill="hold">
                                          <p:stCondLst>
                                            <p:cond delay="0"/>
                                          </p:stCondLst>
                                        </p:cTn>
                                        <p:tgtEl>
                                          <p:spTgt spid="9">
                                            <p:txEl>
                                              <p:pRg st="1" end="1"/>
                                            </p:txEl>
                                          </p:spTgt>
                                        </p:tgtEl>
                                        <p:attrNameLst>
                                          <p:attrName>r</p:attrName>
                                        </p:attrNameLst>
                                      </p:cBhvr>
                                    </p:animRot>
                                    <p:animRot by="-240000">
                                      <p:cBhvr>
                                        <p:cTn id="14" dur="200" fill="hold">
                                          <p:stCondLst>
                                            <p:cond delay="200"/>
                                          </p:stCondLst>
                                        </p:cTn>
                                        <p:tgtEl>
                                          <p:spTgt spid="9">
                                            <p:txEl>
                                              <p:pRg st="1" end="1"/>
                                            </p:txEl>
                                          </p:spTgt>
                                        </p:tgtEl>
                                        <p:attrNameLst>
                                          <p:attrName>r</p:attrName>
                                        </p:attrNameLst>
                                      </p:cBhvr>
                                    </p:animRot>
                                    <p:animRot by="240000">
                                      <p:cBhvr>
                                        <p:cTn id="15" dur="200" fill="hold">
                                          <p:stCondLst>
                                            <p:cond delay="400"/>
                                          </p:stCondLst>
                                        </p:cTn>
                                        <p:tgtEl>
                                          <p:spTgt spid="9">
                                            <p:txEl>
                                              <p:pRg st="1" end="1"/>
                                            </p:txEl>
                                          </p:spTgt>
                                        </p:tgtEl>
                                        <p:attrNameLst>
                                          <p:attrName>r</p:attrName>
                                        </p:attrNameLst>
                                      </p:cBhvr>
                                    </p:animRot>
                                    <p:animRot by="-240000">
                                      <p:cBhvr>
                                        <p:cTn id="16" dur="200" fill="hold">
                                          <p:stCondLst>
                                            <p:cond delay="600"/>
                                          </p:stCondLst>
                                        </p:cTn>
                                        <p:tgtEl>
                                          <p:spTgt spid="9">
                                            <p:txEl>
                                              <p:pRg st="1" end="1"/>
                                            </p:txEl>
                                          </p:spTgt>
                                        </p:tgtEl>
                                        <p:attrNameLst>
                                          <p:attrName>r</p:attrName>
                                        </p:attrNameLst>
                                      </p:cBhvr>
                                    </p:animRot>
                                    <p:animRot by="120000">
                                      <p:cBhvr>
                                        <p:cTn id="17" dur="200" fill="hold">
                                          <p:stCondLst>
                                            <p:cond delay="800"/>
                                          </p:stCondLst>
                                        </p:cTn>
                                        <p:tgtEl>
                                          <p:spTgt spid="9">
                                            <p:txEl>
                                              <p:pRg st="1" end="1"/>
                                            </p:txEl>
                                          </p:spTgt>
                                        </p:tgtEl>
                                        <p:attrNameLst>
                                          <p:attrName>r</p:attrName>
                                        </p:attrNameLst>
                                      </p:cBhvr>
                                    </p:animRot>
                                  </p:childTnLst>
                                </p:cTn>
                              </p:par>
                            </p:childTnLst>
                          </p:cTn>
                        </p:par>
                        <p:par>
                          <p:cTn id="18" fill="hold">
                            <p:stCondLst>
                              <p:cond delay="2000"/>
                            </p:stCondLst>
                            <p:childTnLst>
                              <p:par>
                                <p:cTn id="19" presetID="32" presetClass="emph" presetSubtype="0" fill="hold" grpId="0" nodeType="afterEffect">
                                  <p:stCondLst>
                                    <p:cond delay="0"/>
                                  </p:stCondLst>
                                  <p:childTnLst>
                                    <p:animRot by="120000">
                                      <p:cBhvr>
                                        <p:cTn id="20" dur="100" fill="hold">
                                          <p:stCondLst>
                                            <p:cond delay="0"/>
                                          </p:stCondLst>
                                        </p:cTn>
                                        <p:tgtEl>
                                          <p:spTgt spid="9">
                                            <p:txEl>
                                              <p:pRg st="2" end="2"/>
                                            </p:txEl>
                                          </p:spTgt>
                                        </p:tgtEl>
                                        <p:attrNameLst>
                                          <p:attrName>r</p:attrName>
                                        </p:attrNameLst>
                                      </p:cBhvr>
                                    </p:animRot>
                                    <p:animRot by="-240000">
                                      <p:cBhvr>
                                        <p:cTn id="21" dur="200" fill="hold">
                                          <p:stCondLst>
                                            <p:cond delay="200"/>
                                          </p:stCondLst>
                                        </p:cTn>
                                        <p:tgtEl>
                                          <p:spTgt spid="9">
                                            <p:txEl>
                                              <p:pRg st="2" end="2"/>
                                            </p:txEl>
                                          </p:spTgt>
                                        </p:tgtEl>
                                        <p:attrNameLst>
                                          <p:attrName>r</p:attrName>
                                        </p:attrNameLst>
                                      </p:cBhvr>
                                    </p:animRot>
                                    <p:animRot by="240000">
                                      <p:cBhvr>
                                        <p:cTn id="22" dur="200" fill="hold">
                                          <p:stCondLst>
                                            <p:cond delay="400"/>
                                          </p:stCondLst>
                                        </p:cTn>
                                        <p:tgtEl>
                                          <p:spTgt spid="9">
                                            <p:txEl>
                                              <p:pRg st="2" end="2"/>
                                            </p:txEl>
                                          </p:spTgt>
                                        </p:tgtEl>
                                        <p:attrNameLst>
                                          <p:attrName>r</p:attrName>
                                        </p:attrNameLst>
                                      </p:cBhvr>
                                    </p:animRot>
                                    <p:animRot by="-240000">
                                      <p:cBhvr>
                                        <p:cTn id="23" dur="200" fill="hold">
                                          <p:stCondLst>
                                            <p:cond delay="600"/>
                                          </p:stCondLst>
                                        </p:cTn>
                                        <p:tgtEl>
                                          <p:spTgt spid="9">
                                            <p:txEl>
                                              <p:pRg st="2" end="2"/>
                                            </p:txEl>
                                          </p:spTgt>
                                        </p:tgtEl>
                                        <p:attrNameLst>
                                          <p:attrName>r</p:attrName>
                                        </p:attrNameLst>
                                      </p:cBhvr>
                                    </p:animRot>
                                    <p:animRot by="120000">
                                      <p:cBhvr>
                                        <p:cTn id="24" dur="200" fill="hold">
                                          <p:stCondLst>
                                            <p:cond delay="800"/>
                                          </p:stCondLst>
                                        </p:cTn>
                                        <p:tgtEl>
                                          <p:spTgt spid="9">
                                            <p:txEl>
                                              <p:pRg st="2" end="2"/>
                                            </p:txEl>
                                          </p:spTgt>
                                        </p:tgtEl>
                                        <p:attrNameLst>
                                          <p:attrName>r</p:attrName>
                                        </p:attrNameLst>
                                      </p:cBhvr>
                                    </p:animRot>
                                  </p:childTnLst>
                                </p:cTn>
                              </p:par>
                            </p:childTnLst>
                          </p:cTn>
                        </p:par>
                        <p:par>
                          <p:cTn id="25" fill="hold">
                            <p:stCondLst>
                              <p:cond delay="3000"/>
                            </p:stCondLst>
                            <p:childTnLst>
                              <p:par>
                                <p:cTn id="26" presetID="32" presetClass="emph" presetSubtype="0" fill="hold" grpId="0" nodeType="afterEffect">
                                  <p:stCondLst>
                                    <p:cond delay="0"/>
                                  </p:stCondLst>
                                  <p:childTnLst>
                                    <p:animRot by="120000">
                                      <p:cBhvr>
                                        <p:cTn id="27" dur="100" fill="hold">
                                          <p:stCondLst>
                                            <p:cond delay="0"/>
                                          </p:stCondLst>
                                        </p:cTn>
                                        <p:tgtEl>
                                          <p:spTgt spid="9">
                                            <p:txEl>
                                              <p:pRg st="3" end="3"/>
                                            </p:txEl>
                                          </p:spTgt>
                                        </p:tgtEl>
                                        <p:attrNameLst>
                                          <p:attrName>r</p:attrName>
                                        </p:attrNameLst>
                                      </p:cBhvr>
                                    </p:animRot>
                                    <p:animRot by="-240000">
                                      <p:cBhvr>
                                        <p:cTn id="28" dur="200" fill="hold">
                                          <p:stCondLst>
                                            <p:cond delay="200"/>
                                          </p:stCondLst>
                                        </p:cTn>
                                        <p:tgtEl>
                                          <p:spTgt spid="9">
                                            <p:txEl>
                                              <p:pRg st="3" end="3"/>
                                            </p:txEl>
                                          </p:spTgt>
                                        </p:tgtEl>
                                        <p:attrNameLst>
                                          <p:attrName>r</p:attrName>
                                        </p:attrNameLst>
                                      </p:cBhvr>
                                    </p:animRot>
                                    <p:animRot by="240000">
                                      <p:cBhvr>
                                        <p:cTn id="29" dur="200" fill="hold">
                                          <p:stCondLst>
                                            <p:cond delay="400"/>
                                          </p:stCondLst>
                                        </p:cTn>
                                        <p:tgtEl>
                                          <p:spTgt spid="9">
                                            <p:txEl>
                                              <p:pRg st="3" end="3"/>
                                            </p:txEl>
                                          </p:spTgt>
                                        </p:tgtEl>
                                        <p:attrNameLst>
                                          <p:attrName>r</p:attrName>
                                        </p:attrNameLst>
                                      </p:cBhvr>
                                    </p:animRot>
                                    <p:animRot by="-240000">
                                      <p:cBhvr>
                                        <p:cTn id="30" dur="200" fill="hold">
                                          <p:stCondLst>
                                            <p:cond delay="600"/>
                                          </p:stCondLst>
                                        </p:cTn>
                                        <p:tgtEl>
                                          <p:spTgt spid="9">
                                            <p:txEl>
                                              <p:pRg st="3" end="3"/>
                                            </p:txEl>
                                          </p:spTgt>
                                        </p:tgtEl>
                                        <p:attrNameLst>
                                          <p:attrName>r</p:attrName>
                                        </p:attrNameLst>
                                      </p:cBhvr>
                                    </p:animRot>
                                    <p:animRot by="120000">
                                      <p:cBhvr>
                                        <p:cTn id="31" dur="200" fill="hold">
                                          <p:stCondLst>
                                            <p:cond delay="800"/>
                                          </p:stCondLst>
                                        </p:cTn>
                                        <p:tgtEl>
                                          <p:spTgt spid="9">
                                            <p:txEl>
                                              <p:pRg st="3" end="3"/>
                                            </p:txEl>
                                          </p:spTgt>
                                        </p:tgtEl>
                                        <p:attrNameLst>
                                          <p:attrName>r</p:attrName>
                                        </p:attrNameLst>
                                      </p:cBhvr>
                                    </p:animRot>
                                  </p:childTnLst>
                                </p:cTn>
                              </p:par>
                            </p:childTnLst>
                          </p:cTn>
                        </p:par>
                        <p:par>
                          <p:cTn id="32" fill="hold">
                            <p:stCondLst>
                              <p:cond delay="4000"/>
                            </p:stCondLst>
                            <p:childTnLst>
                              <p:par>
                                <p:cTn id="33" presetID="32" presetClass="emph" presetSubtype="0" fill="hold" grpId="0" nodeType="afterEffect">
                                  <p:stCondLst>
                                    <p:cond delay="0"/>
                                  </p:stCondLst>
                                  <p:childTnLst>
                                    <p:animRot by="120000">
                                      <p:cBhvr>
                                        <p:cTn id="34" dur="100" fill="hold">
                                          <p:stCondLst>
                                            <p:cond delay="0"/>
                                          </p:stCondLst>
                                        </p:cTn>
                                        <p:tgtEl>
                                          <p:spTgt spid="9">
                                            <p:txEl>
                                              <p:pRg st="4" end="4"/>
                                            </p:txEl>
                                          </p:spTgt>
                                        </p:tgtEl>
                                        <p:attrNameLst>
                                          <p:attrName>r</p:attrName>
                                        </p:attrNameLst>
                                      </p:cBhvr>
                                    </p:animRot>
                                    <p:animRot by="-240000">
                                      <p:cBhvr>
                                        <p:cTn id="35" dur="200" fill="hold">
                                          <p:stCondLst>
                                            <p:cond delay="200"/>
                                          </p:stCondLst>
                                        </p:cTn>
                                        <p:tgtEl>
                                          <p:spTgt spid="9">
                                            <p:txEl>
                                              <p:pRg st="4" end="4"/>
                                            </p:txEl>
                                          </p:spTgt>
                                        </p:tgtEl>
                                        <p:attrNameLst>
                                          <p:attrName>r</p:attrName>
                                        </p:attrNameLst>
                                      </p:cBhvr>
                                    </p:animRot>
                                    <p:animRot by="240000">
                                      <p:cBhvr>
                                        <p:cTn id="36" dur="200" fill="hold">
                                          <p:stCondLst>
                                            <p:cond delay="400"/>
                                          </p:stCondLst>
                                        </p:cTn>
                                        <p:tgtEl>
                                          <p:spTgt spid="9">
                                            <p:txEl>
                                              <p:pRg st="4" end="4"/>
                                            </p:txEl>
                                          </p:spTgt>
                                        </p:tgtEl>
                                        <p:attrNameLst>
                                          <p:attrName>r</p:attrName>
                                        </p:attrNameLst>
                                      </p:cBhvr>
                                    </p:animRot>
                                    <p:animRot by="-240000">
                                      <p:cBhvr>
                                        <p:cTn id="37" dur="200" fill="hold">
                                          <p:stCondLst>
                                            <p:cond delay="600"/>
                                          </p:stCondLst>
                                        </p:cTn>
                                        <p:tgtEl>
                                          <p:spTgt spid="9">
                                            <p:txEl>
                                              <p:pRg st="4" end="4"/>
                                            </p:txEl>
                                          </p:spTgt>
                                        </p:tgtEl>
                                        <p:attrNameLst>
                                          <p:attrName>r</p:attrName>
                                        </p:attrNameLst>
                                      </p:cBhvr>
                                    </p:animRot>
                                    <p:animRot by="120000">
                                      <p:cBhvr>
                                        <p:cTn id="38" dur="200" fill="hold">
                                          <p:stCondLst>
                                            <p:cond delay="800"/>
                                          </p:stCondLst>
                                        </p:cTn>
                                        <p:tgtEl>
                                          <p:spTgt spid="9">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tmplLst>
          <p:tmpl lvl="1">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2">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3">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4">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5">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Lst>
      </p:bldP>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dirty="0"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DC503C11-3421-43DA-B654-98BED68469C9}" type="datetime1">
              <a:rPr lang="cs-CZ" smtClean="0"/>
              <a:t>9.2.2014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C5885FD-E9F6-4616-A947-C967941DDDC2}" type="slidenum">
              <a:rPr lang="cs-CZ" smtClean="0"/>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39503B6B-900B-4431-9EC9-0504992A991A}" type="datetime1">
              <a:rPr lang="cs-CZ" smtClean="0"/>
              <a:t>9.2.2014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C5885FD-E9F6-4616-A947-C967941DDDC2}" type="slidenum">
              <a:rPr lang="cs-CZ" smtClean="0"/>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B90D2150-83A7-4070-B62D-DC0ED6A2A9F0}" type="datetime1">
              <a:rPr lang="cs-CZ" smtClean="0"/>
              <a:t>9.2.2014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C5885FD-E9F6-4616-A947-C967941DDDC2}" type="slidenum">
              <a:rPr lang="cs-CZ" smtClean="0"/>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EF2635DF-67F5-48C1-977C-9FE9ED484D3B}" type="datetime1">
              <a:rPr lang="cs-CZ" smtClean="0"/>
              <a:t>9.2.2014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C5885FD-E9F6-4616-A947-C967941DDDC2}" type="slidenum">
              <a:rPr lang="cs-CZ" smtClean="0"/>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ransition spd="slow">
    <p:pull/>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A521AC36-3469-4A21-BD20-3914117921E6}" type="datetime1">
              <a:rPr lang="cs-CZ" smtClean="0"/>
              <a:t>9.2.2014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C5885FD-E9F6-4616-A947-C967941DDDC2}" type="slidenum">
              <a:rPr lang="cs-CZ" smtClean="0"/>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AF700F18-ADE5-4807-9373-727F3A31F4D5}" type="datetime1">
              <a:rPr lang="cs-CZ" smtClean="0"/>
              <a:t>9.2.2014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5345219-191E-4AAE-B0B5-30B8DD961B52}" type="datetime1">
              <a:rPr lang="cs-CZ" smtClean="0"/>
              <a:t>9.2.2014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dirty="0"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5E78B05B-E061-4713-9789-089775149A20}" type="datetime1">
              <a:rPr lang="cs-CZ" smtClean="0"/>
              <a:t>9.2.2014</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5885FD-E9F6-4616-A947-C967941DDDC2}" type="slidenum">
              <a:rPr lang="cs-CZ" smtClean="0"/>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3">
                                            <p:txEl>
                                              <p:pRg st="0" end="0"/>
                                            </p:txEl>
                                          </p:spTgt>
                                        </p:tgtEl>
                                      </p:cBhvr>
                                    </p:animEffect>
                                  </p:childTnLst>
                                </p:cTn>
                              </p:par>
                            </p:childTnLst>
                          </p:cTn>
                        </p:par>
                        <p:par>
                          <p:cTn id="14" fill="hold">
                            <p:stCondLst>
                              <p:cond delay="1000"/>
                            </p:stCondLst>
                            <p:childTnLst>
                              <p:par>
                                <p:cTn id="15" presetID="53" presetClass="entr" presetSubtype="16"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p:cTn id="1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3">
                                            <p:txEl>
                                              <p:pRg st="1" end="1"/>
                                            </p:txEl>
                                          </p:spTgt>
                                        </p:tgtEl>
                                      </p:cBhvr>
                                    </p:animEffect>
                                  </p:childTnLst>
                                </p:cTn>
                              </p:par>
                            </p:childTnLst>
                          </p:cTn>
                        </p:par>
                        <p:par>
                          <p:cTn id="20" fill="hold">
                            <p:stCondLst>
                              <p:cond delay="1500"/>
                            </p:stCondLst>
                            <p:childTnLst>
                              <p:par>
                                <p:cTn id="21" presetID="53" presetClass="entr" presetSubtype="16"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5" dur="500"/>
                                        <p:tgtEl>
                                          <p:spTgt spid="3">
                                            <p:txEl>
                                              <p:pRg st="2" end="2"/>
                                            </p:txEl>
                                          </p:spTgt>
                                        </p:tgtEl>
                                      </p:cBhvr>
                                    </p:animEffect>
                                  </p:childTnLst>
                                </p:cTn>
                              </p:par>
                            </p:childTnLst>
                          </p:cTn>
                        </p:par>
                        <p:par>
                          <p:cTn id="26" fill="hold">
                            <p:stCondLst>
                              <p:cond delay="2000"/>
                            </p:stCondLst>
                            <p:childTnLst>
                              <p:par>
                                <p:cTn id="27" presetID="53" presetClass="entr" presetSubtype="16" fill="hold" grpId="0"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p:cTn id="29"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0"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1" dur="500"/>
                                        <p:tgtEl>
                                          <p:spTgt spid="3">
                                            <p:txEl>
                                              <p:pRg st="3" end="3"/>
                                            </p:txEl>
                                          </p:spTgt>
                                        </p:tgtEl>
                                      </p:cBhvr>
                                    </p:animEffect>
                                  </p:childTnLst>
                                </p:cTn>
                              </p:par>
                            </p:childTnLst>
                          </p:cTn>
                        </p:par>
                        <p:par>
                          <p:cTn id="32" fill="hold">
                            <p:stCondLst>
                              <p:cond delay="2500"/>
                            </p:stCondLst>
                            <p:childTnLst>
                              <p:par>
                                <p:cTn id="33" presetID="53" presetClass="entr" presetSubtype="16"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tmplLst>
          <p:tmpl lvl="1">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2">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3">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4">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5">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Lst>
      </p:bldP>
    </p:bldLst>
  </p:timing>
  <p:hf hdr="0" ft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tmp"/><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image" Target="../media/image4.tmp"/><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tmp"/><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image" Target="../media/image9.tmp"/><Relationship Id="rId1" Type="http://schemas.openxmlformats.org/officeDocument/2006/relationships/slideLayout" Target="../slideLayouts/slideLayout7.xml"/><Relationship Id="rId4" Type="http://schemas.openxmlformats.org/officeDocument/2006/relationships/image" Target="../media/image11.tmp"/></Relationships>
</file>

<file path=ppt/slides/_rels/slide9.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image" Target="../media/image12.tmp"/><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tmp"/><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tmp"/><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9.tmp"/><Relationship Id="rId2" Type="http://schemas.openxmlformats.org/officeDocument/2006/relationships/image" Target="../media/image18.tmp"/><Relationship Id="rId1" Type="http://schemas.openxmlformats.org/officeDocument/2006/relationships/slideLayout" Target="../slideLayouts/slideLayout7.xml"/><Relationship Id="rId4" Type="http://schemas.openxmlformats.org/officeDocument/2006/relationships/image" Target="../media/image20.tmp"/></Relationships>
</file>

<file path=ppt/slides/_rels/slide14.xml.rels><?xml version="1.0" encoding="UTF-8" standalone="yes"?>
<Relationships xmlns="http://schemas.openxmlformats.org/package/2006/relationships"><Relationship Id="rId3" Type="http://schemas.openxmlformats.org/officeDocument/2006/relationships/image" Target="../media/image22.tmp"/><Relationship Id="rId2" Type="http://schemas.openxmlformats.org/officeDocument/2006/relationships/image" Target="../media/image21.tmp"/><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www.ceskatelevize.cz/ivysilani/1097697223-po-karlove-moste-s-prof-frantiskem-dvorakem/20236219671/" TargetMode="External"/><Relationship Id="rId2" Type="http://schemas.openxmlformats.org/officeDocument/2006/relationships/image" Target="../media/image23.tmp"/><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5.tmp"/><Relationship Id="rId2" Type="http://schemas.openxmlformats.org/officeDocument/2006/relationships/image" Target="../media/image24.tmp"/><Relationship Id="rId1" Type="http://schemas.openxmlformats.org/officeDocument/2006/relationships/slideLayout" Target="../slideLayouts/slideLayout7.xml"/><Relationship Id="rId5" Type="http://schemas.openxmlformats.org/officeDocument/2006/relationships/image" Target="../media/image27.tmp"/><Relationship Id="rId4" Type="http://schemas.openxmlformats.org/officeDocument/2006/relationships/image" Target="../media/image26.tmp"/></Relationships>
</file>

<file path=ppt/slides/_rels/slide17.xml.rels><?xml version="1.0" encoding="UTF-8" standalone="yes"?>
<Relationships xmlns="http://schemas.openxmlformats.org/package/2006/relationships"><Relationship Id="rId2" Type="http://schemas.openxmlformats.org/officeDocument/2006/relationships/image" Target="../media/image28.tmp"/><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9.tmp"/><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1.tmp"/><Relationship Id="rId2" Type="http://schemas.openxmlformats.org/officeDocument/2006/relationships/image" Target="../media/image30.tmp"/><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3.tmp"/><Relationship Id="rId2" Type="http://schemas.openxmlformats.org/officeDocument/2006/relationships/image" Target="../media/image32.tmp"/><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5.tmp"/><Relationship Id="rId2" Type="http://schemas.openxmlformats.org/officeDocument/2006/relationships/image" Target="../media/image34.tmp"/><Relationship Id="rId1" Type="http://schemas.openxmlformats.org/officeDocument/2006/relationships/slideLayout" Target="../slideLayouts/slideLayout7.xml"/><Relationship Id="rId4" Type="http://schemas.openxmlformats.org/officeDocument/2006/relationships/image" Target="../media/image36.tmp"/></Relationships>
</file>

<file path=ppt/slides/_rels/slide22.xml.rels><?xml version="1.0" encoding="UTF-8" standalone="yes"?>
<Relationships xmlns="http://schemas.openxmlformats.org/package/2006/relationships"><Relationship Id="rId2" Type="http://schemas.openxmlformats.org/officeDocument/2006/relationships/image" Target="../media/image37.tmp"/><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8.tmp"/><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8.tmp"/><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8.tmp"/><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8.tmp"/><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9.tmp"/><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1.tmp"/><Relationship Id="rId2" Type="http://schemas.openxmlformats.org/officeDocument/2006/relationships/image" Target="../media/image40.tmp"/><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9691" y="1844824"/>
            <a:ext cx="5544616" cy="1008112"/>
          </a:xfrm>
        </p:spPr>
        <p:txBody>
          <a:bodyPr>
            <a:normAutofit/>
          </a:bodyPr>
          <a:lstStyle/>
          <a:p>
            <a:pPr lvl="0"/>
            <a:r>
              <a:rPr lang="cs-CZ" sz="2800" dirty="0" smtClean="0"/>
              <a:t>Základní </a:t>
            </a:r>
            <a:r>
              <a:rPr lang="cs-CZ" sz="2800" dirty="0"/>
              <a:t>škola a Mateřská škola Bílá Třemešná, okres Trutnov</a:t>
            </a:r>
            <a:endParaRPr lang="cs-CZ" sz="2800" b="1" dirty="0"/>
          </a:p>
        </p:txBody>
      </p:sp>
      <p:graphicFrame>
        <p:nvGraphicFramePr>
          <p:cNvPr id="6" name="Diagram 5"/>
          <p:cNvGraphicFramePr/>
          <p:nvPr>
            <p:extLst>
              <p:ext uri="{D42A27DB-BD31-4B8C-83A1-F6EECF244321}">
                <p14:modId xmlns:p14="http://schemas.microsoft.com/office/powerpoint/2010/main" val="2150678979"/>
              </p:ext>
            </p:extLst>
          </p:nvPr>
        </p:nvGraphicFramePr>
        <p:xfrm>
          <a:off x="1403648" y="3284984"/>
          <a:ext cx="6192688" cy="3168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C:\Users\boh\Documents\Práce\Dumy\Zakladni_logolink_OPVK (ESF, EU, MSMT, OP VK)\01_Zakladni_logolink_horizontalni_cz\OPVK_hor_zakladni_logolink_RGB_cz.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691481" y="476672"/>
            <a:ext cx="5761037" cy="1258887"/>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1691481" y="2956302"/>
            <a:ext cx="5761037" cy="461665"/>
          </a:xfrm>
          <a:prstGeom prst="rect">
            <a:avLst/>
          </a:prstGeom>
          <a:noFill/>
        </p:spPr>
        <p:txBody>
          <a:bodyPr wrap="square" rtlCol="0">
            <a:spAutoFit/>
          </a:bodyPr>
          <a:lstStyle/>
          <a:p>
            <a:pPr algn="ctr"/>
            <a:r>
              <a:rPr lang="cs-CZ" sz="2400" dirty="0">
                <a:solidFill>
                  <a:schemeClr val="bg1"/>
                </a:solidFill>
              </a:rPr>
              <a:t>Škola pro 21. století</a:t>
            </a:r>
          </a:p>
        </p:txBody>
      </p:sp>
    </p:spTree>
    <p:extLst>
      <p:ext uri="{BB962C8B-B14F-4D97-AF65-F5344CB8AC3E}">
        <p14:creationId xmlns:p14="http://schemas.microsoft.com/office/powerpoint/2010/main" val="73622383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27584" y="1739949"/>
            <a:ext cx="7452816" cy="4641379"/>
          </a:xfrm>
        </p:spPr>
        <p:txBody>
          <a:bodyPr>
            <a:normAutofit fontScale="85000" lnSpcReduction="10000"/>
          </a:bodyPr>
          <a:lstStyle/>
          <a:p>
            <a:r>
              <a:rPr lang="cs-CZ" dirty="0"/>
              <a:t>Materiál je určen k výuce výtvarné a estetické výchovy na 2. stupni základní školy. Slouží jako osnova pro výklad. Je  doplněn </a:t>
            </a:r>
            <a:r>
              <a:rPr lang="cs-CZ" dirty="0" smtClean="0"/>
              <a:t>fotografiemi.</a:t>
            </a:r>
            <a:endParaRPr lang="cs-CZ" dirty="0" smtClean="0"/>
          </a:p>
          <a:p>
            <a:r>
              <a:rPr lang="cs-CZ" dirty="0" smtClean="0"/>
              <a:t> S </a:t>
            </a:r>
            <a:r>
              <a:rPr lang="cs-CZ" dirty="0"/>
              <a:t>tématem se žáci setkávají také  v hodinách </a:t>
            </a:r>
            <a:r>
              <a:rPr lang="cs-CZ" dirty="0" smtClean="0"/>
              <a:t>dějepisu</a:t>
            </a:r>
            <a:r>
              <a:rPr lang="cs-CZ" dirty="0" smtClean="0"/>
              <a:t>.</a:t>
            </a:r>
          </a:p>
          <a:p>
            <a:r>
              <a:rPr lang="cs-CZ" dirty="0" smtClean="0"/>
              <a:t>Na snímcích 3 a 4 se správná odpověď odkryje po kliknutí do oválu. Na snímku 5, 7, 8, 9, 10, 12, 13, 16, 17, 18, 21, 29 se odpověď (informace) zobrazí po kliknutí do obrázku. Na snímku 6 se odpověď zobrazí po kliknutí, obrázky po kliknutí do názvů. Na obrázku 11 se odpověď zobrazí po kliknutí na šipku. Na snímcích 15 (odkaz na video) a 22 se po kliknutí objeví šipky, které směřují k prvkům sochařské výzdoby, po kliknutí na šipku jejich popis.</a:t>
            </a:r>
          </a:p>
          <a:p>
            <a:r>
              <a:rPr lang="cs-CZ" dirty="0" smtClean="0"/>
              <a:t>Na snímku 23 se odpověď zobrazí po kliknutí. Na snímcích 24 – 27 se po kliknutí správná odpověď zvýrazní, špatná zmizí. </a:t>
            </a:r>
          </a:p>
          <a:p>
            <a:r>
              <a:rPr lang="cs-CZ" dirty="0" smtClean="0"/>
              <a:t>Materiál je určen k interaktivní výuce.</a:t>
            </a:r>
            <a:endParaRPr lang="cs-CZ" dirty="0" smtClean="0"/>
          </a:p>
          <a:p>
            <a:r>
              <a:rPr lang="cs-CZ" dirty="0" smtClean="0"/>
              <a:t>Časová dotace </a:t>
            </a:r>
            <a:r>
              <a:rPr lang="cs-CZ" dirty="0" smtClean="0"/>
              <a:t>45</a:t>
            </a:r>
            <a:r>
              <a:rPr lang="cs-CZ" dirty="0" smtClean="0"/>
              <a:t> </a:t>
            </a:r>
            <a:r>
              <a:rPr lang="cs-CZ" dirty="0" smtClean="0"/>
              <a:t>minut.</a:t>
            </a:r>
          </a:p>
          <a:p>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2</a:t>
            </a:fld>
            <a:endParaRPr lang="cs-CZ"/>
          </a:p>
        </p:txBody>
      </p:sp>
      <p:sp>
        <p:nvSpPr>
          <p:cNvPr id="4" name="Nadpis 3"/>
          <p:cNvSpPr>
            <a:spLocks noGrp="1"/>
          </p:cNvSpPr>
          <p:nvPr>
            <p:ph type="title"/>
          </p:nvPr>
        </p:nvSpPr>
        <p:spPr/>
        <p:txBody>
          <a:bodyPr/>
          <a:lstStyle/>
          <a:p>
            <a:r>
              <a:rPr lang="cs-CZ" dirty="0" smtClean="0"/>
              <a:t>Anotace</a:t>
            </a:r>
            <a:endParaRPr lang="cs-CZ" dirty="0"/>
          </a:p>
        </p:txBody>
      </p:sp>
    </p:spTree>
    <p:extLst>
      <p:ext uri="{BB962C8B-B14F-4D97-AF65-F5344CB8AC3E}">
        <p14:creationId xmlns:p14="http://schemas.microsoft.com/office/powerpoint/2010/main" val="2767248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27585" y="1628800"/>
            <a:ext cx="7452816" cy="4497363"/>
          </a:xfrm>
        </p:spPr>
        <p:txBody>
          <a:bodyPr>
            <a:normAutofit lnSpcReduction="10000"/>
          </a:bodyPr>
          <a:lstStyle/>
          <a:p>
            <a:r>
              <a:rPr lang="cs-CZ" dirty="0" smtClean="0"/>
              <a:t>Doba vrcholné gotiky se kryje zhruba s vládou Lucemburků</a:t>
            </a:r>
          </a:p>
          <a:p>
            <a:r>
              <a:rPr lang="cs-CZ" dirty="0" smtClean="0"/>
              <a:t>Ve 14. století ovládla gotika všechnu architektonickou tvorbu v Čechách</a:t>
            </a:r>
          </a:p>
          <a:p>
            <a:r>
              <a:rPr lang="cs-CZ" dirty="0" smtClean="0"/>
              <a:t>Pracovali tu umělci z Francie, Itálie, Německa, ale i čeští mistři vytvořili díla světové úrovně</a:t>
            </a:r>
          </a:p>
          <a:p>
            <a:r>
              <a:rPr lang="cs-CZ" dirty="0" smtClean="0"/>
              <a:t>Nejvýznamnějším obdobím české gotiky  je období vlády Karla IV.</a:t>
            </a:r>
          </a:p>
          <a:p>
            <a:r>
              <a:rPr lang="cs-CZ" dirty="0" smtClean="0"/>
              <a:t>Vzdělaný český král a římský císař dosáhl  významného postavení českých zemí v gotické kultuře</a:t>
            </a:r>
          </a:p>
          <a:p>
            <a:r>
              <a:rPr lang="cs-CZ" dirty="0" smtClean="0"/>
              <a:t>Pražská města se zařadila mezi nejkrásnější </a:t>
            </a:r>
          </a:p>
          <a:p>
            <a:pPr marL="0" indent="0">
              <a:buNone/>
            </a:pPr>
            <a:r>
              <a:rPr lang="cs-CZ" dirty="0" smtClean="0"/>
              <a:t>    v tehdejším křesťanském světě</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3</a:t>
            </a:fld>
            <a:endParaRPr lang="cs-CZ"/>
          </a:p>
        </p:txBody>
      </p:sp>
      <p:sp>
        <p:nvSpPr>
          <p:cNvPr id="4" name="Nadpis 3"/>
          <p:cNvSpPr>
            <a:spLocks noGrp="1"/>
          </p:cNvSpPr>
          <p:nvPr>
            <p:ph type="title"/>
          </p:nvPr>
        </p:nvSpPr>
        <p:spPr/>
        <p:txBody>
          <a:bodyPr/>
          <a:lstStyle/>
          <a:p>
            <a:r>
              <a:rPr lang="cs-CZ" dirty="0" smtClean="0"/>
              <a:t>Vrcholná gotika</a:t>
            </a:r>
            <a:endParaRPr lang="cs-CZ" dirty="0"/>
          </a:p>
        </p:txBody>
      </p:sp>
      <p:sp>
        <p:nvSpPr>
          <p:cNvPr id="7" name="Ovál 6"/>
          <p:cNvSpPr/>
          <p:nvPr/>
        </p:nvSpPr>
        <p:spPr>
          <a:xfrm>
            <a:off x="1115616" y="1916832"/>
            <a:ext cx="1800200" cy="5040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vál 7"/>
          <p:cNvSpPr/>
          <p:nvPr/>
        </p:nvSpPr>
        <p:spPr>
          <a:xfrm>
            <a:off x="1907704" y="4149080"/>
            <a:ext cx="1346448" cy="5040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141609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childTnLst>
        </p:cTn>
      </p:par>
    </p:tnLst>
    <p:bldLst>
      <p:bldP spid="7" grpId="0" animBg="1"/>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755576" y="1772816"/>
            <a:ext cx="7524825" cy="4353347"/>
          </a:xfrm>
        </p:spPr>
        <p:txBody>
          <a:bodyPr>
            <a:noAutofit/>
          </a:bodyPr>
          <a:lstStyle/>
          <a:p>
            <a:r>
              <a:rPr lang="cs-CZ" dirty="0" smtClean="0"/>
              <a:t>Roku 1333 rozšíření královského paláce Pražského hradu</a:t>
            </a:r>
          </a:p>
          <a:p>
            <a:r>
              <a:rPr lang="cs-CZ" dirty="0" smtClean="0"/>
              <a:t>Roku  1344  bylo založeno pražské arcibiskupství</a:t>
            </a:r>
          </a:p>
          <a:p>
            <a:r>
              <a:rPr lang="cs-CZ" dirty="0" smtClean="0"/>
              <a:t>Roku 1344 položen základní kámen pražské   katedrály</a:t>
            </a:r>
          </a:p>
          <a:p>
            <a:r>
              <a:rPr lang="cs-CZ" dirty="0" smtClean="0"/>
              <a:t>Roku  1348 založena  univerzita</a:t>
            </a:r>
          </a:p>
          <a:p>
            <a:r>
              <a:rPr lang="cs-CZ" dirty="0" smtClean="0"/>
              <a:t>Roku 1348 založeno Nové Město pražské</a:t>
            </a:r>
          </a:p>
          <a:p>
            <a:r>
              <a:rPr lang="cs-CZ" dirty="0" smtClean="0"/>
              <a:t>Vytváří se tzv. česká gotika</a:t>
            </a:r>
          </a:p>
          <a:p>
            <a:r>
              <a:rPr lang="cs-CZ" dirty="0" smtClean="0"/>
              <a:t>V </a:t>
            </a:r>
            <a:r>
              <a:rPr lang="cs-CZ" dirty="0" smtClean="0"/>
              <a:t>plastice a malířství </a:t>
            </a:r>
            <a:r>
              <a:rPr lang="cs-CZ" dirty="0" smtClean="0"/>
              <a:t>tzv. krásný  sloh</a:t>
            </a:r>
          </a:p>
          <a:p>
            <a:r>
              <a:rPr lang="cs-CZ" dirty="0" smtClean="0"/>
              <a:t>Deskové obrazy </a:t>
            </a:r>
            <a:r>
              <a:rPr lang="cs-CZ" dirty="0" smtClean="0"/>
              <a:t>Mistra Vyšebrodského  a Třeboňského </a:t>
            </a:r>
            <a:r>
              <a:rPr lang="cs-CZ" dirty="0" smtClean="0"/>
              <a:t>a mistra Theodorika patří k vrcholům gotického malířství v Evropě</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4</a:t>
            </a:fld>
            <a:endParaRPr lang="cs-CZ"/>
          </a:p>
        </p:txBody>
      </p:sp>
      <p:sp>
        <p:nvSpPr>
          <p:cNvPr id="4" name="Nadpis 3"/>
          <p:cNvSpPr>
            <a:spLocks noGrp="1"/>
          </p:cNvSpPr>
          <p:nvPr>
            <p:ph type="title"/>
          </p:nvPr>
        </p:nvSpPr>
        <p:spPr/>
        <p:txBody>
          <a:bodyPr/>
          <a:lstStyle/>
          <a:p>
            <a:r>
              <a:rPr lang="cs-CZ" dirty="0" smtClean="0"/>
              <a:t>Vrcholná gotika</a:t>
            </a:r>
            <a:endParaRPr lang="cs-CZ" dirty="0"/>
          </a:p>
        </p:txBody>
      </p:sp>
      <p:sp>
        <p:nvSpPr>
          <p:cNvPr id="10" name="Ovál 9"/>
          <p:cNvSpPr/>
          <p:nvPr/>
        </p:nvSpPr>
        <p:spPr>
          <a:xfrm>
            <a:off x="6732240" y="3032651"/>
            <a:ext cx="1584176" cy="457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vál 10"/>
          <p:cNvSpPr/>
          <p:nvPr/>
        </p:nvSpPr>
        <p:spPr>
          <a:xfrm>
            <a:off x="3779912" y="3449080"/>
            <a:ext cx="1490464" cy="4320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vál 12"/>
          <p:cNvSpPr/>
          <p:nvPr/>
        </p:nvSpPr>
        <p:spPr>
          <a:xfrm>
            <a:off x="4283968" y="4750025"/>
            <a:ext cx="1681336" cy="4791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97870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12" restart="whenNotActive" fill="hold" evtFilter="cancelBubble" nodeType="interactiveSeq">
                <p:stCondLst>
                  <p:cond evt="onClick" delay="0">
                    <p:tgtEl>
                      <p:spTgt spid="13"/>
                    </p:tgtEl>
                  </p:cond>
                </p:stCondLst>
                <p:endSync evt="end" delay="0">
                  <p:rtn val="all"/>
                </p:endSync>
                <p:childTnLst>
                  <p:par>
                    <p:cTn id="13" fill="hold">
                      <p:stCondLst>
                        <p:cond delay="0"/>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childTnLst>
        </p:cTn>
      </p:par>
    </p:tnLst>
    <p:bldLst>
      <p:bldP spid="10" grpId="0" animBg="1"/>
      <p:bldP spid="11" grpId="0" animBg="1"/>
      <p:bldP spid="1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číslo snímku 2"/>
          <p:cNvSpPr>
            <a:spLocks noGrp="1"/>
          </p:cNvSpPr>
          <p:nvPr>
            <p:ph type="sldNum" sz="quarter" idx="12"/>
          </p:nvPr>
        </p:nvSpPr>
        <p:spPr>
          <a:xfrm>
            <a:off x="7879519" y="6356862"/>
            <a:ext cx="1161826" cy="365125"/>
          </a:xfrm>
        </p:spPr>
        <p:txBody>
          <a:bodyPr/>
          <a:lstStyle/>
          <a:p>
            <a:fld id="{BC5885FD-E9F6-4616-A947-C967941DDDC2}" type="slidenum">
              <a:rPr lang="cs-CZ" smtClean="0"/>
              <a:t>5</a:t>
            </a:fld>
            <a:endParaRPr lang="cs-CZ" dirty="0"/>
          </a:p>
        </p:txBody>
      </p:sp>
      <p:sp>
        <p:nvSpPr>
          <p:cNvPr id="4" name="Nadpis 3"/>
          <p:cNvSpPr>
            <a:spLocks noGrp="1"/>
          </p:cNvSpPr>
          <p:nvPr>
            <p:ph type="title"/>
          </p:nvPr>
        </p:nvSpPr>
        <p:spPr/>
        <p:txBody>
          <a:bodyPr>
            <a:normAutofit/>
          </a:bodyPr>
          <a:lstStyle/>
          <a:p>
            <a:r>
              <a:rPr lang="cs-CZ" dirty="0" smtClean="0"/>
              <a:t>Umění vrcholné gotiky</a:t>
            </a:r>
            <a:endParaRPr lang="cs-CZ" dirty="0"/>
          </a:p>
        </p:txBody>
      </p:sp>
      <p:graphicFrame>
        <p:nvGraphicFramePr>
          <p:cNvPr id="5" name="Diagram 4"/>
          <p:cNvGraphicFramePr/>
          <p:nvPr>
            <p:extLst>
              <p:ext uri="{D42A27DB-BD31-4B8C-83A1-F6EECF244321}">
                <p14:modId xmlns:p14="http://schemas.microsoft.com/office/powerpoint/2010/main" val="293731992"/>
              </p:ext>
            </p:extLst>
          </p:nvPr>
        </p:nvGraphicFramePr>
        <p:xfrm>
          <a:off x="755576" y="2348880"/>
          <a:ext cx="4680520" cy="35223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ovéPole 7"/>
          <p:cNvSpPr txBox="1"/>
          <p:nvPr/>
        </p:nvSpPr>
        <p:spPr>
          <a:xfrm>
            <a:off x="755576" y="1844824"/>
            <a:ext cx="5328592" cy="461665"/>
          </a:xfrm>
          <a:prstGeom prst="rect">
            <a:avLst/>
          </a:prstGeom>
          <a:noFill/>
        </p:spPr>
        <p:txBody>
          <a:bodyPr wrap="square" rtlCol="0">
            <a:spAutoFit/>
          </a:bodyPr>
          <a:lstStyle/>
          <a:p>
            <a:r>
              <a:rPr lang="cs-CZ" sz="2400" dirty="0" smtClean="0">
                <a:solidFill>
                  <a:srgbClr val="FF0000"/>
                </a:solidFill>
              </a:rPr>
              <a:t>Vyjmenuj Lucemburky na českém trůně</a:t>
            </a:r>
            <a:endParaRPr lang="cs-CZ" sz="2400" dirty="0">
              <a:solidFill>
                <a:srgbClr val="FF0000"/>
              </a:solidFill>
            </a:endParaRPr>
          </a:p>
        </p:txBody>
      </p:sp>
      <p:sp>
        <p:nvSpPr>
          <p:cNvPr id="10" name="TextovéPole 9"/>
          <p:cNvSpPr txBox="1"/>
          <p:nvPr/>
        </p:nvSpPr>
        <p:spPr>
          <a:xfrm>
            <a:off x="6084168" y="5550331"/>
            <a:ext cx="2736304" cy="830997"/>
          </a:xfrm>
          <a:prstGeom prst="rect">
            <a:avLst/>
          </a:prstGeom>
          <a:noFill/>
        </p:spPr>
        <p:txBody>
          <a:bodyPr wrap="square" rtlCol="0">
            <a:spAutoFit/>
          </a:bodyPr>
          <a:lstStyle/>
          <a:p>
            <a:r>
              <a:rPr lang="cs-CZ" sz="2400" dirty="0" smtClean="0">
                <a:solidFill>
                  <a:srgbClr val="FF0000"/>
                </a:solidFill>
              </a:rPr>
              <a:t>Pro odpověď klikni do obrázku</a:t>
            </a:r>
            <a:endParaRPr lang="cs-CZ" sz="2400" dirty="0">
              <a:solidFill>
                <a:srgbClr val="FF0000"/>
              </a:solidFill>
            </a:endParaRPr>
          </a:p>
        </p:txBody>
      </p:sp>
      <p:pic>
        <p:nvPicPr>
          <p:cNvPr id="11" name="Obrázek 10" descr="Výřez obrazovky"/>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984880" y="1890991"/>
            <a:ext cx="2835592" cy="3659340"/>
          </a:xfrm>
          <a:prstGeom prst="rect">
            <a:avLst/>
          </a:prstGeom>
        </p:spPr>
      </p:pic>
      <p:sp>
        <p:nvSpPr>
          <p:cNvPr id="12" name="TextovéPole 11"/>
          <p:cNvSpPr txBox="1"/>
          <p:nvPr/>
        </p:nvSpPr>
        <p:spPr>
          <a:xfrm>
            <a:off x="6012160" y="1844824"/>
            <a:ext cx="292068" cy="461665"/>
          </a:xfrm>
          <a:prstGeom prst="rect">
            <a:avLst/>
          </a:prstGeom>
          <a:noFill/>
        </p:spPr>
        <p:txBody>
          <a:bodyPr wrap="none" rtlCol="0">
            <a:spAutoFit/>
          </a:bodyPr>
          <a:lstStyle/>
          <a:p>
            <a:r>
              <a:rPr lang="cs-CZ" sz="2400" dirty="0" smtClean="0">
                <a:solidFill>
                  <a:schemeClr val="bg1"/>
                </a:solidFill>
              </a:rPr>
              <a:t>1</a:t>
            </a:r>
            <a:endParaRPr lang="cs-CZ" sz="2400" dirty="0">
              <a:solidFill>
                <a:schemeClr val="bg1"/>
              </a:solidFill>
            </a:endParaRPr>
          </a:p>
        </p:txBody>
      </p:sp>
    </p:spTree>
    <p:extLst>
      <p:ext uri="{BB962C8B-B14F-4D97-AF65-F5344CB8AC3E}">
        <p14:creationId xmlns:p14="http://schemas.microsoft.com/office/powerpoint/2010/main" val="179172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nextCondLst>
                <p:cond evt="onClick" delay="0">
                  <p:tgtEl>
                    <p:spTgt spid="11"/>
                  </p:tgtEl>
                </p:cond>
              </p:nextCondLst>
            </p:seq>
          </p:childTnLst>
        </p:cTn>
      </p:par>
    </p:tnLst>
    <p:bldLst>
      <p:bldP spid="4" grpId="0"/>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Zástupný symbol pro číslo snímku 2"/>
          <p:cNvSpPr>
            <a:spLocks noGrp="1"/>
          </p:cNvSpPr>
          <p:nvPr>
            <p:ph type="sldNum" sz="quarter" idx="12"/>
          </p:nvPr>
        </p:nvSpPr>
        <p:spPr>
          <a:xfrm>
            <a:off x="8172400" y="6431270"/>
            <a:ext cx="1161826" cy="365125"/>
          </a:xfrm>
        </p:spPr>
        <p:txBody>
          <a:bodyPr/>
          <a:lstStyle/>
          <a:p>
            <a:fld id="{BC5885FD-E9F6-4616-A947-C967941DDDC2}" type="slidenum">
              <a:rPr lang="cs-CZ" smtClean="0"/>
              <a:t>6</a:t>
            </a:fld>
            <a:endParaRPr lang="cs-CZ"/>
          </a:p>
        </p:txBody>
      </p:sp>
      <p:sp>
        <p:nvSpPr>
          <p:cNvPr id="5" name="TextovéPole 4"/>
          <p:cNvSpPr txBox="1"/>
          <p:nvPr/>
        </p:nvSpPr>
        <p:spPr>
          <a:xfrm>
            <a:off x="478669" y="260648"/>
            <a:ext cx="7189675" cy="584775"/>
          </a:xfrm>
          <a:prstGeom prst="rect">
            <a:avLst/>
          </a:prstGeom>
          <a:noFill/>
        </p:spPr>
        <p:txBody>
          <a:bodyPr wrap="square" rtlCol="0">
            <a:spAutoFit/>
          </a:bodyPr>
          <a:lstStyle/>
          <a:p>
            <a:r>
              <a:rPr lang="cs-CZ" sz="3200" dirty="0" smtClean="0">
                <a:solidFill>
                  <a:schemeClr val="bg2">
                    <a:lumMod val="50000"/>
                  </a:schemeClr>
                </a:solidFill>
              </a:rPr>
              <a:t>Nové Město pražské bylo založeno roku</a:t>
            </a:r>
            <a:endParaRPr lang="cs-CZ" sz="3200" dirty="0">
              <a:solidFill>
                <a:schemeClr val="bg2">
                  <a:lumMod val="50000"/>
                </a:schemeClr>
              </a:solidFill>
            </a:endParaRPr>
          </a:p>
        </p:txBody>
      </p:sp>
      <p:sp>
        <p:nvSpPr>
          <p:cNvPr id="6" name="TextovéPole 5"/>
          <p:cNvSpPr txBox="1"/>
          <p:nvPr/>
        </p:nvSpPr>
        <p:spPr>
          <a:xfrm>
            <a:off x="7380312" y="188640"/>
            <a:ext cx="1080120" cy="584775"/>
          </a:xfrm>
          <a:prstGeom prst="rect">
            <a:avLst/>
          </a:prstGeom>
          <a:noFill/>
        </p:spPr>
        <p:txBody>
          <a:bodyPr wrap="square" rtlCol="0">
            <a:spAutoFit/>
          </a:bodyPr>
          <a:lstStyle/>
          <a:p>
            <a:r>
              <a:rPr lang="cs-CZ" sz="3200" dirty="0" smtClean="0">
                <a:solidFill>
                  <a:srgbClr val="FF0000"/>
                </a:solidFill>
              </a:rPr>
              <a:t>1348</a:t>
            </a:r>
            <a:endParaRPr lang="cs-CZ" sz="3200" dirty="0">
              <a:solidFill>
                <a:srgbClr val="FF0000"/>
              </a:solidFill>
            </a:endParaRPr>
          </a:p>
        </p:txBody>
      </p:sp>
      <p:sp>
        <p:nvSpPr>
          <p:cNvPr id="7" name="TextovéPole 6"/>
          <p:cNvSpPr txBox="1"/>
          <p:nvPr/>
        </p:nvSpPr>
        <p:spPr>
          <a:xfrm>
            <a:off x="791580" y="836712"/>
            <a:ext cx="7560840" cy="523220"/>
          </a:xfrm>
          <a:prstGeom prst="rect">
            <a:avLst/>
          </a:prstGeom>
          <a:noFill/>
        </p:spPr>
        <p:txBody>
          <a:bodyPr wrap="square" rtlCol="0">
            <a:spAutoFit/>
          </a:bodyPr>
          <a:lstStyle/>
          <a:p>
            <a:r>
              <a:rPr lang="cs-CZ" sz="2800" dirty="0" smtClean="0"/>
              <a:t>V plánu města byla zakreslena i tři velká náměstí</a:t>
            </a:r>
            <a:endParaRPr lang="cs-CZ" sz="2800" dirty="0"/>
          </a:p>
        </p:txBody>
      </p:sp>
      <p:pic>
        <p:nvPicPr>
          <p:cNvPr id="9" name="Obrázek 8"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2420888"/>
            <a:ext cx="2848372" cy="2524477"/>
          </a:xfrm>
          <a:prstGeom prst="rect">
            <a:avLst/>
          </a:prstGeom>
        </p:spPr>
      </p:pic>
      <p:pic>
        <p:nvPicPr>
          <p:cNvPr id="11" name="Obrázek 10"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01885" y="2132856"/>
            <a:ext cx="2320758" cy="2808312"/>
          </a:xfrm>
          <a:prstGeom prst="rect">
            <a:avLst/>
          </a:prstGeom>
        </p:spPr>
      </p:pic>
      <p:pic>
        <p:nvPicPr>
          <p:cNvPr id="12" name="Obrázek 11" descr="Výřez obrazovk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44277" y="2645604"/>
            <a:ext cx="2982747" cy="2295564"/>
          </a:xfrm>
          <a:prstGeom prst="rect">
            <a:avLst/>
          </a:prstGeom>
        </p:spPr>
      </p:pic>
      <p:sp>
        <p:nvSpPr>
          <p:cNvPr id="13" name="TextovéPole 12"/>
          <p:cNvSpPr txBox="1"/>
          <p:nvPr/>
        </p:nvSpPr>
        <p:spPr>
          <a:xfrm>
            <a:off x="611560" y="5046275"/>
            <a:ext cx="2088232" cy="1384995"/>
          </a:xfrm>
          <a:prstGeom prst="rect">
            <a:avLst/>
          </a:prstGeom>
          <a:noFill/>
        </p:spPr>
        <p:txBody>
          <a:bodyPr wrap="square" rtlCol="0">
            <a:spAutoFit/>
          </a:bodyPr>
          <a:lstStyle/>
          <a:p>
            <a:r>
              <a:rPr lang="cs-CZ" sz="2800" dirty="0" smtClean="0">
                <a:solidFill>
                  <a:srgbClr val="FF0000"/>
                </a:solidFill>
              </a:rPr>
              <a:t>Koňský trh – Václavské náměstí</a:t>
            </a:r>
            <a:endParaRPr lang="cs-CZ" sz="2800" dirty="0">
              <a:solidFill>
                <a:srgbClr val="FF0000"/>
              </a:solidFill>
            </a:endParaRPr>
          </a:p>
        </p:txBody>
      </p:sp>
      <p:sp>
        <p:nvSpPr>
          <p:cNvPr id="14" name="TextovéPole 13"/>
          <p:cNvSpPr txBox="1"/>
          <p:nvPr/>
        </p:nvSpPr>
        <p:spPr>
          <a:xfrm>
            <a:off x="3275856" y="4994012"/>
            <a:ext cx="2682283" cy="954107"/>
          </a:xfrm>
          <a:prstGeom prst="rect">
            <a:avLst/>
          </a:prstGeom>
          <a:noFill/>
        </p:spPr>
        <p:txBody>
          <a:bodyPr wrap="square" rtlCol="0">
            <a:spAutoFit/>
          </a:bodyPr>
          <a:lstStyle/>
          <a:p>
            <a:r>
              <a:rPr lang="cs-CZ" sz="2800" dirty="0" smtClean="0">
                <a:solidFill>
                  <a:srgbClr val="FF0000"/>
                </a:solidFill>
              </a:rPr>
              <a:t>Dobytčí trh - </a:t>
            </a:r>
          </a:p>
          <a:p>
            <a:r>
              <a:rPr lang="cs-CZ" sz="2800" dirty="0" smtClean="0">
                <a:solidFill>
                  <a:srgbClr val="FF0000"/>
                </a:solidFill>
              </a:rPr>
              <a:t>Karlovo náměstí</a:t>
            </a:r>
            <a:endParaRPr lang="cs-CZ" sz="2800" dirty="0">
              <a:solidFill>
                <a:srgbClr val="FF0000"/>
              </a:solidFill>
            </a:endParaRPr>
          </a:p>
        </p:txBody>
      </p:sp>
      <p:sp>
        <p:nvSpPr>
          <p:cNvPr id="15" name="TextovéPole 14"/>
          <p:cNvSpPr txBox="1"/>
          <p:nvPr/>
        </p:nvSpPr>
        <p:spPr>
          <a:xfrm>
            <a:off x="6480212" y="5067181"/>
            <a:ext cx="1980220" cy="1384995"/>
          </a:xfrm>
          <a:prstGeom prst="rect">
            <a:avLst/>
          </a:prstGeom>
          <a:noFill/>
        </p:spPr>
        <p:txBody>
          <a:bodyPr wrap="square" rtlCol="0">
            <a:spAutoFit/>
          </a:bodyPr>
          <a:lstStyle/>
          <a:p>
            <a:r>
              <a:rPr lang="cs-CZ" sz="2800" dirty="0" smtClean="0">
                <a:solidFill>
                  <a:srgbClr val="FF0000"/>
                </a:solidFill>
              </a:rPr>
              <a:t>Senný trh - </a:t>
            </a:r>
          </a:p>
          <a:p>
            <a:r>
              <a:rPr lang="cs-CZ" sz="2800" dirty="0" smtClean="0">
                <a:solidFill>
                  <a:srgbClr val="FF0000"/>
                </a:solidFill>
              </a:rPr>
              <a:t>Senovážné náměstí</a:t>
            </a:r>
            <a:endParaRPr lang="cs-CZ" sz="2800" dirty="0">
              <a:solidFill>
                <a:srgbClr val="FF0000"/>
              </a:solidFill>
            </a:endParaRPr>
          </a:p>
        </p:txBody>
      </p:sp>
      <p:sp>
        <p:nvSpPr>
          <p:cNvPr id="16" name="TextovéPole 15"/>
          <p:cNvSpPr txBox="1"/>
          <p:nvPr/>
        </p:nvSpPr>
        <p:spPr>
          <a:xfrm>
            <a:off x="467544" y="1455167"/>
            <a:ext cx="5436604" cy="461665"/>
          </a:xfrm>
          <a:prstGeom prst="rect">
            <a:avLst/>
          </a:prstGeom>
          <a:noFill/>
        </p:spPr>
        <p:txBody>
          <a:bodyPr wrap="square" rtlCol="0">
            <a:spAutoFit/>
          </a:bodyPr>
          <a:lstStyle/>
          <a:p>
            <a:r>
              <a:rPr lang="cs-CZ" sz="2400" dirty="0" smtClean="0"/>
              <a:t>Uveď jejich názvy, klikni pro kontrolu</a:t>
            </a:r>
            <a:endParaRPr lang="cs-CZ" sz="2400" dirty="0"/>
          </a:p>
        </p:txBody>
      </p:sp>
      <p:sp>
        <p:nvSpPr>
          <p:cNvPr id="17" name="TextovéPole 16"/>
          <p:cNvSpPr txBox="1"/>
          <p:nvPr/>
        </p:nvSpPr>
        <p:spPr>
          <a:xfrm>
            <a:off x="3275856" y="6135687"/>
            <a:ext cx="2232248" cy="461665"/>
          </a:xfrm>
          <a:prstGeom prst="rect">
            <a:avLst/>
          </a:prstGeom>
          <a:noFill/>
        </p:spPr>
        <p:txBody>
          <a:bodyPr wrap="square" rtlCol="0">
            <a:spAutoFit/>
          </a:bodyPr>
          <a:lstStyle/>
          <a:p>
            <a:r>
              <a:rPr lang="cs-CZ" sz="2400" dirty="0" smtClean="0"/>
              <a:t>Klikni do názvů</a:t>
            </a:r>
            <a:endParaRPr lang="cs-CZ" sz="2400" dirty="0"/>
          </a:p>
        </p:txBody>
      </p:sp>
      <p:sp>
        <p:nvSpPr>
          <p:cNvPr id="18" name="TextovéPole 17"/>
          <p:cNvSpPr txBox="1"/>
          <p:nvPr/>
        </p:nvSpPr>
        <p:spPr>
          <a:xfrm>
            <a:off x="3563888" y="2492896"/>
            <a:ext cx="2014739" cy="830997"/>
          </a:xfrm>
          <a:prstGeom prst="rect">
            <a:avLst/>
          </a:prstGeom>
          <a:noFill/>
        </p:spPr>
        <p:txBody>
          <a:bodyPr wrap="square" rtlCol="0">
            <a:spAutoFit/>
          </a:bodyPr>
          <a:lstStyle/>
          <a:p>
            <a:r>
              <a:rPr lang="cs-CZ" sz="2400" dirty="0" smtClean="0">
                <a:solidFill>
                  <a:schemeClr val="bg2">
                    <a:lumMod val="10000"/>
                  </a:schemeClr>
                </a:solidFill>
              </a:rPr>
              <a:t>Novoměstská radnice</a:t>
            </a:r>
            <a:endParaRPr lang="cs-CZ" sz="2400" dirty="0">
              <a:solidFill>
                <a:schemeClr val="bg2">
                  <a:lumMod val="10000"/>
                </a:schemeClr>
              </a:solidFill>
            </a:endParaRPr>
          </a:p>
        </p:txBody>
      </p:sp>
      <p:sp>
        <p:nvSpPr>
          <p:cNvPr id="19" name="TextovéPole 18"/>
          <p:cNvSpPr txBox="1"/>
          <p:nvPr/>
        </p:nvSpPr>
        <p:spPr>
          <a:xfrm>
            <a:off x="251520" y="2348880"/>
            <a:ext cx="327334" cy="461665"/>
          </a:xfrm>
          <a:prstGeom prst="rect">
            <a:avLst/>
          </a:prstGeom>
          <a:noFill/>
        </p:spPr>
        <p:txBody>
          <a:bodyPr wrap="none" rtlCol="0">
            <a:spAutoFit/>
          </a:bodyPr>
          <a:lstStyle/>
          <a:p>
            <a:r>
              <a:rPr lang="cs-CZ" sz="2400" dirty="0" smtClean="0">
                <a:solidFill>
                  <a:schemeClr val="bg1"/>
                </a:solidFill>
              </a:rPr>
              <a:t>2</a:t>
            </a:r>
            <a:endParaRPr lang="cs-CZ" sz="2400" dirty="0">
              <a:solidFill>
                <a:schemeClr val="bg1"/>
              </a:solidFill>
            </a:endParaRPr>
          </a:p>
        </p:txBody>
      </p:sp>
      <p:sp>
        <p:nvSpPr>
          <p:cNvPr id="20" name="TextovéPole 19"/>
          <p:cNvSpPr txBox="1"/>
          <p:nvPr/>
        </p:nvSpPr>
        <p:spPr>
          <a:xfrm>
            <a:off x="3419872" y="2060848"/>
            <a:ext cx="333746" cy="461665"/>
          </a:xfrm>
          <a:prstGeom prst="rect">
            <a:avLst/>
          </a:prstGeom>
          <a:noFill/>
        </p:spPr>
        <p:txBody>
          <a:bodyPr wrap="none" rtlCol="0">
            <a:spAutoFit/>
          </a:bodyPr>
          <a:lstStyle/>
          <a:p>
            <a:r>
              <a:rPr lang="cs-CZ" sz="2400" dirty="0" smtClean="0">
                <a:solidFill>
                  <a:schemeClr val="bg1"/>
                </a:solidFill>
              </a:rPr>
              <a:t>3</a:t>
            </a:r>
            <a:endParaRPr lang="cs-CZ" sz="2400" dirty="0">
              <a:solidFill>
                <a:schemeClr val="bg1"/>
              </a:solidFill>
            </a:endParaRPr>
          </a:p>
        </p:txBody>
      </p:sp>
      <p:sp>
        <p:nvSpPr>
          <p:cNvPr id="21" name="TextovéPole 20"/>
          <p:cNvSpPr txBox="1"/>
          <p:nvPr/>
        </p:nvSpPr>
        <p:spPr>
          <a:xfrm>
            <a:off x="5940152" y="2564904"/>
            <a:ext cx="348172" cy="461665"/>
          </a:xfrm>
          <a:prstGeom prst="rect">
            <a:avLst/>
          </a:prstGeom>
          <a:noFill/>
        </p:spPr>
        <p:txBody>
          <a:bodyPr wrap="none" rtlCol="0">
            <a:spAutoFit/>
          </a:bodyPr>
          <a:lstStyle/>
          <a:p>
            <a:r>
              <a:rPr lang="cs-CZ" sz="2400" dirty="0" smtClean="0">
                <a:solidFill>
                  <a:schemeClr val="bg1"/>
                </a:solidFill>
              </a:rPr>
              <a:t>4</a:t>
            </a:r>
            <a:endParaRPr lang="cs-CZ" sz="2400" dirty="0">
              <a:solidFill>
                <a:schemeClr val="bg1"/>
              </a:solidFill>
            </a:endParaRPr>
          </a:p>
        </p:txBody>
      </p:sp>
    </p:spTree>
    <p:extLst>
      <p:ext uri="{BB962C8B-B14F-4D97-AF65-F5344CB8AC3E}">
        <p14:creationId xmlns:p14="http://schemas.microsoft.com/office/powerpoint/2010/main" val="579970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ipe(down)">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wipe(down)">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wipe(down)">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3" restart="whenNotActive" fill="hold" evtFilter="cancelBubble" nodeType="interactiveSeq">
                <p:stCondLst>
                  <p:cond evt="onClick" delay="0">
                    <p:tgtEl>
                      <p:spTgt spid="13"/>
                    </p:tgtEl>
                  </p:cond>
                </p:stCondLst>
                <p:endSync evt="end" delay="0">
                  <p:rtn val="all"/>
                </p:endSync>
                <p:childTnLst>
                  <p:par>
                    <p:cTn id="24" fill="hold">
                      <p:stCondLst>
                        <p:cond delay="0"/>
                      </p:stCondLst>
                      <p:childTnLst>
                        <p:par>
                          <p:cTn id="25" fill="hold">
                            <p:stCondLst>
                              <p:cond delay="0"/>
                            </p:stCondLst>
                            <p:childTnLst>
                              <p:par>
                                <p:cTn id="26" presetID="22" presetClass="entr" presetSubtype="4"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wipe(down)">
                                      <p:cBhvr>
                                        <p:cTn id="28" dur="500"/>
                                        <p:tgtEl>
                                          <p:spTgt spid="9"/>
                                        </p:tgtEl>
                                      </p:cBhvr>
                                    </p:animEffect>
                                  </p:childTnLst>
                                </p:cTn>
                              </p:par>
                            </p:childTnLst>
                          </p:cTn>
                        </p:par>
                      </p:childTnLst>
                    </p:cTn>
                  </p:par>
                </p:childTnLst>
              </p:cTn>
              <p:nextCondLst>
                <p:cond evt="onClick" delay="0">
                  <p:tgtEl>
                    <p:spTgt spid="13"/>
                  </p:tgtEl>
                </p:cond>
              </p:nextCondLst>
            </p:seq>
            <p:seq concurrent="1" nextAc="seek">
              <p:cTn id="29" restart="whenNotActive" fill="hold" evtFilter="cancelBubble" nodeType="interactiveSeq">
                <p:stCondLst>
                  <p:cond evt="onClick" delay="0">
                    <p:tgtEl>
                      <p:spTgt spid="14"/>
                    </p:tgtEl>
                  </p:cond>
                </p:stCondLst>
                <p:endSync evt="end" delay="0">
                  <p:rtn val="all"/>
                </p:endSync>
                <p:childTnLst>
                  <p:par>
                    <p:cTn id="30" fill="hold">
                      <p:stCondLst>
                        <p:cond delay="0"/>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wipe(down)">
                                      <p:cBhvr>
                                        <p:cTn id="34" dur="500"/>
                                        <p:tgtEl>
                                          <p:spTgt spid="11"/>
                                        </p:tgtEl>
                                      </p:cBhvr>
                                    </p:animEffect>
                                  </p:childTnLst>
                                </p:cTn>
                              </p:par>
                            </p:childTnLst>
                          </p:cTn>
                        </p:par>
                      </p:childTnLst>
                    </p:cTn>
                  </p:par>
                </p:childTnLst>
              </p:cTn>
              <p:nextCondLst>
                <p:cond evt="onClick" delay="0">
                  <p:tgtEl>
                    <p:spTgt spid="14"/>
                  </p:tgtEl>
                </p:cond>
              </p:nextCondLst>
            </p:seq>
            <p:seq concurrent="1" nextAc="seek">
              <p:cTn id="35" restart="whenNotActive" fill="hold" evtFilter="cancelBubble" nodeType="interactiveSeq">
                <p:stCondLst>
                  <p:cond evt="onClick" delay="0">
                    <p:tgtEl>
                      <p:spTgt spid="15"/>
                    </p:tgtEl>
                  </p:cond>
                </p:stCondLst>
                <p:endSync evt="end" delay="0">
                  <p:rtn val="all"/>
                </p:endSync>
                <p:childTnLst>
                  <p:par>
                    <p:cTn id="36" fill="hold">
                      <p:stCondLst>
                        <p:cond delay="0"/>
                      </p:stCondLst>
                      <p:childTnLst>
                        <p:par>
                          <p:cTn id="37" fill="hold">
                            <p:stCondLst>
                              <p:cond delay="0"/>
                            </p:stCondLst>
                            <p:childTnLst>
                              <p:par>
                                <p:cTn id="38" presetID="22" presetClass="entr" presetSubtype="4" fill="hold"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wipe(down)">
                                      <p:cBhvr>
                                        <p:cTn id="40" dur="500"/>
                                        <p:tgtEl>
                                          <p:spTgt spid="12"/>
                                        </p:tgtEl>
                                      </p:cBhvr>
                                    </p:animEffect>
                                  </p:childTnLst>
                                </p:cTn>
                              </p:par>
                            </p:childTnLst>
                          </p:cTn>
                        </p:par>
                      </p:childTnLst>
                    </p:cTn>
                  </p:par>
                </p:childTnLst>
              </p:cTn>
              <p:nextCondLst>
                <p:cond evt="onClick" delay="0">
                  <p:tgtEl>
                    <p:spTgt spid="15"/>
                  </p:tgtEl>
                </p:cond>
              </p:nextCondLst>
            </p:seq>
            <p:seq concurrent="1" nextAc="seek">
              <p:cTn id="41" restart="whenNotActive" fill="hold" evtFilter="cancelBubble" nodeType="interactiveSeq">
                <p:stCondLst>
                  <p:cond evt="onClick" delay="0">
                    <p:tgtEl>
                      <p:spTgt spid="11"/>
                    </p:tgtEl>
                  </p:cond>
                </p:stCondLst>
                <p:endSync evt="end" delay="0">
                  <p:rtn val="all"/>
                </p:endSync>
                <p:childTnLst>
                  <p:par>
                    <p:cTn id="42" fill="hold">
                      <p:stCondLst>
                        <p:cond delay="0"/>
                      </p:stCondLst>
                      <p:childTnLst>
                        <p:par>
                          <p:cTn id="43" fill="hold">
                            <p:stCondLst>
                              <p:cond delay="0"/>
                            </p:stCondLst>
                            <p:childTnLst>
                              <p:par>
                                <p:cTn id="44" presetID="22" presetClass="entr" presetSubtype="4" fill="hold" grpId="0" nodeType="clickEffect">
                                  <p:stCondLst>
                                    <p:cond delay="0"/>
                                  </p:stCondLst>
                                  <p:childTnLst>
                                    <p:set>
                                      <p:cBhvr>
                                        <p:cTn id="45" dur="1" fill="hold">
                                          <p:stCondLst>
                                            <p:cond delay="0"/>
                                          </p:stCondLst>
                                        </p:cTn>
                                        <p:tgtEl>
                                          <p:spTgt spid="18"/>
                                        </p:tgtEl>
                                        <p:attrNameLst>
                                          <p:attrName>style.visibility</p:attrName>
                                        </p:attrNameLst>
                                      </p:cBhvr>
                                      <p:to>
                                        <p:strVal val="visible"/>
                                      </p:to>
                                    </p:set>
                                    <p:animEffect transition="in" filter="wipe(down)">
                                      <p:cBhvr>
                                        <p:cTn id="46" dur="500"/>
                                        <p:tgtEl>
                                          <p:spTgt spid="18"/>
                                        </p:tgtEl>
                                      </p:cBhvr>
                                    </p:animEffect>
                                  </p:childTnLst>
                                </p:cTn>
                              </p:par>
                            </p:childTnLst>
                          </p:cTn>
                        </p:par>
                      </p:childTnLst>
                    </p:cTn>
                  </p:par>
                </p:childTnLst>
              </p:cTn>
              <p:nextCondLst>
                <p:cond evt="onClick" delay="0">
                  <p:tgtEl>
                    <p:spTgt spid="11"/>
                  </p:tgtEl>
                </p:cond>
              </p:nextCondLst>
            </p:seq>
          </p:childTnLst>
        </p:cTn>
      </p:par>
    </p:tnLst>
    <p:bldLst>
      <p:bldP spid="6" grpId="0"/>
      <p:bldP spid="13" grpId="0"/>
      <p:bldP spid="14" grpId="0"/>
      <p:bldP spid="15" grpId="0"/>
      <p:bldP spid="18"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7</a:t>
            </a:fld>
            <a:endParaRPr lang="cs-CZ"/>
          </a:p>
        </p:txBody>
      </p:sp>
      <p:sp>
        <p:nvSpPr>
          <p:cNvPr id="3" name="TextovéPole 2"/>
          <p:cNvSpPr txBox="1"/>
          <p:nvPr/>
        </p:nvSpPr>
        <p:spPr>
          <a:xfrm>
            <a:off x="539552" y="404664"/>
            <a:ext cx="8136904" cy="584775"/>
          </a:xfrm>
          <a:prstGeom prst="rect">
            <a:avLst/>
          </a:prstGeom>
          <a:noFill/>
        </p:spPr>
        <p:txBody>
          <a:bodyPr wrap="square" rtlCol="0">
            <a:spAutoFit/>
          </a:bodyPr>
          <a:lstStyle/>
          <a:p>
            <a:r>
              <a:rPr lang="cs-CZ" sz="3200" dirty="0" smtClean="0">
                <a:solidFill>
                  <a:schemeClr val="bg2">
                    <a:lumMod val="50000"/>
                  </a:schemeClr>
                </a:solidFill>
              </a:rPr>
              <a:t>Církevní stavby založené Lucemburky v Praze</a:t>
            </a:r>
            <a:endParaRPr lang="cs-CZ" sz="3200" dirty="0">
              <a:solidFill>
                <a:schemeClr val="bg2">
                  <a:lumMod val="50000"/>
                </a:schemeClr>
              </a:solidFill>
            </a:endParaRPr>
          </a:p>
        </p:txBody>
      </p:sp>
      <p:pic>
        <p:nvPicPr>
          <p:cNvPr id="4" name="Obrázek 3"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880382"/>
            <a:ext cx="4892665" cy="4428938"/>
          </a:xfrm>
          <a:prstGeom prst="rect">
            <a:avLst/>
          </a:prstGeom>
        </p:spPr>
      </p:pic>
      <p:sp>
        <p:nvSpPr>
          <p:cNvPr id="5" name="TextovéPole 4"/>
          <p:cNvSpPr txBox="1"/>
          <p:nvPr/>
        </p:nvSpPr>
        <p:spPr>
          <a:xfrm>
            <a:off x="132196" y="1844824"/>
            <a:ext cx="335348" cy="461665"/>
          </a:xfrm>
          <a:prstGeom prst="rect">
            <a:avLst/>
          </a:prstGeom>
          <a:noFill/>
        </p:spPr>
        <p:txBody>
          <a:bodyPr wrap="none" rtlCol="0">
            <a:spAutoFit/>
          </a:bodyPr>
          <a:lstStyle/>
          <a:p>
            <a:r>
              <a:rPr lang="cs-CZ" sz="2400" dirty="0" smtClean="0">
                <a:solidFill>
                  <a:schemeClr val="bg1"/>
                </a:solidFill>
              </a:rPr>
              <a:t>5</a:t>
            </a:r>
            <a:endParaRPr lang="cs-CZ" sz="2400" dirty="0">
              <a:solidFill>
                <a:schemeClr val="bg1"/>
              </a:solidFill>
            </a:endParaRPr>
          </a:p>
        </p:txBody>
      </p:sp>
      <p:sp>
        <p:nvSpPr>
          <p:cNvPr id="6" name="TextovéPole 5"/>
          <p:cNvSpPr txBox="1"/>
          <p:nvPr/>
        </p:nvSpPr>
        <p:spPr>
          <a:xfrm>
            <a:off x="611560" y="989439"/>
            <a:ext cx="3888432" cy="830997"/>
          </a:xfrm>
          <a:prstGeom prst="rect">
            <a:avLst/>
          </a:prstGeom>
          <a:noFill/>
        </p:spPr>
        <p:txBody>
          <a:bodyPr wrap="square" rtlCol="0">
            <a:spAutoFit/>
          </a:bodyPr>
          <a:lstStyle/>
          <a:p>
            <a:r>
              <a:rPr lang="cs-CZ" sz="2400" dirty="0" smtClean="0">
                <a:solidFill>
                  <a:srgbClr val="FF0000"/>
                </a:solidFill>
              </a:rPr>
              <a:t>Poznáš stavbu na obrázku? Klikni do něho.</a:t>
            </a:r>
            <a:endParaRPr lang="cs-CZ" sz="2400" dirty="0">
              <a:solidFill>
                <a:srgbClr val="FF0000"/>
              </a:solidFill>
            </a:endParaRPr>
          </a:p>
        </p:txBody>
      </p:sp>
      <p:sp>
        <p:nvSpPr>
          <p:cNvPr id="7" name="TextovéPole 6"/>
          <p:cNvSpPr txBox="1"/>
          <p:nvPr/>
        </p:nvSpPr>
        <p:spPr>
          <a:xfrm>
            <a:off x="467544" y="1916832"/>
            <a:ext cx="4248472" cy="1938992"/>
          </a:xfrm>
          <a:prstGeom prst="rect">
            <a:avLst/>
          </a:prstGeom>
          <a:noFill/>
        </p:spPr>
        <p:txBody>
          <a:bodyPr wrap="square" rtlCol="0">
            <a:spAutoFit/>
          </a:bodyPr>
          <a:lstStyle/>
          <a:p>
            <a:r>
              <a:rPr lang="cs-CZ" sz="2400" dirty="0" smtClean="0">
                <a:solidFill>
                  <a:schemeClr val="bg1"/>
                </a:solidFill>
              </a:rPr>
              <a:t>Klášter na Slovanech (Emauzy)</a:t>
            </a:r>
          </a:p>
          <a:p>
            <a:r>
              <a:rPr lang="cs-CZ" sz="2400" dirty="0" smtClean="0">
                <a:solidFill>
                  <a:schemeClr val="bg1"/>
                </a:solidFill>
              </a:rPr>
              <a:t>založen roku 1347.</a:t>
            </a:r>
          </a:p>
          <a:p>
            <a:r>
              <a:rPr lang="cs-CZ" sz="2400" dirty="0" smtClean="0">
                <a:solidFill>
                  <a:schemeClr val="bg1"/>
                </a:solidFill>
              </a:rPr>
              <a:t>Na obrázku klášterní kostel, vysvěcen arcibiskupem Janem Očkem z Vlašimi v roce 1372.</a:t>
            </a:r>
            <a:endParaRPr lang="cs-CZ" sz="2400" dirty="0">
              <a:solidFill>
                <a:schemeClr val="bg1"/>
              </a:solidFill>
            </a:endParaRPr>
          </a:p>
        </p:txBody>
      </p:sp>
      <p:pic>
        <p:nvPicPr>
          <p:cNvPr id="8" name="Obrázek 7" descr="Výřez obrazovk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80112" y="989439"/>
            <a:ext cx="2649344" cy="2304262"/>
          </a:xfrm>
          <a:prstGeom prst="rect">
            <a:avLst/>
          </a:prstGeom>
        </p:spPr>
      </p:pic>
      <p:sp>
        <p:nvSpPr>
          <p:cNvPr id="9" name="TextovéPole 8"/>
          <p:cNvSpPr txBox="1"/>
          <p:nvPr/>
        </p:nvSpPr>
        <p:spPr>
          <a:xfrm>
            <a:off x="5580112" y="908720"/>
            <a:ext cx="354584" cy="461665"/>
          </a:xfrm>
          <a:prstGeom prst="rect">
            <a:avLst/>
          </a:prstGeom>
          <a:noFill/>
        </p:spPr>
        <p:txBody>
          <a:bodyPr wrap="none" rtlCol="0">
            <a:spAutoFit/>
          </a:bodyPr>
          <a:lstStyle/>
          <a:p>
            <a:r>
              <a:rPr lang="cs-CZ" sz="2400" dirty="0" smtClean="0"/>
              <a:t>6</a:t>
            </a:r>
            <a:endParaRPr lang="cs-CZ" sz="2400" dirty="0"/>
          </a:p>
        </p:txBody>
      </p:sp>
      <p:sp>
        <p:nvSpPr>
          <p:cNvPr id="10" name="TextovéPole 9"/>
          <p:cNvSpPr txBox="1"/>
          <p:nvPr/>
        </p:nvSpPr>
        <p:spPr>
          <a:xfrm>
            <a:off x="5144185" y="3429000"/>
            <a:ext cx="3999815" cy="3046988"/>
          </a:xfrm>
          <a:prstGeom prst="rect">
            <a:avLst/>
          </a:prstGeom>
          <a:noFill/>
        </p:spPr>
        <p:txBody>
          <a:bodyPr wrap="square" rtlCol="0">
            <a:spAutoFit/>
          </a:bodyPr>
          <a:lstStyle/>
          <a:p>
            <a:r>
              <a:rPr lang="cs-CZ" sz="2400" dirty="0" smtClean="0">
                <a:solidFill>
                  <a:schemeClr val="bg2">
                    <a:lumMod val="25000"/>
                  </a:schemeClr>
                </a:solidFill>
              </a:rPr>
              <a:t>Klášter Na Slovanech byl založen Karlem IV. pro slovanskou liturgii, hlásící se</a:t>
            </a:r>
          </a:p>
          <a:p>
            <a:r>
              <a:rPr lang="cs-CZ" sz="2400" dirty="0" smtClean="0">
                <a:solidFill>
                  <a:schemeClr val="bg2">
                    <a:lumMod val="25000"/>
                  </a:schemeClr>
                </a:solidFill>
              </a:rPr>
              <a:t> k cyrilometodějské tradici,</a:t>
            </a:r>
          </a:p>
          <a:p>
            <a:r>
              <a:rPr lang="cs-CZ" sz="2400" dirty="0" smtClean="0">
                <a:solidFill>
                  <a:schemeClr val="bg2">
                    <a:lumMod val="25000"/>
                  </a:schemeClr>
                </a:solidFill>
              </a:rPr>
              <a:t> v roce 1945 byl klášter i kostel poškozen náletem, pobořené věže nahradila skořepinová betonová křídla.</a:t>
            </a:r>
            <a:endParaRPr lang="cs-CZ" sz="2400" dirty="0">
              <a:solidFill>
                <a:schemeClr val="bg2">
                  <a:lumMod val="25000"/>
                </a:schemeClr>
              </a:solidFill>
            </a:endParaRPr>
          </a:p>
        </p:txBody>
      </p:sp>
    </p:spTree>
    <p:extLst>
      <p:ext uri="{BB962C8B-B14F-4D97-AF65-F5344CB8AC3E}">
        <p14:creationId xmlns:p14="http://schemas.microsoft.com/office/powerpoint/2010/main" val="2188979279"/>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nextCondLst>
                <p:cond evt="onClick" delay="0">
                  <p:tgtEl>
                    <p:spTgt spid="4"/>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8</a:t>
            </a:fld>
            <a:endParaRPr lang="cs-CZ" dirty="0"/>
          </a:p>
        </p:txBody>
      </p:sp>
      <p:pic>
        <p:nvPicPr>
          <p:cNvPr id="3" name="Obrázek 2"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260648"/>
            <a:ext cx="4037764" cy="2965650"/>
          </a:xfrm>
          <a:prstGeom prst="rect">
            <a:avLst/>
          </a:prstGeom>
        </p:spPr>
      </p:pic>
      <p:pic>
        <p:nvPicPr>
          <p:cNvPr id="4" name="Obrázek 3"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8024" y="356559"/>
            <a:ext cx="3535525" cy="2665412"/>
          </a:xfrm>
          <a:prstGeom prst="rect">
            <a:avLst/>
          </a:prstGeom>
        </p:spPr>
      </p:pic>
      <p:pic>
        <p:nvPicPr>
          <p:cNvPr id="5" name="Obrázek 4" descr="Výřez obrazovky"/>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5981" y="3362328"/>
            <a:ext cx="2843977" cy="3235024"/>
          </a:xfrm>
          <a:prstGeom prst="rect">
            <a:avLst/>
          </a:prstGeom>
        </p:spPr>
      </p:pic>
      <p:sp>
        <p:nvSpPr>
          <p:cNvPr id="6" name="TextovéPole 5"/>
          <p:cNvSpPr txBox="1"/>
          <p:nvPr/>
        </p:nvSpPr>
        <p:spPr>
          <a:xfrm>
            <a:off x="3779912" y="3573016"/>
            <a:ext cx="4392488" cy="1384995"/>
          </a:xfrm>
          <a:prstGeom prst="rect">
            <a:avLst/>
          </a:prstGeom>
          <a:noFill/>
        </p:spPr>
        <p:txBody>
          <a:bodyPr wrap="square" rtlCol="0">
            <a:spAutoFit/>
          </a:bodyPr>
          <a:lstStyle/>
          <a:p>
            <a:r>
              <a:rPr lang="cs-CZ" sz="2800" dirty="0" smtClean="0">
                <a:solidFill>
                  <a:schemeClr val="bg2">
                    <a:lumMod val="25000"/>
                  </a:schemeClr>
                </a:solidFill>
              </a:rPr>
              <a:t>5 novoměstských kostelů založených Karlem IV. tvoří pravidelný kříž</a:t>
            </a:r>
            <a:endParaRPr lang="cs-CZ" sz="2800" dirty="0">
              <a:solidFill>
                <a:schemeClr val="bg2">
                  <a:lumMod val="25000"/>
                </a:schemeClr>
              </a:solidFill>
            </a:endParaRPr>
          </a:p>
        </p:txBody>
      </p:sp>
      <p:sp>
        <p:nvSpPr>
          <p:cNvPr id="7" name="TextovéPole 6"/>
          <p:cNvSpPr txBox="1"/>
          <p:nvPr/>
        </p:nvSpPr>
        <p:spPr>
          <a:xfrm>
            <a:off x="1259632" y="548680"/>
            <a:ext cx="2808312" cy="461665"/>
          </a:xfrm>
          <a:prstGeom prst="rect">
            <a:avLst/>
          </a:prstGeom>
          <a:noFill/>
        </p:spPr>
        <p:txBody>
          <a:bodyPr wrap="square" rtlCol="0">
            <a:spAutoFit/>
          </a:bodyPr>
          <a:lstStyle/>
          <a:p>
            <a:r>
              <a:rPr lang="cs-CZ" sz="2400" dirty="0" smtClean="0">
                <a:solidFill>
                  <a:schemeClr val="bg1"/>
                </a:solidFill>
              </a:rPr>
              <a:t>Kostel sv. Apolináře</a:t>
            </a:r>
            <a:endParaRPr lang="cs-CZ" sz="2400" dirty="0">
              <a:solidFill>
                <a:schemeClr val="bg1"/>
              </a:solidFill>
            </a:endParaRPr>
          </a:p>
        </p:txBody>
      </p:sp>
      <p:sp>
        <p:nvSpPr>
          <p:cNvPr id="8" name="TextovéPole 7"/>
          <p:cNvSpPr txBox="1"/>
          <p:nvPr/>
        </p:nvSpPr>
        <p:spPr>
          <a:xfrm>
            <a:off x="1331640" y="3501008"/>
            <a:ext cx="2232248" cy="1200329"/>
          </a:xfrm>
          <a:prstGeom prst="rect">
            <a:avLst/>
          </a:prstGeom>
          <a:noFill/>
        </p:spPr>
        <p:txBody>
          <a:bodyPr wrap="square" rtlCol="0">
            <a:spAutoFit/>
          </a:bodyPr>
          <a:lstStyle/>
          <a:p>
            <a:r>
              <a:rPr lang="cs-CZ" sz="2400" dirty="0" smtClean="0">
                <a:solidFill>
                  <a:schemeClr val="bg1"/>
                </a:solidFill>
              </a:rPr>
              <a:t>Kostel Panny Marie Na </a:t>
            </a:r>
            <a:r>
              <a:rPr lang="cs-CZ" sz="2400" dirty="0" err="1" smtClean="0">
                <a:solidFill>
                  <a:schemeClr val="bg1"/>
                </a:solidFill>
              </a:rPr>
              <a:t>Slupi</a:t>
            </a:r>
            <a:r>
              <a:rPr lang="cs-CZ" sz="2400" dirty="0" smtClean="0">
                <a:solidFill>
                  <a:schemeClr val="bg1"/>
                </a:solidFill>
              </a:rPr>
              <a:t> (Na Trávníčku)</a:t>
            </a:r>
            <a:endParaRPr lang="cs-CZ" sz="2400" dirty="0">
              <a:solidFill>
                <a:schemeClr val="bg1"/>
              </a:solidFill>
            </a:endParaRPr>
          </a:p>
        </p:txBody>
      </p:sp>
      <p:sp>
        <p:nvSpPr>
          <p:cNvPr id="9" name="TextovéPole 8"/>
          <p:cNvSpPr txBox="1"/>
          <p:nvPr/>
        </p:nvSpPr>
        <p:spPr>
          <a:xfrm>
            <a:off x="251520" y="260648"/>
            <a:ext cx="330540" cy="461665"/>
          </a:xfrm>
          <a:prstGeom prst="rect">
            <a:avLst/>
          </a:prstGeom>
          <a:noFill/>
        </p:spPr>
        <p:txBody>
          <a:bodyPr wrap="none" rtlCol="0">
            <a:spAutoFit/>
          </a:bodyPr>
          <a:lstStyle/>
          <a:p>
            <a:r>
              <a:rPr lang="cs-CZ" sz="2400" dirty="0" smtClean="0">
                <a:solidFill>
                  <a:schemeClr val="bg1"/>
                </a:solidFill>
              </a:rPr>
              <a:t>7</a:t>
            </a:r>
            <a:endParaRPr lang="cs-CZ" sz="2400" dirty="0">
              <a:solidFill>
                <a:schemeClr val="bg1"/>
              </a:solidFill>
            </a:endParaRPr>
          </a:p>
        </p:txBody>
      </p:sp>
      <p:sp>
        <p:nvSpPr>
          <p:cNvPr id="10" name="TextovéPole 9"/>
          <p:cNvSpPr txBox="1"/>
          <p:nvPr/>
        </p:nvSpPr>
        <p:spPr>
          <a:xfrm>
            <a:off x="4788024" y="303039"/>
            <a:ext cx="354584" cy="461665"/>
          </a:xfrm>
          <a:prstGeom prst="rect">
            <a:avLst/>
          </a:prstGeom>
          <a:noFill/>
        </p:spPr>
        <p:txBody>
          <a:bodyPr wrap="none" rtlCol="0">
            <a:spAutoFit/>
          </a:bodyPr>
          <a:lstStyle/>
          <a:p>
            <a:r>
              <a:rPr lang="cs-CZ" sz="2400" dirty="0" smtClean="0"/>
              <a:t>8</a:t>
            </a:r>
            <a:endParaRPr lang="cs-CZ" sz="2400" dirty="0"/>
          </a:p>
        </p:txBody>
      </p:sp>
      <p:sp>
        <p:nvSpPr>
          <p:cNvPr id="11" name="TextovéPole 10"/>
          <p:cNvSpPr txBox="1"/>
          <p:nvPr/>
        </p:nvSpPr>
        <p:spPr>
          <a:xfrm>
            <a:off x="545008" y="3327375"/>
            <a:ext cx="352982" cy="461665"/>
          </a:xfrm>
          <a:prstGeom prst="rect">
            <a:avLst/>
          </a:prstGeom>
          <a:noFill/>
        </p:spPr>
        <p:txBody>
          <a:bodyPr wrap="none" rtlCol="0">
            <a:spAutoFit/>
          </a:bodyPr>
          <a:lstStyle/>
          <a:p>
            <a:r>
              <a:rPr lang="cs-CZ" sz="2400" dirty="0" smtClean="0">
                <a:solidFill>
                  <a:schemeClr val="bg1"/>
                </a:solidFill>
              </a:rPr>
              <a:t>9</a:t>
            </a:r>
            <a:endParaRPr lang="cs-CZ" sz="2400" dirty="0">
              <a:solidFill>
                <a:schemeClr val="bg1"/>
              </a:solidFill>
            </a:endParaRPr>
          </a:p>
        </p:txBody>
      </p:sp>
      <p:sp>
        <p:nvSpPr>
          <p:cNvPr id="12" name="TextovéPole 11"/>
          <p:cNvSpPr txBox="1"/>
          <p:nvPr/>
        </p:nvSpPr>
        <p:spPr>
          <a:xfrm>
            <a:off x="6156176" y="6021288"/>
            <a:ext cx="2448272" cy="461665"/>
          </a:xfrm>
          <a:prstGeom prst="rect">
            <a:avLst/>
          </a:prstGeom>
          <a:noFill/>
        </p:spPr>
        <p:txBody>
          <a:bodyPr wrap="square" rtlCol="0">
            <a:spAutoFit/>
          </a:bodyPr>
          <a:lstStyle/>
          <a:p>
            <a:r>
              <a:rPr lang="cs-CZ" sz="2400" dirty="0" smtClean="0"/>
              <a:t>Klikni do obrázku</a:t>
            </a:r>
            <a:endParaRPr lang="cs-CZ" sz="2400" dirty="0"/>
          </a:p>
        </p:txBody>
      </p:sp>
    </p:spTree>
    <p:extLst>
      <p:ext uri="{BB962C8B-B14F-4D97-AF65-F5344CB8AC3E}">
        <p14:creationId xmlns:p14="http://schemas.microsoft.com/office/powerpoint/2010/main" val="2639604026"/>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nextCondLst>
                <p:cond evt="onClick" delay="0">
                  <p:tgtEl>
                    <p:spTgt spid="3"/>
                  </p:tgtEl>
                </p:cond>
              </p:nextCondLst>
            </p:seq>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down)">
                                      <p:cBhvr>
                                        <p:cTn id="13" dur="500"/>
                                        <p:tgtEl>
                                          <p:spTgt spid="8"/>
                                        </p:tgtEl>
                                      </p:cBhvr>
                                    </p:animEffect>
                                  </p:childTnLst>
                                </p:cTn>
                              </p:par>
                            </p:childTnLst>
                          </p:cTn>
                        </p:par>
                      </p:childTnLst>
                    </p:cTn>
                  </p:par>
                </p:childTnLst>
              </p:cTn>
              <p:nextCondLst>
                <p:cond evt="onClick" delay="0">
                  <p:tgtEl>
                    <p:spTgt spid="5"/>
                  </p:tgtEl>
                </p:cond>
              </p:nextCondLst>
            </p:seq>
          </p:childTnLst>
        </p:cTn>
      </p:par>
    </p:tnLst>
    <p:bldLst>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004127" y="6492875"/>
            <a:ext cx="1161826" cy="365125"/>
          </a:xfrm>
        </p:spPr>
        <p:txBody>
          <a:bodyPr/>
          <a:lstStyle/>
          <a:p>
            <a:fld id="{BC5885FD-E9F6-4616-A947-C967941DDDC2}" type="slidenum">
              <a:rPr lang="cs-CZ" smtClean="0"/>
              <a:t>9</a:t>
            </a:fld>
            <a:endParaRPr lang="cs-CZ"/>
          </a:p>
        </p:txBody>
      </p:sp>
      <p:pic>
        <p:nvPicPr>
          <p:cNvPr id="3" name="Obrázek 2"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1052736"/>
            <a:ext cx="4374935" cy="5477083"/>
          </a:xfrm>
          <a:prstGeom prst="rect">
            <a:avLst/>
          </a:prstGeom>
        </p:spPr>
      </p:pic>
      <p:sp>
        <p:nvSpPr>
          <p:cNvPr id="4" name="TextovéPole 3"/>
          <p:cNvSpPr txBox="1"/>
          <p:nvPr/>
        </p:nvSpPr>
        <p:spPr>
          <a:xfrm>
            <a:off x="323528" y="313492"/>
            <a:ext cx="5112568" cy="523220"/>
          </a:xfrm>
          <a:prstGeom prst="rect">
            <a:avLst/>
          </a:prstGeom>
          <a:noFill/>
        </p:spPr>
        <p:txBody>
          <a:bodyPr wrap="square" rtlCol="0">
            <a:spAutoFit/>
          </a:bodyPr>
          <a:lstStyle/>
          <a:p>
            <a:r>
              <a:rPr lang="cs-CZ" sz="2800" dirty="0" smtClean="0">
                <a:solidFill>
                  <a:srgbClr val="FF0000"/>
                </a:solidFill>
              </a:rPr>
              <a:t>Co je na obrázku? Klikni do něho</a:t>
            </a:r>
            <a:endParaRPr lang="cs-CZ" sz="2800" dirty="0">
              <a:solidFill>
                <a:srgbClr val="FF0000"/>
              </a:solidFill>
            </a:endParaRPr>
          </a:p>
        </p:txBody>
      </p:sp>
      <p:sp>
        <p:nvSpPr>
          <p:cNvPr id="5" name="TextovéPole 4"/>
          <p:cNvSpPr txBox="1"/>
          <p:nvPr/>
        </p:nvSpPr>
        <p:spPr>
          <a:xfrm>
            <a:off x="2411760" y="1340768"/>
            <a:ext cx="2475499" cy="523220"/>
          </a:xfrm>
          <a:prstGeom prst="rect">
            <a:avLst/>
          </a:prstGeom>
          <a:noFill/>
        </p:spPr>
        <p:txBody>
          <a:bodyPr wrap="square" rtlCol="0">
            <a:spAutoFit/>
          </a:bodyPr>
          <a:lstStyle/>
          <a:p>
            <a:r>
              <a:rPr lang="cs-CZ" sz="2800" dirty="0" smtClean="0">
                <a:solidFill>
                  <a:schemeClr val="bg2">
                    <a:lumMod val="25000"/>
                  </a:schemeClr>
                </a:solidFill>
              </a:rPr>
              <a:t>Arkýř Karolina</a:t>
            </a:r>
            <a:endParaRPr lang="cs-CZ" sz="2800" dirty="0">
              <a:solidFill>
                <a:schemeClr val="bg2">
                  <a:lumMod val="25000"/>
                </a:schemeClr>
              </a:solidFill>
            </a:endParaRPr>
          </a:p>
        </p:txBody>
      </p:sp>
      <p:sp>
        <p:nvSpPr>
          <p:cNvPr id="6" name="TextovéPole 5"/>
          <p:cNvSpPr txBox="1"/>
          <p:nvPr/>
        </p:nvSpPr>
        <p:spPr>
          <a:xfrm>
            <a:off x="395536" y="1052736"/>
            <a:ext cx="460382" cy="461665"/>
          </a:xfrm>
          <a:prstGeom prst="rect">
            <a:avLst/>
          </a:prstGeom>
          <a:noFill/>
        </p:spPr>
        <p:txBody>
          <a:bodyPr wrap="none" rtlCol="0">
            <a:spAutoFit/>
          </a:bodyPr>
          <a:lstStyle/>
          <a:p>
            <a:r>
              <a:rPr lang="cs-CZ" sz="2400" dirty="0" smtClean="0">
                <a:solidFill>
                  <a:schemeClr val="bg1"/>
                </a:solidFill>
              </a:rPr>
              <a:t>10</a:t>
            </a:r>
            <a:endParaRPr lang="cs-CZ" sz="2400" dirty="0">
              <a:solidFill>
                <a:schemeClr val="bg1"/>
              </a:solidFill>
            </a:endParaRPr>
          </a:p>
        </p:txBody>
      </p:sp>
      <p:sp>
        <p:nvSpPr>
          <p:cNvPr id="7" name="TextovéPole 6"/>
          <p:cNvSpPr txBox="1"/>
          <p:nvPr/>
        </p:nvSpPr>
        <p:spPr>
          <a:xfrm>
            <a:off x="5031275" y="692696"/>
            <a:ext cx="3933213" cy="2677656"/>
          </a:xfrm>
          <a:prstGeom prst="rect">
            <a:avLst/>
          </a:prstGeom>
          <a:noFill/>
        </p:spPr>
        <p:txBody>
          <a:bodyPr wrap="square" rtlCol="0">
            <a:spAutoFit/>
          </a:bodyPr>
          <a:lstStyle/>
          <a:p>
            <a:r>
              <a:rPr lang="cs-CZ" sz="2400" dirty="0" smtClean="0">
                <a:solidFill>
                  <a:schemeClr val="bg2">
                    <a:lumMod val="50000"/>
                  </a:schemeClr>
                </a:solidFill>
              </a:rPr>
              <a:t>Karolinum – kolej Univerzity Karlovy, založené Karlem IV. roku 1348 po vzoru univerzit v Paříži, v Neapoli, v </a:t>
            </a:r>
            <a:r>
              <a:rPr lang="cs-CZ" sz="2400" dirty="0" err="1" smtClean="0">
                <a:solidFill>
                  <a:schemeClr val="bg2">
                    <a:lumMod val="50000"/>
                  </a:schemeClr>
                </a:solidFill>
              </a:rPr>
              <a:t>Bologni</a:t>
            </a:r>
            <a:r>
              <a:rPr lang="cs-CZ" sz="2400" dirty="0" smtClean="0">
                <a:solidFill>
                  <a:schemeClr val="bg2">
                    <a:lumMod val="50000"/>
                  </a:schemeClr>
                </a:solidFill>
              </a:rPr>
              <a:t>.  Univerzita měla 4 fakulty: artistickou, teologickou, právnickou a lékařskou</a:t>
            </a:r>
            <a:r>
              <a:rPr lang="cs-CZ" dirty="0" smtClean="0"/>
              <a:t>.</a:t>
            </a:r>
            <a:endParaRPr lang="cs-CZ" dirty="0"/>
          </a:p>
        </p:txBody>
      </p:sp>
      <p:pic>
        <p:nvPicPr>
          <p:cNvPr id="9" name="Obrázek 8"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52120" y="3284984"/>
            <a:ext cx="2232248" cy="2509704"/>
          </a:xfrm>
          <a:prstGeom prst="rect">
            <a:avLst/>
          </a:prstGeom>
        </p:spPr>
      </p:pic>
      <p:sp>
        <p:nvSpPr>
          <p:cNvPr id="10" name="TextovéPole 9"/>
          <p:cNvSpPr txBox="1"/>
          <p:nvPr/>
        </p:nvSpPr>
        <p:spPr>
          <a:xfrm>
            <a:off x="5796136" y="3284984"/>
            <a:ext cx="399468" cy="461665"/>
          </a:xfrm>
          <a:prstGeom prst="rect">
            <a:avLst/>
          </a:prstGeom>
          <a:noFill/>
        </p:spPr>
        <p:txBody>
          <a:bodyPr wrap="none" rtlCol="0">
            <a:spAutoFit/>
          </a:bodyPr>
          <a:lstStyle/>
          <a:p>
            <a:r>
              <a:rPr lang="cs-CZ" sz="2400" dirty="0" smtClean="0"/>
              <a:t>11</a:t>
            </a:r>
            <a:endParaRPr lang="cs-CZ" sz="2400" dirty="0"/>
          </a:p>
        </p:txBody>
      </p:sp>
      <p:sp>
        <p:nvSpPr>
          <p:cNvPr id="11" name="TextovéPole 10"/>
          <p:cNvSpPr txBox="1"/>
          <p:nvPr/>
        </p:nvSpPr>
        <p:spPr>
          <a:xfrm>
            <a:off x="5652120" y="6165304"/>
            <a:ext cx="2160240" cy="461665"/>
          </a:xfrm>
          <a:prstGeom prst="rect">
            <a:avLst/>
          </a:prstGeom>
          <a:noFill/>
        </p:spPr>
        <p:txBody>
          <a:bodyPr wrap="square" rtlCol="0">
            <a:spAutoFit/>
          </a:bodyPr>
          <a:lstStyle/>
          <a:p>
            <a:r>
              <a:rPr lang="cs-CZ" sz="2400" dirty="0" smtClean="0"/>
              <a:t>Klikni na pečeť</a:t>
            </a:r>
            <a:endParaRPr lang="cs-CZ" sz="2400" dirty="0"/>
          </a:p>
        </p:txBody>
      </p:sp>
    </p:spTree>
    <p:extLst>
      <p:ext uri="{BB962C8B-B14F-4D97-AF65-F5344CB8AC3E}">
        <p14:creationId xmlns:p14="http://schemas.microsoft.com/office/powerpoint/2010/main" val="20222997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00"/>
                                        <p:tgtEl>
                                          <p:spTgt spid="5"/>
                                        </p:tgtEl>
                                      </p:cBhvr>
                                    </p:animEffect>
                                  </p:childTnLst>
                                </p:cTn>
                              </p:par>
                            </p:childTnLst>
                          </p:cTn>
                        </p:par>
                      </p:childTnLst>
                    </p:cTn>
                  </p:par>
                </p:childTnLst>
              </p:cTn>
              <p:nextCondLst>
                <p:cond evt="onClick" delay="0">
                  <p:tgtEl>
                    <p:spTgt spid="3"/>
                  </p:tgtEl>
                </p:cond>
              </p:nextCondLst>
            </p:seq>
          </p:childTnLst>
        </p:cTn>
      </p:par>
    </p:tnLst>
    <p:bldLst>
      <p:bldP spid="5"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172400" y="6492875"/>
            <a:ext cx="1161826" cy="365125"/>
          </a:xfrm>
        </p:spPr>
        <p:txBody>
          <a:bodyPr/>
          <a:lstStyle/>
          <a:p>
            <a:fld id="{BC5885FD-E9F6-4616-A947-C967941DDDC2}" type="slidenum">
              <a:rPr lang="cs-CZ" smtClean="0"/>
              <a:t>10</a:t>
            </a:fld>
            <a:endParaRPr lang="cs-CZ" dirty="0"/>
          </a:p>
        </p:txBody>
      </p:sp>
      <p:pic>
        <p:nvPicPr>
          <p:cNvPr id="3" name="Obrázek 2"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836712"/>
            <a:ext cx="4641849" cy="5719898"/>
          </a:xfrm>
          <a:prstGeom prst="rect">
            <a:avLst/>
          </a:prstGeom>
        </p:spPr>
      </p:pic>
      <p:sp>
        <p:nvSpPr>
          <p:cNvPr id="4" name="TextovéPole 3"/>
          <p:cNvSpPr txBox="1"/>
          <p:nvPr/>
        </p:nvSpPr>
        <p:spPr>
          <a:xfrm>
            <a:off x="107504" y="188640"/>
            <a:ext cx="6552728" cy="523220"/>
          </a:xfrm>
          <a:prstGeom prst="rect">
            <a:avLst/>
          </a:prstGeom>
          <a:noFill/>
        </p:spPr>
        <p:txBody>
          <a:bodyPr wrap="square" rtlCol="0">
            <a:spAutoFit/>
          </a:bodyPr>
          <a:lstStyle/>
          <a:p>
            <a:r>
              <a:rPr lang="cs-CZ" sz="2800" dirty="0" smtClean="0">
                <a:solidFill>
                  <a:srgbClr val="FF0000"/>
                </a:solidFill>
              </a:rPr>
              <a:t>Poznáš stavbu na obrázku? Klikni do něho.</a:t>
            </a:r>
            <a:endParaRPr lang="cs-CZ" sz="2800" dirty="0">
              <a:solidFill>
                <a:srgbClr val="FF0000"/>
              </a:solidFill>
            </a:endParaRPr>
          </a:p>
        </p:txBody>
      </p:sp>
      <p:sp>
        <p:nvSpPr>
          <p:cNvPr id="5" name="TextovéPole 4"/>
          <p:cNvSpPr txBox="1"/>
          <p:nvPr/>
        </p:nvSpPr>
        <p:spPr>
          <a:xfrm>
            <a:off x="755575" y="980728"/>
            <a:ext cx="4032449" cy="954107"/>
          </a:xfrm>
          <a:prstGeom prst="rect">
            <a:avLst/>
          </a:prstGeom>
          <a:noFill/>
        </p:spPr>
        <p:txBody>
          <a:bodyPr wrap="square" rtlCol="0">
            <a:spAutoFit/>
          </a:bodyPr>
          <a:lstStyle/>
          <a:p>
            <a:r>
              <a:rPr lang="cs-CZ" sz="2800" dirty="0" smtClean="0">
                <a:solidFill>
                  <a:schemeClr val="bg1"/>
                </a:solidFill>
              </a:rPr>
              <a:t>Chrám sv. Víta, Václava a Vojtěcha</a:t>
            </a:r>
            <a:endParaRPr lang="cs-CZ" sz="2800" dirty="0">
              <a:solidFill>
                <a:schemeClr val="bg1"/>
              </a:solidFill>
            </a:endParaRPr>
          </a:p>
        </p:txBody>
      </p:sp>
      <p:sp>
        <p:nvSpPr>
          <p:cNvPr id="6" name="TextovéPole 5"/>
          <p:cNvSpPr txBox="1"/>
          <p:nvPr/>
        </p:nvSpPr>
        <p:spPr>
          <a:xfrm>
            <a:off x="179512" y="807095"/>
            <a:ext cx="441146" cy="461665"/>
          </a:xfrm>
          <a:prstGeom prst="rect">
            <a:avLst/>
          </a:prstGeom>
          <a:noFill/>
        </p:spPr>
        <p:txBody>
          <a:bodyPr wrap="none" rtlCol="0">
            <a:spAutoFit/>
          </a:bodyPr>
          <a:lstStyle/>
          <a:p>
            <a:r>
              <a:rPr lang="cs-CZ" sz="2400" dirty="0" smtClean="0">
                <a:solidFill>
                  <a:schemeClr val="bg1"/>
                </a:solidFill>
              </a:rPr>
              <a:t>13</a:t>
            </a:r>
            <a:endParaRPr lang="cs-CZ" sz="2400" dirty="0">
              <a:solidFill>
                <a:schemeClr val="bg1"/>
              </a:solidFill>
            </a:endParaRPr>
          </a:p>
        </p:txBody>
      </p:sp>
      <p:sp>
        <p:nvSpPr>
          <p:cNvPr id="7" name="TextovéPole 6"/>
          <p:cNvSpPr txBox="1"/>
          <p:nvPr/>
        </p:nvSpPr>
        <p:spPr>
          <a:xfrm>
            <a:off x="5220072" y="980728"/>
            <a:ext cx="3600400" cy="4893647"/>
          </a:xfrm>
          <a:prstGeom prst="rect">
            <a:avLst/>
          </a:prstGeom>
          <a:noFill/>
        </p:spPr>
        <p:txBody>
          <a:bodyPr wrap="square" rtlCol="0">
            <a:spAutoFit/>
          </a:bodyPr>
          <a:lstStyle/>
          <a:p>
            <a:r>
              <a:rPr lang="cs-CZ" sz="2400" dirty="0" smtClean="0">
                <a:solidFill>
                  <a:schemeClr val="accent2"/>
                </a:solidFill>
              </a:rPr>
              <a:t>Stavba byla zahájena roku 1344, kdy se Arnošt </a:t>
            </a:r>
          </a:p>
          <a:p>
            <a:r>
              <a:rPr lang="cs-CZ" sz="2400" dirty="0" smtClean="0">
                <a:solidFill>
                  <a:schemeClr val="accent2"/>
                </a:solidFill>
              </a:rPr>
              <a:t>z Pardubic stal prvním arcibiskupem v Čechách. Prvním stavitelem byl Matyáš z </a:t>
            </a:r>
            <a:r>
              <a:rPr lang="cs-CZ" sz="2400" dirty="0" err="1" smtClean="0">
                <a:solidFill>
                  <a:schemeClr val="accent2"/>
                </a:solidFill>
              </a:rPr>
              <a:t>Arrasu</a:t>
            </a:r>
            <a:r>
              <a:rPr lang="cs-CZ" sz="2400" dirty="0" smtClean="0">
                <a:solidFill>
                  <a:schemeClr val="accent2"/>
                </a:solidFill>
              </a:rPr>
              <a:t>, pozvaný z Avignonu. Katedrála stojí na místě románské baziliky, ta nahradila rotundu, kde byl pohřben svatý Václav. Nejkrásnější kaple – Svatováclavská – stojí nad jeho hrobem.</a:t>
            </a:r>
            <a:endParaRPr lang="cs-CZ" sz="2400" dirty="0">
              <a:solidFill>
                <a:schemeClr val="accent2"/>
              </a:solidFill>
            </a:endParaRPr>
          </a:p>
        </p:txBody>
      </p:sp>
    </p:spTree>
    <p:extLst>
      <p:ext uri="{BB962C8B-B14F-4D97-AF65-F5344CB8AC3E}">
        <p14:creationId xmlns:p14="http://schemas.microsoft.com/office/powerpoint/2010/main" val="3967530959"/>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nextCondLst>
                <p:cond evt="onClick" delay="0">
                  <p:tgtEl>
                    <p:spTgt spid="3"/>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11</a:t>
            </a:fld>
            <a:endParaRPr lang="cs-CZ"/>
          </a:p>
        </p:txBody>
      </p:sp>
      <p:sp>
        <p:nvSpPr>
          <p:cNvPr id="3" name="Zástupný symbol pro číslo snímku 1"/>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11</a:t>
            </a:fld>
            <a:endParaRPr lang="cs-CZ"/>
          </a:p>
        </p:txBody>
      </p:sp>
      <p:pic>
        <p:nvPicPr>
          <p:cNvPr id="4" name="Obrázek 3"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544" y="1447435"/>
            <a:ext cx="5832648" cy="3750382"/>
          </a:xfrm>
          <a:prstGeom prst="rect">
            <a:avLst/>
          </a:prstGeom>
        </p:spPr>
      </p:pic>
      <p:sp>
        <p:nvSpPr>
          <p:cNvPr id="5" name="TextovéPole 4"/>
          <p:cNvSpPr txBox="1"/>
          <p:nvPr/>
        </p:nvSpPr>
        <p:spPr>
          <a:xfrm>
            <a:off x="544903" y="260648"/>
            <a:ext cx="8054194" cy="707886"/>
          </a:xfrm>
          <a:prstGeom prst="rect">
            <a:avLst/>
          </a:prstGeom>
          <a:noFill/>
        </p:spPr>
        <p:txBody>
          <a:bodyPr wrap="square" rtlCol="0">
            <a:spAutoFit/>
          </a:bodyPr>
          <a:lstStyle/>
          <a:p>
            <a:r>
              <a:rPr lang="cs-CZ" sz="4000" dirty="0" smtClean="0">
                <a:solidFill>
                  <a:srgbClr val="002060"/>
                </a:solidFill>
              </a:rPr>
              <a:t>Katedrála sv. Víta, Václava a Vojtěcha</a:t>
            </a:r>
            <a:endParaRPr lang="cs-CZ" sz="4000" dirty="0">
              <a:solidFill>
                <a:srgbClr val="002060"/>
              </a:solidFill>
            </a:endParaRPr>
          </a:p>
        </p:txBody>
      </p:sp>
      <p:sp>
        <p:nvSpPr>
          <p:cNvPr id="6" name="TextovéPole 5"/>
          <p:cNvSpPr txBox="1"/>
          <p:nvPr/>
        </p:nvSpPr>
        <p:spPr>
          <a:xfrm>
            <a:off x="6084168" y="4221088"/>
            <a:ext cx="2520280" cy="1938992"/>
          </a:xfrm>
          <a:prstGeom prst="rect">
            <a:avLst/>
          </a:prstGeom>
          <a:noFill/>
        </p:spPr>
        <p:txBody>
          <a:bodyPr wrap="square" rtlCol="0">
            <a:spAutoFit/>
          </a:bodyPr>
          <a:lstStyle/>
          <a:p>
            <a:r>
              <a:rPr lang="cs-CZ" sz="2400" dirty="0" smtClean="0"/>
              <a:t>Rotunda</a:t>
            </a:r>
          </a:p>
          <a:p>
            <a:r>
              <a:rPr lang="cs-CZ" sz="2400" dirty="0" smtClean="0"/>
              <a:t> sv. Víta, založená Václavem I</a:t>
            </a:r>
            <a:r>
              <a:rPr lang="cs-CZ" sz="2400" dirty="0" smtClean="0">
                <a:solidFill>
                  <a:srgbClr val="002060"/>
                </a:solidFill>
              </a:rPr>
              <a:t>. </a:t>
            </a:r>
            <a:r>
              <a:rPr lang="cs-CZ" sz="2400" dirty="0" smtClean="0"/>
              <a:t>(svatým) asi roku 929</a:t>
            </a:r>
            <a:endParaRPr lang="cs-CZ" sz="2400" dirty="0"/>
          </a:p>
        </p:txBody>
      </p:sp>
      <p:cxnSp>
        <p:nvCxnSpPr>
          <p:cNvPr id="7" name="Přímá spojnice se šipkou 6"/>
          <p:cNvCxnSpPr/>
          <p:nvPr/>
        </p:nvCxnSpPr>
        <p:spPr>
          <a:xfrm flipH="1" flipV="1">
            <a:off x="3995936" y="3573016"/>
            <a:ext cx="2088232" cy="100811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 name="Přímá spojnice se šipkou 7"/>
          <p:cNvCxnSpPr/>
          <p:nvPr/>
        </p:nvCxnSpPr>
        <p:spPr>
          <a:xfrm flipH="1">
            <a:off x="4283968" y="2492896"/>
            <a:ext cx="1800200" cy="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9" name="TextovéPole 8"/>
          <p:cNvSpPr txBox="1"/>
          <p:nvPr/>
        </p:nvSpPr>
        <p:spPr>
          <a:xfrm>
            <a:off x="6228184" y="2228671"/>
            <a:ext cx="2736304" cy="1200329"/>
          </a:xfrm>
          <a:prstGeom prst="rect">
            <a:avLst/>
          </a:prstGeom>
          <a:noFill/>
        </p:spPr>
        <p:txBody>
          <a:bodyPr wrap="square" rtlCol="0">
            <a:spAutoFit/>
          </a:bodyPr>
          <a:lstStyle/>
          <a:p>
            <a:r>
              <a:rPr lang="cs-CZ" sz="2400" dirty="0" smtClean="0">
                <a:solidFill>
                  <a:srgbClr val="FF0000"/>
                </a:solidFill>
              </a:rPr>
              <a:t>Bazilika sv. Víta, Václava a Vojtěcha ,</a:t>
            </a:r>
          </a:p>
          <a:p>
            <a:r>
              <a:rPr lang="cs-CZ" sz="2400" dirty="0" smtClean="0">
                <a:solidFill>
                  <a:srgbClr val="FF0000"/>
                </a:solidFill>
              </a:rPr>
              <a:t>založená roku 1060</a:t>
            </a:r>
            <a:endParaRPr lang="cs-CZ" sz="2400" dirty="0">
              <a:solidFill>
                <a:srgbClr val="FF0000"/>
              </a:solidFill>
            </a:endParaRPr>
          </a:p>
        </p:txBody>
      </p:sp>
      <p:cxnSp>
        <p:nvCxnSpPr>
          <p:cNvPr id="10" name="Přímá spojnice se šipkou 9"/>
          <p:cNvCxnSpPr/>
          <p:nvPr/>
        </p:nvCxnSpPr>
        <p:spPr>
          <a:xfrm flipH="1" flipV="1">
            <a:off x="2699792" y="4365104"/>
            <a:ext cx="1008112" cy="1200330"/>
          </a:xfrm>
          <a:prstGeom prst="straightConnector1">
            <a:avLst/>
          </a:prstGeom>
          <a:ln w="38100">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11" name="TextovéPole 10"/>
          <p:cNvSpPr txBox="1"/>
          <p:nvPr/>
        </p:nvSpPr>
        <p:spPr>
          <a:xfrm>
            <a:off x="2483768" y="5565434"/>
            <a:ext cx="3456384" cy="830997"/>
          </a:xfrm>
          <a:prstGeom prst="rect">
            <a:avLst/>
          </a:prstGeom>
          <a:noFill/>
        </p:spPr>
        <p:txBody>
          <a:bodyPr wrap="square" rtlCol="0">
            <a:spAutoFit/>
          </a:bodyPr>
          <a:lstStyle/>
          <a:p>
            <a:r>
              <a:rPr lang="cs-CZ" sz="2400" dirty="0" smtClean="0">
                <a:solidFill>
                  <a:srgbClr val="0070C0"/>
                </a:solidFill>
              </a:rPr>
              <a:t>Dnešní katedrála sv. Víta, Václava a Vojtěcha</a:t>
            </a:r>
            <a:endParaRPr lang="cs-CZ" sz="2400" dirty="0">
              <a:solidFill>
                <a:srgbClr val="0070C0"/>
              </a:solidFill>
            </a:endParaRPr>
          </a:p>
        </p:txBody>
      </p:sp>
      <p:sp>
        <p:nvSpPr>
          <p:cNvPr id="12" name="TextovéPole 11"/>
          <p:cNvSpPr txBox="1"/>
          <p:nvPr/>
        </p:nvSpPr>
        <p:spPr>
          <a:xfrm>
            <a:off x="467544" y="1628800"/>
            <a:ext cx="434734" cy="461665"/>
          </a:xfrm>
          <a:prstGeom prst="rect">
            <a:avLst/>
          </a:prstGeom>
          <a:noFill/>
        </p:spPr>
        <p:txBody>
          <a:bodyPr wrap="none" rtlCol="0">
            <a:spAutoFit/>
          </a:bodyPr>
          <a:lstStyle/>
          <a:p>
            <a:r>
              <a:rPr lang="cs-CZ" sz="2400" dirty="0" smtClean="0">
                <a:solidFill>
                  <a:srgbClr val="002060"/>
                </a:solidFill>
              </a:rPr>
              <a:t>12</a:t>
            </a:r>
            <a:endParaRPr lang="cs-CZ" sz="2400" dirty="0">
              <a:solidFill>
                <a:srgbClr val="002060"/>
              </a:solidFill>
            </a:endParaRPr>
          </a:p>
        </p:txBody>
      </p:sp>
      <p:sp>
        <p:nvSpPr>
          <p:cNvPr id="13" name="TextovéPole 12"/>
          <p:cNvSpPr txBox="1"/>
          <p:nvPr/>
        </p:nvSpPr>
        <p:spPr>
          <a:xfrm>
            <a:off x="179512" y="6063679"/>
            <a:ext cx="2088232" cy="461665"/>
          </a:xfrm>
          <a:prstGeom prst="rect">
            <a:avLst/>
          </a:prstGeom>
          <a:noFill/>
        </p:spPr>
        <p:txBody>
          <a:bodyPr wrap="square" rtlCol="0">
            <a:spAutoFit/>
          </a:bodyPr>
          <a:lstStyle/>
          <a:p>
            <a:r>
              <a:rPr lang="cs-CZ" sz="2400" dirty="0" smtClean="0"/>
              <a:t>Klikni na šipky</a:t>
            </a:r>
            <a:endParaRPr lang="cs-CZ" sz="2400" dirty="0"/>
          </a:p>
        </p:txBody>
      </p:sp>
      <p:sp>
        <p:nvSpPr>
          <p:cNvPr id="16" name="TextovéPole 15"/>
          <p:cNvSpPr txBox="1"/>
          <p:nvPr/>
        </p:nvSpPr>
        <p:spPr>
          <a:xfrm>
            <a:off x="5724128" y="1124744"/>
            <a:ext cx="3240360" cy="830997"/>
          </a:xfrm>
          <a:prstGeom prst="rect">
            <a:avLst/>
          </a:prstGeom>
          <a:noFill/>
        </p:spPr>
        <p:txBody>
          <a:bodyPr wrap="square" rtlCol="0">
            <a:spAutoFit/>
          </a:bodyPr>
          <a:lstStyle/>
          <a:p>
            <a:r>
              <a:rPr lang="cs-CZ" sz="2400" dirty="0" smtClean="0">
                <a:solidFill>
                  <a:schemeClr val="bg2">
                    <a:lumMod val="25000"/>
                  </a:schemeClr>
                </a:solidFill>
              </a:rPr>
              <a:t>Půdorysy jakých staveb jsou na obrázku?</a:t>
            </a:r>
            <a:endParaRPr lang="cs-CZ" sz="2400" dirty="0">
              <a:solidFill>
                <a:schemeClr val="bg2">
                  <a:lumMod val="25000"/>
                </a:schemeClr>
              </a:solidFill>
            </a:endParaRPr>
          </a:p>
        </p:txBody>
      </p:sp>
    </p:spTree>
    <p:extLst>
      <p:ext uri="{BB962C8B-B14F-4D97-AF65-F5344CB8AC3E}">
        <p14:creationId xmlns:p14="http://schemas.microsoft.com/office/powerpoint/2010/main" val="490117481"/>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nextCondLst>
                <p:cond evt="onClick" delay="0">
                  <p:tgtEl>
                    <p:spTgt spid="7"/>
                  </p:tgtEl>
                </p:cond>
              </p:nextCondLst>
            </p:seq>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down)">
                                      <p:cBhvr>
                                        <p:cTn id="13" dur="500"/>
                                        <p:tgtEl>
                                          <p:spTgt spid="9"/>
                                        </p:tgtEl>
                                      </p:cBhvr>
                                    </p:animEffect>
                                  </p:childTnLst>
                                </p:cTn>
                              </p:par>
                            </p:childTnLst>
                          </p:cTn>
                        </p:par>
                      </p:childTnLst>
                    </p:cTn>
                  </p:par>
                </p:childTnLst>
              </p:cTn>
              <p:nextCondLst>
                <p:cond evt="onClick" delay="0">
                  <p:tgtEl>
                    <p:spTgt spid="8"/>
                  </p:tgtEl>
                </p:cond>
              </p:nextCondLst>
            </p:seq>
            <p:seq concurrent="1" nextAc="seek">
              <p:cTn id="14" restart="whenNotActive" fill="hold" evtFilter="cancelBubble" nodeType="interactiveSeq">
                <p:stCondLst>
                  <p:cond evt="onClick" delay="0">
                    <p:tgtEl>
                      <p:spTgt spid="10"/>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ipe(down)">
                                      <p:cBhvr>
                                        <p:cTn id="19" dur="500"/>
                                        <p:tgtEl>
                                          <p:spTgt spid="11"/>
                                        </p:tgtEl>
                                      </p:cBhvr>
                                    </p:animEffect>
                                  </p:childTnLst>
                                </p:cTn>
                              </p:par>
                            </p:childTnLst>
                          </p:cTn>
                        </p:par>
                      </p:childTnLst>
                    </p:cTn>
                  </p:par>
                </p:childTnLst>
              </p:cTn>
              <p:nextCondLst>
                <p:cond evt="onClick" delay="0">
                  <p:tgtEl>
                    <p:spTgt spid="10"/>
                  </p:tgtEl>
                </p:cond>
              </p:nextCondLst>
            </p:seq>
          </p:childTnLst>
        </p:cTn>
      </p:par>
    </p:tnLst>
    <p:bldLst>
      <p:bldP spid="6" grpId="0"/>
      <p:bldP spid="9"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12</a:t>
            </a:fld>
            <a:endParaRPr lang="cs-CZ"/>
          </a:p>
        </p:txBody>
      </p:sp>
      <p:pic>
        <p:nvPicPr>
          <p:cNvPr id="6" name="Obrázek 5"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528" y="564216"/>
            <a:ext cx="6226582" cy="5745104"/>
          </a:xfrm>
          <a:prstGeom prst="rect">
            <a:avLst/>
          </a:prstGeom>
        </p:spPr>
      </p:pic>
      <p:sp>
        <p:nvSpPr>
          <p:cNvPr id="7" name="TextovéPole 6"/>
          <p:cNvSpPr txBox="1"/>
          <p:nvPr/>
        </p:nvSpPr>
        <p:spPr>
          <a:xfrm>
            <a:off x="323528" y="591071"/>
            <a:ext cx="455574" cy="461665"/>
          </a:xfrm>
          <a:prstGeom prst="rect">
            <a:avLst/>
          </a:prstGeom>
          <a:noFill/>
        </p:spPr>
        <p:txBody>
          <a:bodyPr wrap="none" rtlCol="0">
            <a:spAutoFit/>
          </a:bodyPr>
          <a:lstStyle/>
          <a:p>
            <a:r>
              <a:rPr lang="cs-CZ" sz="2400" dirty="0" smtClean="0">
                <a:solidFill>
                  <a:schemeClr val="bg1"/>
                </a:solidFill>
              </a:rPr>
              <a:t>14</a:t>
            </a:r>
            <a:endParaRPr lang="cs-CZ" sz="2400" dirty="0">
              <a:solidFill>
                <a:schemeClr val="bg1"/>
              </a:solidFill>
            </a:endParaRPr>
          </a:p>
        </p:txBody>
      </p:sp>
      <p:pic>
        <p:nvPicPr>
          <p:cNvPr id="8" name="Obrázek 7" descr="Výřez obrazovk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70061" y="260648"/>
            <a:ext cx="2850411" cy="2254656"/>
          </a:xfrm>
          <a:prstGeom prst="rect">
            <a:avLst/>
          </a:prstGeom>
        </p:spPr>
      </p:pic>
      <p:sp>
        <p:nvSpPr>
          <p:cNvPr id="9" name="TextovéPole 8"/>
          <p:cNvSpPr txBox="1"/>
          <p:nvPr/>
        </p:nvSpPr>
        <p:spPr>
          <a:xfrm>
            <a:off x="6012160" y="188640"/>
            <a:ext cx="442750" cy="461665"/>
          </a:xfrm>
          <a:prstGeom prst="rect">
            <a:avLst/>
          </a:prstGeom>
          <a:noFill/>
        </p:spPr>
        <p:txBody>
          <a:bodyPr wrap="none" rtlCol="0">
            <a:spAutoFit/>
          </a:bodyPr>
          <a:lstStyle/>
          <a:p>
            <a:r>
              <a:rPr lang="cs-CZ" sz="2400" dirty="0" smtClean="0">
                <a:solidFill>
                  <a:schemeClr val="bg1"/>
                </a:solidFill>
              </a:rPr>
              <a:t>15</a:t>
            </a:r>
            <a:endParaRPr lang="cs-CZ" sz="2400" dirty="0">
              <a:solidFill>
                <a:schemeClr val="bg1"/>
              </a:solidFill>
            </a:endParaRPr>
          </a:p>
        </p:txBody>
      </p:sp>
      <p:sp>
        <p:nvSpPr>
          <p:cNvPr id="10" name="TextovéPole 9"/>
          <p:cNvSpPr txBox="1"/>
          <p:nvPr/>
        </p:nvSpPr>
        <p:spPr>
          <a:xfrm>
            <a:off x="251520" y="116632"/>
            <a:ext cx="2508517" cy="461665"/>
          </a:xfrm>
          <a:prstGeom prst="rect">
            <a:avLst/>
          </a:prstGeom>
          <a:noFill/>
        </p:spPr>
        <p:txBody>
          <a:bodyPr wrap="square" rtlCol="0">
            <a:spAutoFit/>
          </a:bodyPr>
          <a:lstStyle/>
          <a:p>
            <a:r>
              <a:rPr lang="cs-CZ" sz="2400" dirty="0" smtClean="0"/>
              <a:t>Klikni do obrázků</a:t>
            </a:r>
            <a:endParaRPr lang="cs-CZ" sz="2400" dirty="0"/>
          </a:p>
        </p:txBody>
      </p:sp>
      <p:sp>
        <p:nvSpPr>
          <p:cNvPr id="11" name="TextovéPole 10"/>
          <p:cNvSpPr txBox="1"/>
          <p:nvPr/>
        </p:nvSpPr>
        <p:spPr>
          <a:xfrm>
            <a:off x="2051720" y="4273932"/>
            <a:ext cx="2808312" cy="523220"/>
          </a:xfrm>
          <a:prstGeom prst="rect">
            <a:avLst/>
          </a:prstGeom>
          <a:noFill/>
        </p:spPr>
        <p:txBody>
          <a:bodyPr wrap="square" rtlCol="0">
            <a:spAutoFit/>
          </a:bodyPr>
          <a:lstStyle/>
          <a:p>
            <a:r>
              <a:rPr lang="cs-CZ" sz="2800" dirty="0" smtClean="0">
                <a:solidFill>
                  <a:schemeClr val="bg1"/>
                </a:solidFill>
              </a:rPr>
              <a:t>Katedrála od jihu</a:t>
            </a:r>
            <a:endParaRPr lang="cs-CZ" sz="2800" dirty="0">
              <a:solidFill>
                <a:schemeClr val="bg1"/>
              </a:solidFill>
            </a:endParaRPr>
          </a:p>
        </p:txBody>
      </p:sp>
      <p:sp>
        <p:nvSpPr>
          <p:cNvPr id="12" name="TextovéPole 11"/>
          <p:cNvSpPr txBox="1"/>
          <p:nvPr/>
        </p:nvSpPr>
        <p:spPr>
          <a:xfrm>
            <a:off x="6526918" y="1052736"/>
            <a:ext cx="2005522" cy="1200329"/>
          </a:xfrm>
          <a:prstGeom prst="rect">
            <a:avLst/>
          </a:prstGeom>
          <a:noFill/>
        </p:spPr>
        <p:txBody>
          <a:bodyPr wrap="square" rtlCol="0">
            <a:spAutoFit/>
          </a:bodyPr>
          <a:lstStyle/>
          <a:p>
            <a:r>
              <a:rPr lang="cs-CZ" sz="2400" dirty="0" smtClean="0">
                <a:solidFill>
                  <a:schemeClr val="bg1"/>
                </a:solidFill>
              </a:rPr>
              <a:t>Katedrála od západu v roce 1836</a:t>
            </a:r>
            <a:endParaRPr lang="cs-CZ" sz="2400" dirty="0">
              <a:solidFill>
                <a:schemeClr val="bg1"/>
              </a:solidFill>
            </a:endParaRPr>
          </a:p>
        </p:txBody>
      </p:sp>
      <p:sp>
        <p:nvSpPr>
          <p:cNvPr id="13" name="TextovéPole 12"/>
          <p:cNvSpPr txBox="1"/>
          <p:nvPr/>
        </p:nvSpPr>
        <p:spPr>
          <a:xfrm>
            <a:off x="6804248" y="2636912"/>
            <a:ext cx="2016224" cy="461665"/>
          </a:xfrm>
          <a:prstGeom prst="rect">
            <a:avLst/>
          </a:prstGeom>
          <a:noFill/>
        </p:spPr>
        <p:txBody>
          <a:bodyPr wrap="square" rtlCol="0">
            <a:spAutoFit/>
          </a:bodyPr>
          <a:lstStyle/>
          <a:p>
            <a:r>
              <a:rPr lang="cs-CZ" sz="2400" dirty="0" smtClean="0">
                <a:solidFill>
                  <a:srgbClr val="FF0000"/>
                </a:solidFill>
              </a:rPr>
              <a:t>Etapy stavby</a:t>
            </a:r>
            <a:endParaRPr lang="cs-CZ" sz="2400" dirty="0">
              <a:solidFill>
                <a:srgbClr val="FF0000"/>
              </a:solidFill>
            </a:endParaRPr>
          </a:p>
        </p:txBody>
      </p:sp>
      <p:sp>
        <p:nvSpPr>
          <p:cNvPr id="14" name="TextovéPole 13"/>
          <p:cNvSpPr txBox="1"/>
          <p:nvPr/>
        </p:nvSpPr>
        <p:spPr>
          <a:xfrm>
            <a:off x="6804248" y="3212976"/>
            <a:ext cx="2016224" cy="1815882"/>
          </a:xfrm>
          <a:prstGeom prst="rect">
            <a:avLst/>
          </a:prstGeom>
          <a:noFill/>
        </p:spPr>
        <p:txBody>
          <a:bodyPr wrap="square" rtlCol="0">
            <a:spAutoFit/>
          </a:bodyPr>
          <a:lstStyle/>
          <a:p>
            <a:r>
              <a:rPr lang="cs-CZ" sz="2800" dirty="0" smtClean="0">
                <a:solidFill>
                  <a:schemeClr val="accent2"/>
                </a:solidFill>
              </a:rPr>
              <a:t>1344 – 1419</a:t>
            </a:r>
          </a:p>
          <a:p>
            <a:r>
              <a:rPr lang="cs-CZ" sz="2800" dirty="0" smtClean="0">
                <a:solidFill>
                  <a:schemeClr val="accent2"/>
                </a:solidFill>
              </a:rPr>
              <a:t>1490 – 1510</a:t>
            </a:r>
          </a:p>
          <a:p>
            <a:r>
              <a:rPr lang="cs-CZ" sz="2800" dirty="0" smtClean="0">
                <a:solidFill>
                  <a:schemeClr val="accent2"/>
                </a:solidFill>
              </a:rPr>
              <a:t>1556 – 1593</a:t>
            </a:r>
          </a:p>
          <a:p>
            <a:r>
              <a:rPr lang="cs-CZ" sz="2800" dirty="0" smtClean="0">
                <a:solidFill>
                  <a:schemeClr val="accent2"/>
                </a:solidFill>
              </a:rPr>
              <a:t>1873 - 1929</a:t>
            </a:r>
            <a:endParaRPr lang="cs-CZ" sz="2800" dirty="0">
              <a:solidFill>
                <a:schemeClr val="accent2"/>
              </a:solidFill>
            </a:endParaRPr>
          </a:p>
        </p:txBody>
      </p:sp>
      <p:sp>
        <p:nvSpPr>
          <p:cNvPr id="15" name="TextovéPole 14"/>
          <p:cNvSpPr txBox="1"/>
          <p:nvPr/>
        </p:nvSpPr>
        <p:spPr>
          <a:xfrm>
            <a:off x="6876256" y="5301208"/>
            <a:ext cx="1584176" cy="1200329"/>
          </a:xfrm>
          <a:prstGeom prst="rect">
            <a:avLst/>
          </a:prstGeom>
          <a:noFill/>
        </p:spPr>
        <p:txBody>
          <a:bodyPr wrap="square" rtlCol="0">
            <a:spAutoFit/>
          </a:bodyPr>
          <a:lstStyle/>
          <a:p>
            <a:r>
              <a:rPr lang="cs-CZ" sz="2400" dirty="0" smtClean="0"/>
              <a:t>Kolik let se katedrála stavěla?</a:t>
            </a:r>
            <a:endParaRPr lang="cs-CZ" sz="2400" dirty="0"/>
          </a:p>
        </p:txBody>
      </p:sp>
      <p:sp>
        <p:nvSpPr>
          <p:cNvPr id="16" name="TextovéPole 15"/>
          <p:cNvSpPr txBox="1"/>
          <p:nvPr/>
        </p:nvSpPr>
        <p:spPr>
          <a:xfrm>
            <a:off x="7956376" y="5949280"/>
            <a:ext cx="864096" cy="523220"/>
          </a:xfrm>
          <a:prstGeom prst="rect">
            <a:avLst/>
          </a:prstGeom>
          <a:noFill/>
        </p:spPr>
        <p:txBody>
          <a:bodyPr wrap="square" rtlCol="0">
            <a:spAutoFit/>
          </a:bodyPr>
          <a:lstStyle/>
          <a:p>
            <a:r>
              <a:rPr lang="cs-CZ" sz="2800" dirty="0" smtClean="0">
                <a:solidFill>
                  <a:srgbClr val="FF0000"/>
                </a:solidFill>
              </a:rPr>
              <a:t>585</a:t>
            </a:r>
            <a:endParaRPr lang="cs-CZ" sz="2800" dirty="0">
              <a:solidFill>
                <a:srgbClr val="FF0000"/>
              </a:solidFill>
            </a:endParaRPr>
          </a:p>
        </p:txBody>
      </p:sp>
    </p:spTree>
    <p:extLst>
      <p:ext uri="{BB962C8B-B14F-4D97-AF65-F5344CB8AC3E}">
        <p14:creationId xmlns:p14="http://schemas.microsoft.com/office/powerpoint/2010/main" val="392442291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wipe(down)">
                                      <p:cBhvr>
                                        <p:cTn id="13" dur="500"/>
                                        <p:tgtEl>
                                          <p:spTgt spid="11"/>
                                        </p:tgtEl>
                                      </p:cBhvr>
                                    </p:animEffect>
                                  </p:childTnLst>
                                </p:cTn>
                              </p:par>
                            </p:childTnLst>
                          </p:cTn>
                        </p:par>
                      </p:childTnLst>
                    </p:cTn>
                  </p:par>
                </p:childTnLst>
              </p:cTn>
              <p:nextCondLst>
                <p:cond evt="onClick" delay="0">
                  <p:tgtEl>
                    <p:spTgt spid="6"/>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down)">
                                      <p:cBhvr>
                                        <p:cTn id="19" dur="500"/>
                                        <p:tgtEl>
                                          <p:spTgt spid="12"/>
                                        </p:tgtEl>
                                      </p:cBhvr>
                                    </p:animEffect>
                                  </p:childTnLst>
                                </p:cTn>
                              </p:par>
                            </p:childTnLst>
                          </p:cTn>
                        </p:par>
                      </p:childTnLst>
                    </p:cTn>
                  </p:par>
                </p:childTnLst>
              </p:cTn>
              <p:nextCondLst>
                <p:cond evt="onClick" delay="0">
                  <p:tgtEl>
                    <p:spTgt spid="8"/>
                  </p:tgtEl>
                </p:cond>
              </p:nextCondLst>
            </p:seq>
          </p:childTnLst>
        </p:cTn>
      </p:par>
    </p:tnLst>
    <p:bldLst>
      <p:bldP spid="11" grpId="0"/>
      <p:bldP spid="12" grpId="0"/>
      <p:bldP spid="1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13</a:t>
            </a:fld>
            <a:endParaRPr lang="cs-CZ"/>
          </a:p>
        </p:txBody>
      </p:sp>
      <p:pic>
        <p:nvPicPr>
          <p:cNvPr id="5" name="Obrázek 4"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576" y="235556"/>
            <a:ext cx="3934717" cy="3249193"/>
          </a:xfrm>
          <a:prstGeom prst="rect">
            <a:avLst/>
          </a:prstGeom>
        </p:spPr>
      </p:pic>
      <p:pic>
        <p:nvPicPr>
          <p:cNvPr id="6" name="Obrázek 5"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4048" y="933800"/>
            <a:ext cx="3424691" cy="4655440"/>
          </a:xfrm>
          <a:prstGeom prst="rect">
            <a:avLst/>
          </a:prstGeom>
        </p:spPr>
      </p:pic>
      <p:pic>
        <p:nvPicPr>
          <p:cNvPr id="7" name="Obrázek 6" descr="Výřez obrazovky"/>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20013" y="3573016"/>
            <a:ext cx="2591947" cy="3138579"/>
          </a:xfrm>
          <a:prstGeom prst="rect">
            <a:avLst/>
          </a:prstGeom>
        </p:spPr>
      </p:pic>
      <p:sp>
        <p:nvSpPr>
          <p:cNvPr id="8" name="TextovéPole 7"/>
          <p:cNvSpPr txBox="1"/>
          <p:nvPr/>
        </p:nvSpPr>
        <p:spPr>
          <a:xfrm>
            <a:off x="755576" y="231031"/>
            <a:ext cx="461986" cy="461665"/>
          </a:xfrm>
          <a:prstGeom prst="rect">
            <a:avLst/>
          </a:prstGeom>
          <a:noFill/>
        </p:spPr>
        <p:txBody>
          <a:bodyPr wrap="none" rtlCol="0">
            <a:spAutoFit/>
          </a:bodyPr>
          <a:lstStyle/>
          <a:p>
            <a:r>
              <a:rPr lang="cs-CZ" sz="2400" dirty="0" smtClean="0">
                <a:solidFill>
                  <a:schemeClr val="bg1"/>
                </a:solidFill>
              </a:rPr>
              <a:t>16</a:t>
            </a:r>
            <a:endParaRPr lang="cs-CZ" sz="2400" dirty="0">
              <a:solidFill>
                <a:schemeClr val="bg1"/>
              </a:solidFill>
            </a:endParaRPr>
          </a:p>
        </p:txBody>
      </p:sp>
      <p:sp>
        <p:nvSpPr>
          <p:cNvPr id="9" name="TextovéPole 8"/>
          <p:cNvSpPr txBox="1"/>
          <p:nvPr/>
        </p:nvSpPr>
        <p:spPr>
          <a:xfrm>
            <a:off x="5004048" y="908720"/>
            <a:ext cx="437940" cy="461665"/>
          </a:xfrm>
          <a:prstGeom prst="rect">
            <a:avLst/>
          </a:prstGeom>
          <a:noFill/>
        </p:spPr>
        <p:txBody>
          <a:bodyPr wrap="none" rtlCol="0">
            <a:spAutoFit/>
          </a:bodyPr>
          <a:lstStyle/>
          <a:p>
            <a:r>
              <a:rPr lang="cs-CZ" sz="2400" dirty="0" smtClean="0">
                <a:solidFill>
                  <a:schemeClr val="bg1"/>
                </a:solidFill>
              </a:rPr>
              <a:t>17</a:t>
            </a:r>
            <a:endParaRPr lang="cs-CZ" sz="2400" dirty="0">
              <a:solidFill>
                <a:schemeClr val="bg1"/>
              </a:solidFill>
            </a:endParaRPr>
          </a:p>
        </p:txBody>
      </p:sp>
      <p:sp>
        <p:nvSpPr>
          <p:cNvPr id="10" name="TextovéPole 9"/>
          <p:cNvSpPr txBox="1"/>
          <p:nvPr/>
        </p:nvSpPr>
        <p:spPr>
          <a:xfrm>
            <a:off x="1619672" y="3573016"/>
            <a:ext cx="461986" cy="461665"/>
          </a:xfrm>
          <a:prstGeom prst="rect">
            <a:avLst/>
          </a:prstGeom>
          <a:noFill/>
        </p:spPr>
        <p:txBody>
          <a:bodyPr wrap="none" rtlCol="0">
            <a:spAutoFit/>
          </a:bodyPr>
          <a:lstStyle/>
          <a:p>
            <a:r>
              <a:rPr lang="cs-CZ" sz="2400" dirty="0" smtClean="0">
                <a:solidFill>
                  <a:schemeClr val="bg1"/>
                </a:solidFill>
              </a:rPr>
              <a:t>18</a:t>
            </a:r>
            <a:endParaRPr lang="cs-CZ" sz="2400" dirty="0">
              <a:solidFill>
                <a:schemeClr val="bg1"/>
              </a:solidFill>
            </a:endParaRPr>
          </a:p>
        </p:txBody>
      </p:sp>
      <p:sp>
        <p:nvSpPr>
          <p:cNvPr id="11" name="TextovéPole 10"/>
          <p:cNvSpPr txBox="1"/>
          <p:nvPr/>
        </p:nvSpPr>
        <p:spPr>
          <a:xfrm>
            <a:off x="683568" y="2546901"/>
            <a:ext cx="4006725" cy="954107"/>
          </a:xfrm>
          <a:prstGeom prst="rect">
            <a:avLst/>
          </a:prstGeom>
          <a:noFill/>
        </p:spPr>
        <p:txBody>
          <a:bodyPr wrap="square" rtlCol="0">
            <a:spAutoFit/>
          </a:bodyPr>
          <a:lstStyle/>
          <a:p>
            <a:r>
              <a:rPr lang="cs-CZ" sz="2800" dirty="0" smtClean="0">
                <a:solidFill>
                  <a:schemeClr val="bg1"/>
                </a:solidFill>
              </a:rPr>
              <a:t>Závěr katedrály – Matyáš</a:t>
            </a:r>
          </a:p>
          <a:p>
            <a:r>
              <a:rPr lang="cs-CZ" sz="2800" dirty="0" smtClean="0">
                <a:solidFill>
                  <a:schemeClr val="bg1"/>
                </a:solidFill>
              </a:rPr>
              <a:t> z </a:t>
            </a:r>
            <a:r>
              <a:rPr lang="cs-CZ" sz="2800" dirty="0" err="1" smtClean="0">
                <a:solidFill>
                  <a:schemeClr val="bg1"/>
                </a:solidFill>
              </a:rPr>
              <a:t>Arrasu</a:t>
            </a:r>
            <a:r>
              <a:rPr lang="cs-CZ" sz="2800" dirty="0" smtClean="0">
                <a:solidFill>
                  <a:schemeClr val="bg1"/>
                </a:solidFill>
              </a:rPr>
              <a:t> – 1344 - 1349</a:t>
            </a:r>
            <a:endParaRPr lang="cs-CZ" sz="2800" dirty="0">
              <a:solidFill>
                <a:schemeClr val="bg1"/>
              </a:solidFill>
            </a:endParaRPr>
          </a:p>
        </p:txBody>
      </p:sp>
      <p:sp>
        <p:nvSpPr>
          <p:cNvPr id="12" name="TextovéPole 11"/>
          <p:cNvSpPr txBox="1"/>
          <p:nvPr/>
        </p:nvSpPr>
        <p:spPr>
          <a:xfrm>
            <a:off x="5395781" y="5013176"/>
            <a:ext cx="3136659" cy="523220"/>
          </a:xfrm>
          <a:prstGeom prst="rect">
            <a:avLst/>
          </a:prstGeom>
          <a:noFill/>
        </p:spPr>
        <p:txBody>
          <a:bodyPr wrap="square" rtlCol="0">
            <a:spAutoFit/>
          </a:bodyPr>
          <a:lstStyle/>
          <a:p>
            <a:r>
              <a:rPr lang="cs-CZ" sz="2800" dirty="0" smtClean="0">
                <a:solidFill>
                  <a:schemeClr val="bg1"/>
                </a:solidFill>
              </a:rPr>
              <a:t>Interiér katedrály</a:t>
            </a:r>
            <a:endParaRPr lang="cs-CZ" sz="2800" dirty="0">
              <a:solidFill>
                <a:schemeClr val="bg1"/>
              </a:solidFill>
            </a:endParaRPr>
          </a:p>
        </p:txBody>
      </p:sp>
      <p:sp>
        <p:nvSpPr>
          <p:cNvPr id="13" name="TextovéPole 12"/>
          <p:cNvSpPr txBox="1"/>
          <p:nvPr/>
        </p:nvSpPr>
        <p:spPr>
          <a:xfrm>
            <a:off x="1763688" y="5536396"/>
            <a:ext cx="2592288" cy="954107"/>
          </a:xfrm>
          <a:prstGeom prst="rect">
            <a:avLst/>
          </a:prstGeom>
          <a:noFill/>
        </p:spPr>
        <p:txBody>
          <a:bodyPr wrap="square" rtlCol="0">
            <a:spAutoFit/>
          </a:bodyPr>
          <a:lstStyle/>
          <a:p>
            <a:r>
              <a:rPr lang="cs-CZ" sz="2800" dirty="0" smtClean="0">
                <a:solidFill>
                  <a:schemeClr val="bg1"/>
                </a:solidFill>
              </a:rPr>
              <a:t>Svatováclavská kaple</a:t>
            </a:r>
            <a:endParaRPr lang="cs-CZ" sz="2800" dirty="0">
              <a:solidFill>
                <a:schemeClr val="bg1"/>
              </a:solidFill>
            </a:endParaRPr>
          </a:p>
        </p:txBody>
      </p:sp>
      <p:sp>
        <p:nvSpPr>
          <p:cNvPr id="14" name="TextovéPole 13"/>
          <p:cNvSpPr txBox="1"/>
          <p:nvPr/>
        </p:nvSpPr>
        <p:spPr>
          <a:xfrm>
            <a:off x="5395781" y="6013449"/>
            <a:ext cx="2848627" cy="523220"/>
          </a:xfrm>
          <a:prstGeom prst="rect">
            <a:avLst/>
          </a:prstGeom>
          <a:noFill/>
        </p:spPr>
        <p:txBody>
          <a:bodyPr wrap="square" rtlCol="0">
            <a:spAutoFit/>
          </a:bodyPr>
          <a:lstStyle/>
          <a:p>
            <a:r>
              <a:rPr lang="cs-CZ" sz="2800" dirty="0" smtClean="0"/>
              <a:t>Klikni do </a:t>
            </a:r>
            <a:r>
              <a:rPr lang="cs-CZ" sz="2800" dirty="0" smtClean="0"/>
              <a:t>obrázků</a:t>
            </a:r>
            <a:endParaRPr lang="cs-CZ" sz="2800" dirty="0"/>
          </a:p>
        </p:txBody>
      </p:sp>
    </p:spTree>
    <p:extLst>
      <p:ext uri="{BB962C8B-B14F-4D97-AF65-F5344CB8AC3E}">
        <p14:creationId xmlns:p14="http://schemas.microsoft.com/office/powerpoint/2010/main" val="3805470685"/>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childTnLst>
              </p:cTn>
              <p:nextCondLst>
                <p:cond evt="onClick" delay="0">
                  <p:tgtEl>
                    <p:spTgt spid="5"/>
                  </p:tgtEl>
                </p:cond>
              </p:nextCondLst>
            </p:seq>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wipe(down)">
                                      <p:cBhvr>
                                        <p:cTn id="13" dur="500"/>
                                        <p:tgtEl>
                                          <p:spTgt spid="12"/>
                                        </p:tgtEl>
                                      </p:cBhvr>
                                    </p:animEffect>
                                  </p:childTnLst>
                                </p:cTn>
                              </p:par>
                            </p:childTnLst>
                          </p:cTn>
                        </p:par>
                      </p:childTnLst>
                    </p:cTn>
                  </p:par>
                </p:childTnLst>
              </p:cTn>
              <p:nextCondLst>
                <p:cond evt="onClick" delay="0">
                  <p:tgtEl>
                    <p:spTgt spid="6"/>
                  </p:tgtEl>
                </p:cond>
              </p:nextCondLst>
            </p:seq>
            <p:seq concurrent="1" nextAc="seek">
              <p:cTn id="14" restart="whenNotActive" fill="hold" evtFilter="cancelBubble" nodeType="interactiveSeq">
                <p:stCondLst>
                  <p:cond evt="onClick" delay="0">
                    <p:tgtEl>
                      <p:spTgt spid="7"/>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wipe(down)">
                                      <p:cBhvr>
                                        <p:cTn id="19" dur="500"/>
                                        <p:tgtEl>
                                          <p:spTgt spid="13"/>
                                        </p:tgtEl>
                                      </p:cBhvr>
                                    </p:animEffect>
                                  </p:childTnLst>
                                </p:cTn>
                              </p:par>
                            </p:childTnLst>
                          </p:cTn>
                        </p:par>
                      </p:childTnLst>
                    </p:cTn>
                  </p:par>
                </p:childTnLst>
              </p:cTn>
              <p:nextCondLst>
                <p:cond evt="onClick" delay="0">
                  <p:tgtEl>
                    <p:spTgt spid="7"/>
                  </p:tgtEl>
                </p:cond>
              </p:nextCondLst>
            </p:seq>
          </p:childTnLst>
        </p:cTn>
      </p:par>
    </p:tnLst>
    <p:bldLst>
      <p:bldP spid="11" grpId="0"/>
      <p:bldP spid="12" grpId="0"/>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14</a:t>
            </a:fld>
            <a:endParaRPr lang="cs-CZ"/>
          </a:p>
        </p:txBody>
      </p:sp>
      <p:pic>
        <p:nvPicPr>
          <p:cNvPr id="3" name="Obrázek 2"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2195" y="620688"/>
            <a:ext cx="5607957" cy="3342905"/>
          </a:xfrm>
          <a:prstGeom prst="rect">
            <a:avLst/>
          </a:prstGeom>
        </p:spPr>
      </p:pic>
      <p:sp>
        <p:nvSpPr>
          <p:cNvPr id="4" name="TextovéPole 3"/>
          <p:cNvSpPr txBox="1"/>
          <p:nvPr/>
        </p:nvSpPr>
        <p:spPr>
          <a:xfrm>
            <a:off x="295194" y="591071"/>
            <a:ext cx="460382" cy="461665"/>
          </a:xfrm>
          <a:prstGeom prst="rect">
            <a:avLst/>
          </a:prstGeom>
          <a:noFill/>
        </p:spPr>
        <p:txBody>
          <a:bodyPr wrap="none" rtlCol="0">
            <a:spAutoFit/>
          </a:bodyPr>
          <a:lstStyle/>
          <a:p>
            <a:r>
              <a:rPr lang="cs-CZ" sz="2400" dirty="0" smtClean="0">
                <a:solidFill>
                  <a:schemeClr val="bg1"/>
                </a:solidFill>
              </a:rPr>
              <a:t>19</a:t>
            </a:r>
            <a:endParaRPr lang="cs-CZ" sz="2400" dirty="0">
              <a:solidFill>
                <a:schemeClr val="bg1"/>
              </a:solidFill>
            </a:endParaRPr>
          </a:p>
        </p:txBody>
      </p:sp>
      <p:sp>
        <p:nvSpPr>
          <p:cNvPr id="5" name="TextovéPole 4"/>
          <p:cNvSpPr txBox="1"/>
          <p:nvPr/>
        </p:nvSpPr>
        <p:spPr>
          <a:xfrm>
            <a:off x="251520" y="4221088"/>
            <a:ext cx="5472608" cy="1815882"/>
          </a:xfrm>
          <a:prstGeom prst="rect">
            <a:avLst/>
          </a:prstGeom>
          <a:noFill/>
        </p:spPr>
        <p:txBody>
          <a:bodyPr wrap="square" rtlCol="0">
            <a:spAutoFit/>
          </a:bodyPr>
          <a:lstStyle/>
          <a:p>
            <a:r>
              <a:rPr lang="cs-CZ" sz="2800" dirty="0" smtClean="0">
                <a:solidFill>
                  <a:schemeClr val="tx2">
                    <a:lumMod val="75000"/>
                  </a:schemeClr>
                </a:solidFill>
              </a:rPr>
              <a:t>Chrám slouží jako pokladnice korunovačních klenotů, mauzoleum českých králů, galerie sochařských a malířských portrétů</a:t>
            </a:r>
            <a:r>
              <a:rPr lang="cs-CZ" sz="2800" dirty="0" smtClean="0"/>
              <a:t>.</a:t>
            </a:r>
            <a:endParaRPr lang="cs-CZ" sz="2800" dirty="0"/>
          </a:p>
        </p:txBody>
      </p:sp>
      <p:sp>
        <p:nvSpPr>
          <p:cNvPr id="6" name="TextovéPole 5"/>
          <p:cNvSpPr txBox="1"/>
          <p:nvPr/>
        </p:nvSpPr>
        <p:spPr>
          <a:xfrm>
            <a:off x="6084168" y="319296"/>
            <a:ext cx="2808312" cy="2677656"/>
          </a:xfrm>
          <a:prstGeom prst="rect">
            <a:avLst/>
          </a:prstGeom>
          <a:noFill/>
        </p:spPr>
        <p:txBody>
          <a:bodyPr wrap="square" rtlCol="0">
            <a:spAutoFit/>
          </a:bodyPr>
          <a:lstStyle/>
          <a:p>
            <a:r>
              <a:rPr lang="cs-CZ" sz="2800" dirty="0" smtClean="0">
                <a:solidFill>
                  <a:schemeClr val="tx2">
                    <a:lumMod val="75000"/>
                  </a:schemeClr>
                </a:solidFill>
              </a:rPr>
              <a:t>Roku 1356 vedení stavby převzal Petr Parléř. Po jeho smrti pokračovali jeho synové.</a:t>
            </a:r>
            <a:endParaRPr lang="cs-CZ" sz="2800" dirty="0">
              <a:solidFill>
                <a:schemeClr val="tx2">
                  <a:lumMod val="75000"/>
                </a:schemeClr>
              </a:solidFill>
            </a:endParaRPr>
          </a:p>
        </p:txBody>
      </p:sp>
      <p:pic>
        <p:nvPicPr>
          <p:cNvPr id="7" name="Obrázek 6"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6176" y="3191185"/>
            <a:ext cx="2448272" cy="3038906"/>
          </a:xfrm>
          <a:prstGeom prst="rect">
            <a:avLst/>
          </a:prstGeom>
        </p:spPr>
      </p:pic>
      <p:sp>
        <p:nvSpPr>
          <p:cNvPr id="8" name="TextovéPole 7"/>
          <p:cNvSpPr txBox="1"/>
          <p:nvPr/>
        </p:nvSpPr>
        <p:spPr>
          <a:xfrm>
            <a:off x="6164583" y="3140968"/>
            <a:ext cx="495649" cy="461665"/>
          </a:xfrm>
          <a:prstGeom prst="rect">
            <a:avLst/>
          </a:prstGeom>
          <a:noFill/>
        </p:spPr>
        <p:txBody>
          <a:bodyPr wrap="none" rtlCol="0">
            <a:spAutoFit/>
          </a:bodyPr>
          <a:lstStyle/>
          <a:p>
            <a:r>
              <a:rPr lang="cs-CZ" sz="2400" dirty="0" smtClean="0">
                <a:solidFill>
                  <a:schemeClr val="bg1"/>
                </a:solidFill>
              </a:rPr>
              <a:t>20</a:t>
            </a:r>
            <a:endParaRPr lang="cs-CZ" sz="2400" dirty="0">
              <a:solidFill>
                <a:schemeClr val="bg1"/>
              </a:solidFill>
            </a:endParaRPr>
          </a:p>
        </p:txBody>
      </p:sp>
    </p:spTree>
    <p:extLst>
      <p:ext uri="{BB962C8B-B14F-4D97-AF65-F5344CB8AC3E}">
        <p14:creationId xmlns:p14="http://schemas.microsoft.com/office/powerpoint/2010/main" val="3827607424"/>
      </p:ext>
    </p:extLst>
  </p:cSld>
  <p:clrMapOvr>
    <a:masterClrMapping/>
  </p:clrMapOvr>
  <p:transition spd="slow">
    <p:push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15</a:t>
            </a:fld>
            <a:endParaRPr lang="cs-CZ"/>
          </a:p>
        </p:txBody>
      </p:sp>
      <p:pic>
        <p:nvPicPr>
          <p:cNvPr id="5" name="Obrázek 4"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6088" y="1091107"/>
            <a:ext cx="4349275" cy="5275299"/>
          </a:xfrm>
          <a:prstGeom prst="rect">
            <a:avLst/>
          </a:prstGeom>
        </p:spPr>
      </p:pic>
      <p:sp>
        <p:nvSpPr>
          <p:cNvPr id="6" name="TextovéPole 5"/>
          <p:cNvSpPr txBox="1"/>
          <p:nvPr/>
        </p:nvSpPr>
        <p:spPr>
          <a:xfrm>
            <a:off x="395536" y="260648"/>
            <a:ext cx="8280920" cy="707886"/>
          </a:xfrm>
          <a:prstGeom prst="rect">
            <a:avLst/>
          </a:prstGeom>
          <a:noFill/>
        </p:spPr>
        <p:txBody>
          <a:bodyPr wrap="square" rtlCol="0">
            <a:spAutoFit/>
          </a:bodyPr>
          <a:lstStyle/>
          <a:p>
            <a:r>
              <a:rPr lang="cs-CZ" sz="4000" dirty="0" smtClean="0">
                <a:solidFill>
                  <a:srgbClr val="FF0000"/>
                </a:solidFill>
              </a:rPr>
              <a:t>Další významná díla parléřovské huti</a:t>
            </a:r>
            <a:endParaRPr lang="cs-CZ" sz="4000" dirty="0">
              <a:solidFill>
                <a:srgbClr val="FF0000"/>
              </a:solidFill>
            </a:endParaRPr>
          </a:p>
        </p:txBody>
      </p:sp>
      <p:sp>
        <p:nvSpPr>
          <p:cNvPr id="7" name="TextovéPole 6">
            <a:hlinkClick r:id="rId3"/>
          </p:cNvPr>
          <p:cNvSpPr txBox="1"/>
          <p:nvPr/>
        </p:nvSpPr>
        <p:spPr>
          <a:xfrm>
            <a:off x="5292080" y="1124744"/>
            <a:ext cx="2952328" cy="523220"/>
          </a:xfrm>
          <a:prstGeom prst="rect">
            <a:avLst/>
          </a:prstGeom>
          <a:noFill/>
        </p:spPr>
        <p:txBody>
          <a:bodyPr wrap="square" rtlCol="0">
            <a:spAutoFit/>
          </a:bodyPr>
          <a:lstStyle/>
          <a:p>
            <a:r>
              <a:rPr lang="cs-CZ" sz="2800" dirty="0" smtClean="0">
                <a:hlinkClick r:id="rId3"/>
              </a:rPr>
              <a:t>Staroměstská věž</a:t>
            </a:r>
            <a:endParaRPr lang="cs-CZ" sz="2800" dirty="0"/>
          </a:p>
        </p:txBody>
      </p:sp>
      <p:cxnSp>
        <p:nvCxnSpPr>
          <p:cNvPr id="9" name="Přímá spojnice se šipkou 8"/>
          <p:cNvCxnSpPr/>
          <p:nvPr/>
        </p:nvCxnSpPr>
        <p:spPr>
          <a:xfrm flipH="1">
            <a:off x="2267744" y="2139854"/>
            <a:ext cx="3240360" cy="108012"/>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3" name="TextovéPole 12"/>
          <p:cNvSpPr txBox="1"/>
          <p:nvPr/>
        </p:nvSpPr>
        <p:spPr>
          <a:xfrm>
            <a:off x="5220072" y="5949280"/>
            <a:ext cx="3744416" cy="461665"/>
          </a:xfrm>
          <a:prstGeom prst="rect">
            <a:avLst/>
          </a:prstGeom>
          <a:noFill/>
        </p:spPr>
        <p:txBody>
          <a:bodyPr wrap="square" rtlCol="0">
            <a:spAutoFit/>
          </a:bodyPr>
          <a:lstStyle/>
          <a:p>
            <a:r>
              <a:rPr lang="cs-CZ" sz="2400" dirty="0" smtClean="0"/>
              <a:t>Klikni do obrázku a na šipku</a:t>
            </a:r>
            <a:endParaRPr lang="cs-CZ" sz="2400" dirty="0"/>
          </a:p>
        </p:txBody>
      </p:sp>
      <p:sp>
        <p:nvSpPr>
          <p:cNvPr id="14" name="TextovéPole 13"/>
          <p:cNvSpPr txBox="1"/>
          <p:nvPr/>
        </p:nvSpPr>
        <p:spPr>
          <a:xfrm>
            <a:off x="5508104" y="1844824"/>
            <a:ext cx="3456384" cy="461665"/>
          </a:xfrm>
          <a:prstGeom prst="rect">
            <a:avLst/>
          </a:prstGeom>
          <a:noFill/>
        </p:spPr>
        <p:txBody>
          <a:bodyPr wrap="square" rtlCol="0">
            <a:spAutoFit/>
          </a:bodyPr>
          <a:lstStyle/>
          <a:p>
            <a:r>
              <a:rPr lang="cs-CZ" sz="2400" dirty="0" smtClean="0">
                <a:solidFill>
                  <a:schemeClr val="bg2">
                    <a:lumMod val="25000"/>
                  </a:schemeClr>
                </a:solidFill>
              </a:rPr>
              <a:t>Sv. Prokop, patron Čech</a:t>
            </a:r>
            <a:endParaRPr lang="cs-CZ" sz="2400" dirty="0">
              <a:solidFill>
                <a:schemeClr val="bg2">
                  <a:lumMod val="25000"/>
                </a:schemeClr>
              </a:solidFill>
            </a:endParaRPr>
          </a:p>
        </p:txBody>
      </p:sp>
      <p:cxnSp>
        <p:nvCxnSpPr>
          <p:cNvPr id="16" name="Přímá spojnice se šipkou 15"/>
          <p:cNvCxnSpPr/>
          <p:nvPr/>
        </p:nvCxnSpPr>
        <p:spPr>
          <a:xfrm flipH="1" flipV="1">
            <a:off x="2843808" y="2564904"/>
            <a:ext cx="2664296" cy="180020"/>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22" name="TextovéPole 21"/>
          <p:cNvSpPr txBox="1"/>
          <p:nvPr/>
        </p:nvSpPr>
        <p:spPr>
          <a:xfrm>
            <a:off x="5508104" y="2348880"/>
            <a:ext cx="2808312" cy="830997"/>
          </a:xfrm>
          <a:prstGeom prst="rect">
            <a:avLst/>
          </a:prstGeom>
          <a:noFill/>
        </p:spPr>
        <p:txBody>
          <a:bodyPr wrap="square" rtlCol="0">
            <a:spAutoFit/>
          </a:bodyPr>
          <a:lstStyle/>
          <a:p>
            <a:r>
              <a:rPr lang="cs-CZ" sz="2400" dirty="0" smtClean="0">
                <a:solidFill>
                  <a:schemeClr val="bg2">
                    <a:lumMod val="25000"/>
                  </a:schemeClr>
                </a:solidFill>
              </a:rPr>
              <a:t>Sv. Zikmund, Patron Lucemburků</a:t>
            </a:r>
            <a:endParaRPr lang="cs-CZ" sz="2400" dirty="0">
              <a:solidFill>
                <a:schemeClr val="bg2">
                  <a:lumMod val="25000"/>
                </a:schemeClr>
              </a:solidFill>
            </a:endParaRPr>
          </a:p>
        </p:txBody>
      </p:sp>
      <p:cxnSp>
        <p:nvCxnSpPr>
          <p:cNvPr id="24" name="Přímá spojnice se šipkou 23"/>
          <p:cNvCxnSpPr/>
          <p:nvPr/>
        </p:nvCxnSpPr>
        <p:spPr>
          <a:xfrm flipH="1" flipV="1">
            <a:off x="2690726" y="2968893"/>
            <a:ext cx="2817378" cy="432048"/>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29" name="TextovéPole 28"/>
          <p:cNvSpPr txBox="1"/>
          <p:nvPr/>
        </p:nvSpPr>
        <p:spPr>
          <a:xfrm>
            <a:off x="5508104" y="3183359"/>
            <a:ext cx="1440160" cy="461665"/>
          </a:xfrm>
          <a:prstGeom prst="rect">
            <a:avLst/>
          </a:prstGeom>
          <a:noFill/>
        </p:spPr>
        <p:txBody>
          <a:bodyPr wrap="square" rtlCol="0">
            <a:spAutoFit/>
          </a:bodyPr>
          <a:lstStyle/>
          <a:p>
            <a:r>
              <a:rPr lang="cs-CZ" sz="2400" dirty="0" smtClean="0">
                <a:solidFill>
                  <a:schemeClr val="bg2">
                    <a:lumMod val="25000"/>
                  </a:schemeClr>
                </a:solidFill>
              </a:rPr>
              <a:t>Český lev</a:t>
            </a:r>
            <a:endParaRPr lang="cs-CZ" sz="2400" dirty="0">
              <a:solidFill>
                <a:schemeClr val="bg2">
                  <a:lumMod val="25000"/>
                </a:schemeClr>
              </a:solidFill>
            </a:endParaRPr>
          </a:p>
        </p:txBody>
      </p:sp>
      <p:cxnSp>
        <p:nvCxnSpPr>
          <p:cNvPr id="31" name="Přímá spojnice se šipkou 30"/>
          <p:cNvCxnSpPr/>
          <p:nvPr/>
        </p:nvCxnSpPr>
        <p:spPr>
          <a:xfrm flipH="1" flipV="1">
            <a:off x="2644458" y="3645025"/>
            <a:ext cx="2791638" cy="163906"/>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36" name="TextovéPole 35"/>
          <p:cNvSpPr txBox="1"/>
          <p:nvPr/>
        </p:nvSpPr>
        <p:spPr>
          <a:xfrm>
            <a:off x="5436096" y="3615407"/>
            <a:ext cx="2304256" cy="461665"/>
          </a:xfrm>
          <a:prstGeom prst="rect">
            <a:avLst/>
          </a:prstGeom>
          <a:noFill/>
        </p:spPr>
        <p:txBody>
          <a:bodyPr wrap="square" rtlCol="0">
            <a:spAutoFit/>
          </a:bodyPr>
          <a:lstStyle/>
          <a:p>
            <a:r>
              <a:rPr lang="cs-CZ" sz="2400" dirty="0" smtClean="0">
                <a:solidFill>
                  <a:schemeClr val="bg2">
                    <a:lumMod val="25000"/>
                  </a:schemeClr>
                </a:solidFill>
              </a:rPr>
              <a:t>Moravská orlice</a:t>
            </a:r>
            <a:endParaRPr lang="cs-CZ" sz="2400" dirty="0">
              <a:solidFill>
                <a:schemeClr val="bg2">
                  <a:lumMod val="25000"/>
                </a:schemeClr>
              </a:solidFill>
            </a:endParaRPr>
          </a:p>
        </p:txBody>
      </p:sp>
      <p:cxnSp>
        <p:nvCxnSpPr>
          <p:cNvPr id="38" name="Přímá spojnice se šipkou 37"/>
          <p:cNvCxnSpPr/>
          <p:nvPr/>
        </p:nvCxnSpPr>
        <p:spPr>
          <a:xfrm flipH="1" flipV="1">
            <a:off x="1547664" y="5661248"/>
            <a:ext cx="3960440" cy="72008"/>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43" name="TextovéPole 42"/>
          <p:cNvSpPr txBox="1"/>
          <p:nvPr/>
        </p:nvSpPr>
        <p:spPr>
          <a:xfrm>
            <a:off x="5436096" y="5487615"/>
            <a:ext cx="1260140" cy="461665"/>
          </a:xfrm>
          <a:prstGeom prst="rect">
            <a:avLst/>
          </a:prstGeom>
          <a:noFill/>
        </p:spPr>
        <p:txBody>
          <a:bodyPr wrap="square" rtlCol="0">
            <a:spAutoFit/>
          </a:bodyPr>
          <a:lstStyle/>
          <a:p>
            <a:r>
              <a:rPr lang="cs-CZ" sz="2400" dirty="0" smtClean="0">
                <a:solidFill>
                  <a:schemeClr val="bg2">
                    <a:lumMod val="25000"/>
                  </a:schemeClr>
                </a:solidFill>
              </a:rPr>
              <a:t>Karel IV.</a:t>
            </a:r>
            <a:endParaRPr lang="cs-CZ" sz="2400" dirty="0">
              <a:solidFill>
                <a:schemeClr val="bg2">
                  <a:lumMod val="25000"/>
                </a:schemeClr>
              </a:solidFill>
            </a:endParaRPr>
          </a:p>
        </p:txBody>
      </p:sp>
      <p:cxnSp>
        <p:nvCxnSpPr>
          <p:cNvPr id="45" name="Přímá spojnice se šipkou 44"/>
          <p:cNvCxnSpPr/>
          <p:nvPr/>
        </p:nvCxnSpPr>
        <p:spPr>
          <a:xfrm flipH="1">
            <a:off x="2690728" y="4365104"/>
            <a:ext cx="2745368" cy="809194"/>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50" name="TextovéPole 49"/>
          <p:cNvSpPr txBox="1"/>
          <p:nvPr/>
        </p:nvSpPr>
        <p:spPr>
          <a:xfrm>
            <a:off x="5436096" y="4077072"/>
            <a:ext cx="3096344" cy="461665"/>
          </a:xfrm>
          <a:prstGeom prst="rect">
            <a:avLst/>
          </a:prstGeom>
          <a:noFill/>
        </p:spPr>
        <p:txBody>
          <a:bodyPr wrap="square" rtlCol="0">
            <a:spAutoFit/>
          </a:bodyPr>
          <a:lstStyle/>
          <a:p>
            <a:r>
              <a:rPr lang="cs-CZ" sz="2400" dirty="0" smtClean="0">
                <a:solidFill>
                  <a:schemeClr val="bg2">
                    <a:lumMod val="25000"/>
                  </a:schemeClr>
                </a:solidFill>
              </a:rPr>
              <a:t>Sv. Vít, patron mostu</a:t>
            </a:r>
            <a:endParaRPr lang="cs-CZ" sz="2400" dirty="0">
              <a:solidFill>
                <a:schemeClr val="bg2">
                  <a:lumMod val="25000"/>
                </a:schemeClr>
              </a:solidFill>
            </a:endParaRPr>
          </a:p>
        </p:txBody>
      </p:sp>
      <p:cxnSp>
        <p:nvCxnSpPr>
          <p:cNvPr id="52" name="Přímá spojnice se šipkou 51"/>
          <p:cNvCxnSpPr/>
          <p:nvPr/>
        </p:nvCxnSpPr>
        <p:spPr>
          <a:xfrm flipH="1">
            <a:off x="3779912" y="5174298"/>
            <a:ext cx="1728192" cy="313317"/>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56" name="TextovéPole 55"/>
          <p:cNvSpPr txBox="1"/>
          <p:nvPr/>
        </p:nvSpPr>
        <p:spPr>
          <a:xfrm>
            <a:off x="5436096" y="4941168"/>
            <a:ext cx="1440160" cy="461665"/>
          </a:xfrm>
          <a:prstGeom prst="rect">
            <a:avLst/>
          </a:prstGeom>
          <a:noFill/>
        </p:spPr>
        <p:txBody>
          <a:bodyPr wrap="square" rtlCol="0">
            <a:spAutoFit/>
          </a:bodyPr>
          <a:lstStyle/>
          <a:p>
            <a:r>
              <a:rPr lang="cs-CZ" sz="2400" dirty="0" smtClean="0">
                <a:solidFill>
                  <a:schemeClr val="bg2">
                    <a:lumMod val="25000"/>
                  </a:schemeClr>
                </a:solidFill>
              </a:rPr>
              <a:t>Václav IV</a:t>
            </a:r>
            <a:r>
              <a:rPr lang="cs-CZ" dirty="0" smtClean="0"/>
              <a:t>.</a:t>
            </a:r>
            <a:endParaRPr lang="cs-CZ" dirty="0"/>
          </a:p>
        </p:txBody>
      </p:sp>
      <p:sp>
        <p:nvSpPr>
          <p:cNvPr id="57" name="TextovéPole 56"/>
          <p:cNvSpPr txBox="1"/>
          <p:nvPr/>
        </p:nvSpPr>
        <p:spPr>
          <a:xfrm>
            <a:off x="539552" y="1124744"/>
            <a:ext cx="502061" cy="461665"/>
          </a:xfrm>
          <a:prstGeom prst="rect">
            <a:avLst/>
          </a:prstGeom>
          <a:noFill/>
        </p:spPr>
        <p:txBody>
          <a:bodyPr wrap="none" rtlCol="0">
            <a:spAutoFit/>
          </a:bodyPr>
          <a:lstStyle/>
          <a:p>
            <a:r>
              <a:rPr lang="cs-CZ" sz="2400" dirty="0" smtClean="0">
                <a:solidFill>
                  <a:schemeClr val="bg1"/>
                </a:solidFill>
              </a:rPr>
              <a:t>30</a:t>
            </a:r>
            <a:endParaRPr lang="cs-CZ" sz="2400" dirty="0">
              <a:solidFill>
                <a:schemeClr val="bg1"/>
              </a:solidFill>
            </a:endParaRPr>
          </a:p>
        </p:txBody>
      </p:sp>
    </p:spTree>
    <p:extLst>
      <p:ext uri="{BB962C8B-B14F-4D97-AF65-F5344CB8AC3E}">
        <p14:creationId xmlns:p14="http://schemas.microsoft.com/office/powerpoint/2010/main" val="1182335958"/>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wipe(down)">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wipe(down)">
                                      <p:cBhvr>
                                        <p:cTn id="17" dur="500"/>
                                        <p:tgtEl>
                                          <p:spTgt spid="2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1"/>
                                        </p:tgtEl>
                                        <p:attrNameLst>
                                          <p:attrName>style.visibility</p:attrName>
                                        </p:attrNameLst>
                                      </p:cBhvr>
                                      <p:to>
                                        <p:strVal val="visible"/>
                                      </p:to>
                                    </p:set>
                                    <p:animEffect transition="in" filter="wipe(down)">
                                      <p:cBhvr>
                                        <p:cTn id="22" dur="500"/>
                                        <p:tgtEl>
                                          <p:spTgt spid="31"/>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45"/>
                                        </p:tgtEl>
                                        <p:attrNameLst>
                                          <p:attrName>style.visibility</p:attrName>
                                        </p:attrNameLst>
                                      </p:cBhvr>
                                      <p:to>
                                        <p:strVal val="visible"/>
                                      </p:to>
                                    </p:set>
                                    <p:animEffect transition="in" filter="wipe(down)">
                                      <p:cBhvr>
                                        <p:cTn id="27" dur="500"/>
                                        <p:tgtEl>
                                          <p:spTgt spid="45"/>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8"/>
                                        </p:tgtEl>
                                        <p:attrNameLst>
                                          <p:attrName>style.visibility</p:attrName>
                                        </p:attrNameLst>
                                      </p:cBhvr>
                                      <p:to>
                                        <p:strVal val="visible"/>
                                      </p:to>
                                    </p:set>
                                    <p:animEffect transition="in" filter="wipe(down)">
                                      <p:cBhvr>
                                        <p:cTn id="32" dur="500"/>
                                        <p:tgtEl>
                                          <p:spTgt spid="38"/>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52"/>
                                        </p:tgtEl>
                                        <p:attrNameLst>
                                          <p:attrName>style.visibility</p:attrName>
                                        </p:attrNameLst>
                                      </p:cBhvr>
                                      <p:to>
                                        <p:strVal val="visible"/>
                                      </p:to>
                                    </p:set>
                                    <p:animEffect transition="in" filter="wipe(down)">
                                      <p:cBhvr>
                                        <p:cTn id="37" dur="500"/>
                                        <p:tgtEl>
                                          <p:spTgt spid="52"/>
                                        </p:tgtEl>
                                      </p:cBhvr>
                                    </p:animEffect>
                                  </p:childTnLst>
                                </p:cTn>
                              </p:par>
                            </p:childTnLst>
                          </p:cTn>
                        </p:par>
                      </p:childTnLst>
                    </p:cTn>
                  </p:par>
                </p:childTnLst>
              </p:cTn>
              <p:nextCondLst>
                <p:cond evt="onClick" delay="0">
                  <p:tgtEl>
                    <p:spTgt spid="5"/>
                  </p:tgtEl>
                </p:cond>
              </p:nextCondLst>
            </p:seq>
            <p:seq concurrent="1" nextAc="seek">
              <p:cTn id="38" restart="whenNotActive" fill="hold" evtFilter="cancelBubble" nodeType="interactiveSeq">
                <p:stCondLst>
                  <p:cond evt="onClick" delay="0">
                    <p:tgtEl>
                      <p:spTgt spid="9"/>
                    </p:tgtEl>
                  </p:cond>
                </p:stCondLst>
                <p:endSync evt="end" delay="0">
                  <p:rtn val="all"/>
                </p:endSync>
                <p:childTnLst>
                  <p:par>
                    <p:cTn id="39" fill="hold">
                      <p:stCondLst>
                        <p:cond delay="0"/>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wipe(down)">
                                      <p:cBhvr>
                                        <p:cTn id="43" dur="500"/>
                                        <p:tgtEl>
                                          <p:spTgt spid="14"/>
                                        </p:tgtEl>
                                      </p:cBhvr>
                                    </p:animEffect>
                                  </p:childTnLst>
                                </p:cTn>
                              </p:par>
                            </p:childTnLst>
                          </p:cTn>
                        </p:par>
                      </p:childTnLst>
                    </p:cTn>
                  </p:par>
                </p:childTnLst>
              </p:cTn>
              <p:nextCondLst>
                <p:cond evt="onClick" delay="0">
                  <p:tgtEl>
                    <p:spTgt spid="9"/>
                  </p:tgtEl>
                </p:cond>
              </p:nextCondLst>
            </p:seq>
            <p:seq concurrent="1" nextAc="seek">
              <p:cTn id="44" restart="whenNotActive" fill="hold" evtFilter="cancelBubble" nodeType="interactiveSeq">
                <p:stCondLst>
                  <p:cond evt="onClick" delay="0">
                    <p:tgtEl>
                      <p:spTgt spid="24"/>
                    </p:tgtEl>
                  </p:cond>
                </p:stCondLst>
                <p:endSync evt="end" delay="0">
                  <p:rtn val="all"/>
                </p:endSync>
                <p:childTnLst>
                  <p:par>
                    <p:cTn id="45" fill="hold">
                      <p:stCondLst>
                        <p:cond delay="0"/>
                      </p:stCondLst>
                      <p:childTnLst>
                        <p:par>
                          <p:cTn id="46" fill="hold">
                            <p:stCondLst>
                              <p:cond delay="0"/>
                            </p:stCondLst>
                            <p:childTnLst>
                              <p:par>
                                <p:cTn id="47" presetID="22" presetClass="entr" presetSubtype="4" fill="hold" grpId="0" nodeType="clickEffect">
                                  <p:stCondLst>
                                    <p:cond delay="0"/>
                                  </p:stCondLst>
                                  <p:childTnLst>
                                    <p:set>
                                      <p:cBhvr>
                                        <p:cTn id="48" dur="1" fill="hold">
                                          <p:stCondLst>
                                            <p:cond delay="0"/>
                                          </p:stCondLst>
                                        </p:cTn>
                                        <p:tgtEl>
                                          <p:spTgt spid="29"/>
                                        </p:tgtEl>
                                        <p:attrNameLst>
                                          <p:attrName>style.visibility</p:attrName>
                                        </p:attrNameLst>
                                      </p:cBhvr>
                                      <p:to>
                                        <p:strVal val="visible"/>
                                      </p:to>
                                    </p:set>
                                    <p:animEffect transition="in" filter="wipe(down)">
                                      <p:cBhvr>
                                        <p:cTn id="49" dur="500"/>
                                        <p:tgtEl>
                                          <p:spTgt spid="29"/>
                                        </p:tgtEl>
                                      </p:cBhvr>
                                    </p:animEffect>
                                  </p:childTnLst>
                                </p:cTn>
                              </p:par>
                            </p:childTnLst>
                          </p:cTn>
                        </p:par>
                      </p:childTnLst>
                    </p:cTn>
                  </p:par>
                </p:childTnLst>
              </p:cTn>
              <p:nextCondLst>
                <p:cond evt="onClick" delay="0">
                  <p:tgtEl>
                    <p:spTgt spid="24"/>
                  </p:tgtEl>
                </p:cond>
              </p:nextCondLst>
            </p:seq>
            <p:seq concurrent="1" nextAc="seek">
              <p:cTn id="50" restart="whenNotActive" fill="hold" evtFilter="cancelBubble" nodeType="interactiveSeq">
                <p:stCondLst>
                  <p:cond evt="onClick" delay="0">
                    <p:tgtEl>
                      <p:spTgt spid="16"/>
                    </p:tgtEl>
                  </p:cond>
                </p:stCondLst>
                <p:endSync evt="end" delay="0">
                  <p:rtn val="all"/>
                </p:endSync>
                <p:childTnLst>
                  <p:par>
                    <p:cTn id="51" fill="hold">
                      <p:stCondLst>
                        <p:cond delay="0"/>
                      </p:stCondLst>
                      <p:childTnLst>
                        <p:par>
                          <p:cTn id="52" fill="hold">
                            <p:stCondLst>
                              <p:cond delay="0"/>
                            </p:stCondLst>
                            <p:childTnLst>
                              <p:par>
                                <p:cTn id="53" presetID="22" presetClass="entr" presetSubtype="4" fill="hold" grpId="0" nodeType="click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wipe(down)">
                                      <p:cBhvr>
                                        <p:cTn id="55" dur="500"/>
                                        <p:tgtEl>
                                          <p:spTgt spid="22"/>
                                        </p:tgtEl>
                                      </p:cBhvr>
                                    </p:animEffect>
                                  </p:childTnLst>
                                </p:cTn>
                              </p:par>
                            </p:childTnLst>
                          </p:cTn>
                        </p:par>
                      </p:childTnLst>
                    </p:cTn>
                  </p:par>
                </p:childTnLst>
              </p:cTn>
              <p:nextCondLst>
                <p:cond evt="onClick" delay="0">
                  <p:tgtEl>
                    <p:spTgt spid="16"/>
                  </p:tgtEl>
                </p:cond>
              </p:nextCondLst>
            </p:seq>
            <p:seq concurrent="1" nextAc="seek">
              <p:cTn id="56" restart="whenNotActive" fill="hold" evtFilter="cancelBubble" nodeType="interactiveSeq">
                <p:stCondLst>
                  <p:cond evt="onClick" delay="0">
                    <p:tgtEl>
                      <p:spTgt spid="31"/>
                    </p:tgtEl>
                  </p:cond>
                </p:stCondLst>
                <p:endSync evt="end" delay="0">
                  <p:rtn val="all"/>
                </p:endSync>
                <p:childTnLst>
                  <p:par>
                    <p:cTn id="57" fill="hold">
                      <p:stCondLst>
                        <p:cond delay="0"/>
                      </p:stCondLst>
                      <p:childTnLst>
                        <p:par>
                          <p:cTn id="58" fill="hold">
                            <p:stCondLst>
                              <p:cond delay="0"/>
                            </p:stCondLst>
                            <p:childTnLst>
                              <p:par>
                                <p:cTn id="59" presetID="22" presetClass="entr" presetSubtype="4" fill="hold" grpId="0" nodeType="clickEffect">
                                  <p:stCondLst>
                                    <p:cond delay="0"/>
                                  </p:stCondLst>
                                  <p:childTnLst>
                                    <p:set>
                                      <p:cBhvr>
                                        <p:cTn id="60" dur="1" fill="hold">
                                          <p:stCondLst>
                                            <p:cond delay="0"/>
                                          </p:stCondLst>
                                        </p:cTn>
                                        <p:tgtEl>
                                          <p:spTgt spid="36"/>
                                        </p:tgtEl>
                                        <p:attrNameLst>
                                          <p:attrName>style.visibility</p:attrName>
                                        </p:attrNameLst>
                                      </p:cBhvr>
                                      <p:to>
                                        <p:strVal val="visible"/>
                                      </p:to>
                                    </p:set>
                                    <p:animEffect transition="in" filter="wipe(down)">
                                      <p:cBhvr>
                                        <p:cTn id="61" dur="500"/>
                                        <p:tgtEl>
                                          <p:spTgt spid="36"/>
                                        </p:tgtEl>
                                      </p:cBhvr>
                                    </p:animEffect>
                                  </p:childTnLst>
                                </p:cTn>
                              </p:par>
                            </p:childTnLst>
                          </p:cTn>
                        </p:par>
                      </p:childTnLst>
                    </p:cTn>
                  </p:par>
                </p:childTnLst>
              </p:cTn>
              <p:nextCondLst>
                <p:cond evt="onClick" delay="0">
                  <p:tgtEl>
                    <p:spTgt spid="31"/>
                  </p:tgtEl>
                </p:cond>
              </p:nextCondLst>
            </p:seq>
            <p:seq concurrent="1" nextAc="seek">
              <p:cTn id="62" restart="whenNotActive" fill="hold" evtFilter="cancelBubble" nodeType="interactiveSeq">
                <p:stCondLst>
                  <p:cond evt="onClick" delay="0">
                    <p:tgtEl>
                      <p:spTgt spid="45"/>
                    </p:tgtEl>
                  </p:cond>
                </p:stCondLst>
                <p:endSync evt="end" delay="0">
                  <p:rtn val="all"/>
                </p:endSync>
                <p:childTnLst>
                  <p:par>
                    <p:cTn id="63" fill="hold">
                      <p:stCondLst>
                        <p:cond delay="0"/>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50"/>
                                        </p:tgtEl>
                                        <p:attrNameLst>
                                          <p:attrName>style.visibility</p:attrName>
                                        </p:attrNameLst>
                                      </p:cBhvr>
                                      <p:to>
                                        <p:strVal val="visible"/>
                                      </p:to>
                                    </p:set>
                                    <p:animEffect transition="in" filter="wipe(down)">
                                      <p:cBhvr>
                                        <p:cTn id="67" dur="500"/>
                                        <p:tgtEl>
                                          <p:spTgt spid="50"/>
                                        </p:tgtEl>
                                      </p:cBhvr>
                                    </p:animEffect>
                                  </p:childTnLst>
                                </p:cTn>
                              </p:par>
                            </p:childTnLst>
                          </p:cTn>
                        </p:par>
                      </p:childTnLst>
                    </p:cTn>
                  </p:par>
                </p:childTnLst>
              </p:cTn>
              <p:nextCondLst>
                <p:cond evt="onClick" delay="0">
                  <p:tgtEl>
                    <p:spTgt spid="45"/>
                  </p:tgtEl>
                </p:cond>
              </p:nextCondLst>
            </p:seq>
            <p:seq concurrent="1" nextAc="seek">
              <p:cTn id="68" restart="whenNotActive" fill="hold" evtFilter="cancelBubble" nodeType="interactiveSeq">
                <p:stCondLst>
                  <p:cond evt="onClick" delay="0">
                    <p:tgtEl>
                      <p:spTgt spid="38"/>
                    </p:tgtEl>
                  </p:cond>
                </p:stCondLst>
                <p:endSync evt="end" delay="0">
                  <p:rtn val="all"/>
                </p:endSync>
                <p:childTnLst>
                  <p:par>
                    <p:cTn id="69" fill="hold">
                      <p:stCondLst>
                        <p:cond delay="0"/>
                      </p:stCondLst>
                      <p:childTnLst>
                        <p:par>
                          <p:cTn id="70" fill="hold">
                            <p:stCondLst>
                              <p:cond delay="0"/>
                            </p:stCondLst>
                            <p:childTnLst>
                              <p:par>
                                <p:cTn id="71" presetID="22" presetClass="entr" presetSubtype="4" fill="hold" grpId="0" nodeType="clickEffect">
                                  <p:stCondLst>
                                    <p:cond delay="0"/>
                                  </p:stCondLst>
                                  <p:childTnLst>
                                    <p:set>
                                      <p:cBhvr>
                                        <p:cTn id="72" dur="1" fill="hold">
                                          <p:stCondLst>
                                            <p:cond delay="0"/>
                                          </p:stCondLst>
                                        </p:cTn>
                                        <p:tgtEl>
                                          <p:spTgt spid="43"/>
                                        </p:tgtEl>
                                        <p:attrNameLst>
                                          <p:attrName>style.visibility</p:attrName>
                                        </p:attrNameLst>
                                      </p:cBhvr>
                                      <p:to>
                                        <p:strVal val="visible"/>
                                      </p:to>
                                    </p:set>
                                    <p:animEffect transition="in" filter="wipe(down)">
                                      <p:cBhvr>
                                        <p:cTn id="73" dur="500"/>
                                        <p:tgtEl>
                                          <p:spTgt spid="43"/>
                                        </p:tgtEl>
                                      </p:cBhvr>
                                    </p:animEffect>
                                  </p:childTnLst>
                                </p:cTn>
                              </p:par>
                            </p:childTnLst>
                          </p:cTn>
                        </p:par>
                      </p:childTnLst>
                    </p:cTn>
                  </p:par>
                </p:childTnLst>
              </p:cTn>
              <p:nextCondLst>
                <p:cond evt="onClick" delay="0">
                  <p:tgtEl>
                    <p:spTgt spid="38"/>
                  </p:tgtEl>
                </p:cond>
              </p:nextCondLst>
            </p:seq>
            <p:seq concurrent="1" nextAc="seek">
              <p:cTn id="74" restart="whenNotActive" fill="hold" evtFilter="cancelBubble" nodeType="interactiveSeq">
                <p:stCondLst>
                  <p:cond evt="onClick" delay="0">
                    <p:tgtEl>
                      <p:spTgt spid="52"/>
                    </p:tgtEl>
                  </p:cond>
                </p:stCondLst>
                <p:endSync evt="end" delay="0">
                  <p:rtn val="all"/>
                </p:endSync>
                <p:childTnLst>
                  <p:par>
                    <p:cTn id="75" fill="hold">
                      <p:stCondLst>
                        <p:cond delay="0"/>
                      </p:stCondLst>
                      <p:childTnLst>
                        <p:par>
                          <p:cTn id="76" fill="hold">
                            <p:stCondLst>
                              <p:cond delay="0"/>
                            </p:stCondLst>
                            <p:childTnLst>
                              <p:par>
                                <p:cTn id="77" presetID="22" presetClass="entr" presetSubtype="4" fill="hold" grpId="0" nodeType="clickEffect">
                                  <p:stCondLst>
                                    <p:cond delay="0"/>
                                  </p:stCondLst>
                                  <p:childTnLst>
                                    <p:set>
                                      <p:cBhvr>
                                        <p:cTn id="78" dur="1" fill="hold">
                                          <p:stCondLst>
                                            <p:cond delay="0"/>
                                          </p:stCondLst>
                                        </p:cTn>
                                        <p:tgtEl>
                                          <p:spTgt spid="56"/>
                                        </p:tgtEl>
                                        <p:attrNameLst>
                                          <p:attrName>style.visibility</p:attrName>
                                        </p:attrNameLst>
                                      </p:cBhvr>
                                      <p:to>
                                        <p:strVal val="visible"/>
                                      </p:to>
                                    </p:set>
                                    <p:animEffect transition="in" filter="wipe(down)">
                                      <p:cBhvr>
                                        <p:cTn id="79" dur="500"/>
                                        <p:tgtEl>
                                          <p:spTgt spid="56"/>
                                        </p:tgtEl>
                                      </p:cBhvr>
                                    </p:animEffect>
                                  </p:childTnLst>
                                </p:cTn>
                              </p:par>
                            </p:childTnLst>
                          </p:cTn>
                        </p:par>
                      </p:childTnLst>
                    </p:cTn>
                  </p:par>
                </p:childTnLst>
              </p:cTn>
              <p:nextCondLst>
                <p:cond evt="onClick" delay="0">
                  <p:tgtEl>
                    <p:spTgt spid="52"/>
                  </p:tgtEl>
                </p:cond>
              </p:nextCondLst>
            </p:seq>
          </p:childTnLst>
        </p:cTn>
      </p:par>
    </p:tnLst>
    <p:bldLst>
      <p:bldP spid="14" grpId="0"/>
      <p:bldP spid="22" grpId="0"/>
      <p:bldP spid="29" grpId="0"/>
      <p:bldP spid="36" grpId="0"/>
      <p:bldP spid="43" grpId="0"/>
      <p:bldP spid="50" grpId="0"/>
      <p:bldP spid="56" grpId="0"/>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011996" y="6552518"/>
            <a:ext cx="1161826" cy="365125"/>
          </a:xfrm>
        </p:spPr>
        <p:txBody>
          <a:bodyPr/>
          <a:lstStyle/>
          <a:p>
            <a:fld id="{BC5885FD-E9F6-4616-A947-C967941DDDC2}" type="slidenum">
              <a:rPr lang="cs-CZ" smtClean="0"/>
              <a:t>16</a:t>
            </a:fld>
            <a:endParaRPr lang="cs-CZ" dirty="0"/>
          </a:p>
        </p:txBody>
      </p:sp>
      <p:pic>
        <p:nvPicPr>
          <p:cNvPr id="3" name="Obrázek 2"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6004" y="1053023"/>
            <a:ext cx="2343477" cy="3096057"/>
          </a:xfrm>
          <a:prstGeom prst="rect">
            <a:avLst/>
          </a:prstGeom>
        </p:spPr>
      </p:pic>
      <p:sp>
        <p:nvSpPr>
          <p:cNvPr id="4" name="TextovéPole 3"/>
          <p:cNvSpPr txBox="1"/>
          <p:nvPr/>
        </p:nvSpPr>
        <p:spPr>
          <a:xfrm>
            <a:off x="403943" y="951111"/>
            <a:ext cx="495649" cy="461665"/>
          </a:xfrm>
          <a:prstGeom prst="rect">
            <a:avLst/>
          </a:prstGeom>
          <a:noFill/>
        </p:spPr>
        <p:txBody>
          <a:bodyPr wrap="none" rtlCol="0">
            <a:spAutoFit/>
          </a:bodyPr>
          <a:lstStyle/>
          <a:p>
            <a:r>
              <a:rPr lang="cs-CZ" sz="2400" dirty="0" smtClean="0">
                <a:solidFill>
                  <a:schemeClr val="bg1"/>
                </a:solidFill>
              </a:rPr>
              <a:t>29</a:t>
            </a:r>
            <a:endParaRPr lang="cs-CZ" sz="2400" dirty="0">
              <a:solidFill>
                <a:schemeClr val="bg1"/>
              </a:solidFill>
            </a:endParaRPr>
          </a:p>
        </p:txBody>
      </p:sp>
      <p:pic>
        <p:nvPicPr>
          <p:cNvPr id="6" name="Obrázek 5"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3928" y="893913"/>
            <a:ext cx="2283440" cy="3135743"/>
          </a:xfrm>
          <a:prstGeom prst="rect">
            <a:avLst/>
          </a:prstGeom>
        </p:spPr>
      </p:pic>
      <p:pic>
        <p:nvPicPr>
          <p:cNvPr id="7" name="Obrázek 6" descr="Výřez obrazovky"/>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70755" y="836712"/>
            <a:ext cx="2351542" cy="3137772"/>
          </a:xfrm>
          <a:prstGeom prst="rect">
            <a:avLst/>
          </a:prstGeom>
        </p:spPr>
      </p:pic>
      <p:pic>
        <p:nvPicPr>
          <p:cNvPr id="11" name="Obrázek 10" descr="Výřez obrazovky"/>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70755" y="4149080"/>
            <a:ext cx="2509884" cy="2403438"/>
          </a:xfrm>
          <a:prstGeom prst="rect">
            <a:avLst/>
          </a:prstGeom>
        </p:spPr>
      </p:pic>
      <p:sp>
        <p:nvSpPr>
          <p:cNvPr id="12" name="TextovéPole 11"/>
          <p:cNvSpPr txBox="1"/>
          <p:nvPr/>
        </p:nvSpPr>
        <p:spPr>
          <a:xfrm>
            <a:off x="251520" y="200834"/>
            <a:ext cx="5755387" cy="707886"/>
          </a:xfrm>
          <a:prstGeom prst="rect">
            <a:avLst/>
          </a:prstGeom>
          <a:noFill/>
        </p:spPr>
        <p:txBody>
          <a:bodyPr wrap="square" rtlCol="0">
            <a:spAutoFit/>
          </a:bodyPr>
          <a:lstStyle/>
          <a:p>
            <a:r>
              <a:rPr lang="cs-CZ" sz="4000" dirty="0" smtClean="0">
                <a:solidFill>
                  <a:srgbClr val="FF0000"/>
                </a:solidFill>
              </a:rPr>
              <a:t>Sochařská díla v katedrále</a:t>
            </a:r>
            <a:endParaRPr lang="cs-CZ" sz="4000" dirty="0">
              <a:solidFill>
                <a:srgbClr val="FF0000"/>
              </a:solidFill>
            </a:endParaRPr>
          </a:p>
        </p:txBody>
      </p:sp>
      <p:sp>
        <p:nvSpPr>
          <p:cNvPr id="13" name="TextovéPole 12"/>
          <p:cNvSpPr txBox="1"/>
          <p:nvPr/>
        </p:nvSpPr>
        <p:spPr>
          <a:xfrm>
            <a:off x="179512" y="4221088"/>
            <a:ext cx="2877693" cy="1200329"/>
          </a:xfrm>
          <a:prstGeom prst="rect">
            <a:avLst/>
          </a:prstGeom>
          <a:noFill/>
        </p:spPr>
        <p:txBody>
          <a:bodyPr wrap="square" rtlCol="0">
            <a:spAutoFit/>
          </a:bodyPr>
          <a:lstStyle/>
          <a:p>
            <a:r>
              <a:rPr lang="cs-CZ" sz="2400" dirty="0" smtClean="0">
                <a:solidFill>
                  <a:schemeClr val="bg2">
                    <a:lumMod val="25000"/>
                  </a:schemeClr>
                </a:solidFill>
              </a:rPr>
              <a:t>Detail pomníku Přemysla Otakara I. od Petra Parléře</a:t>
            </a:r>
            <a:endParaRPr lang="cs-CZ" sz="2400" dirty="0">
              <a:solidFill>
                <a:schemeClr val="bg2">
                  <a:lumMod val="25000"/>
                </a:schemeClr>
              </a:solidFill>
            </a:endParaRPr>
          </a:p>
        </p:txBody>
      </p:sp>
      <p:sp>
        <p:nvSpPr>
          <p:cNvPr id="14" name="TextovéPole 13"/>
          <p:cNvSpPr txBox="1"/>
          <p:nvPr/>
        </p:nvSpPr>
        <p:spPr>
          <a:xfrm>
            <a:off x="3995936" y="4145012"/>
            <a:ext cx="2160240" cy="2308324"/>
          </a:xfrm>
          <a:prstGeom prst="rect">
            <a:avLst/>
          </a:prstGeom>
          <a:noFill/>
        </p:spPr>
        <p:txBody>
          <a:bodyPr wrap="square" rtlCol="0">
            <a:spAutoFit/>
          </a:bodyPr>
          <a:lstStyle/>
          <a:p>
            <a:r>
              <a:rPr lang="cs-CZ" sz="2400" dirty="0" smtClean="0">
                <a:solidFill>
                  <a:schemeClr val="bg2">
                    <a:lumMod val="25000"/>
                  </a:schemeClr>
                </a:solidFill>
              </a:rPr>
              <a:t>V triforiu katedrály je 21 bust významných osob Karlovy doby</a:t>
            </a:r>
            <a:endParaRPr lang="cs-CZ" sz="2400" dirty="0">
              <a:solidFill>
                <a:schemeClr val="bg2">
                  <a:lumMod val="25000"/>
                </a:schemeClr>
              </a:solidFill>
            </a:endParaRPr>
          </a:p>
        </p:txBody>
      </p:sp>
      <p:sp>
        <p:nvSpPr>
          <p:cNvPr id="15" name="TextovéPole 14"/>
          <p:cNvSpPr txBox="1"/>
          <p:nvPr/>
        </p:nvSpPr>
        <p:spPr>
          <a:xfrm>
            <a:off x="251520" y="6093296"/>
            <a:ext cx="2696097" cy="461665"/>
          </a:xfrm>
          <a:prstGeom prst="rect">
            <a:avLst/>
          </a:prstGeom>
          <a:noFill/>
        </p:spPr>
        <p:txBody>
          <a:bodyPr wrap="square" rtlCol="0">
            <a:spAutoFit/>
          </a:bodyPr>
          <a:lstStyle/>
          <a:p>
            <a:r>
              <a:rPr lang="cs-CZ" sz="2400" dirty="0" smtClean="0"/>
              <a:t>Klikni do obrázků</a:t>
            </a:r>
            <a:endParaRPr lang="cs-CZ" sz="2400" dirty="0"/>
          </a:p>
        </p:txBody>
      </p:sp>
      <p:sp>
        <p:nvSpPr>
          <p:cNvPr id="16" name="TextovéPole 15"/>
          <p:cNvSpPr txBox="1"/>
          <p:nvPr/>
        </p:nvSpPr>
        <p:spPr>
          <a:xfrm>
            <a:off x="4139952" y="3174067"/>
            <a:ext cx="1944216" cy="830997"/>
          </a:xfrm>
          <a:prstGeom prst="rect">
            <a:avLst/>
          </a:prstGeom>
          <a:noFill/>
        </p:spPr>
        <p:txBody>
          <a:bodyPr wrap="square" rtlCol="0">
            <a:spAutoFit/>
          </a:bodyPr>
          <a:lstStyle/>
          <a:p>
            <a:r>
              <a:rPr lang="cs-CZ" sz="2400" dirty="0" smtClean="0">
                <a:solidFill>
                  <a:schemeClr val="bg1"/>
                </a:solidFill>
              </a:rPr>
              <a:t>Eliška Přemyslovna</a:t>
            </a:r>
            <a:endParaRPr lang="cs-CZ" sz="2400" dirty="0">
              <a:solidFill>
                <a:schemeClr val="bg1"/>
              </a:solidFill>
            </a:endParaRPr>
          </a:p>
        </p:txBody>
      </p:sp>
      <p:sp>
        <p:nvSpPr>
          <p:cNvPr id="17" name="TextovéPole 16"/>
          <p:cNvSpPr txBox="1"/>
          <p:nvPr/>
        </p:nvSpPr>
        <p:spPr>
          <a:xfrm>
            <a:off x="6732240" y="3140968"/>
            <a:ext cx="2018049" cy="830997"/>
          </a:xfrm>
          <a:prstGeom prst="rect">
            <a:avLst/>
          </a:prstGeom>
          <a:noFill/>
        </p:spPr>
        <p:txBody>
          <a:bodyPr wrap="square" rtlCol="0">
            <a:spAutoFit/>
          </a:bodyPr>
          <a:lstStyle/>
          <a:p>
            <a:r>
              <a:rPr lang="cs-CZ" sz="2400" dirty="0" smtClean="0">
                <a:solidFill>
                  <a:schemeClr val="bg1"/>
                </a:solidFill>
              </a:rPr>
              <a:t>Jan Lucemburský</a:t>
            </a:r>
            <a:endParaRPr lang="cs-CZ" sz="2400" dirty="0">
              <a:solidFill>
                <a:schemeClr val="bg1"/>
              </a:solidFill>
            </a:endParaRPr>
          </a:p>
        </p:txBody>
      </p:sp>
      <p:sp>
        <p:nvSpPr>
          <p:cNvPr id="18" name="TextovéPole 17"/>
          <p:cNvSpPr txBox="1"/>
          <p:nvPr/>
        </p:nvSpPr>
        <p:spPr>
          <a:xfrm>
            <a:off x="6948264" y="5991671"/>
            <a:ext cx="1728192" cy="461665"/>
          </a:xfrm>
          <a:prstGeom prst="rect">
            <a:avLst/>
          </a:prstGeom>
          <a:noFill/>
        </p:spPr>
        <p:txBody>
          <a:bodyPr wrap="square" rtlCol="0">
            <a:spAutoFit/>
          </a:bodyPr>
          <a:lstStyle/>
          <a:p>
            <a:r>
              <a:rPr lang="cs-CZ" sz="2400" dirty="0" smtClean="0">
                <a:solidFill>
                  <a:schemeClr val="bg1"/>
                </a:solidFill>
              </a:rPr>
              <a:t>Petr Parléř</a:t>
            </a:r>
            <a:endParaRPr lang="cs-CZ" sz="2400" dirty="0">
              <a:solidFill>
                <a:schemeClr val="bg1"/>
              </a:solidFill>
            </a:endParaRPr>
          </a:p>
        </p:txBody>
      </p:sp>
      <p:sp>
        <p:nvSpPr>
          <p:cNvPr id="19" name="TextovéPole 18"/>
          <p:cNvSpPr txBox="1"/>
          <p:nvPr/>
        </p:nvSpPr>
        <p:spPr>
          <a:xfrm>
            <a:off x="5715030" y="836712"/>
            <a:ext cx="441146" cy="461665"/>
          </a:xfrm>
          <a:prstGeom prst="rect">
            <a:avLst/>
          </a:prstGeom>
          <a:noFill/>
        </p:spPr>
        <p:txBody>
          <a:bodyPr wrap="none" rtlCol="0">
            <a:spAutoFit/>
          </a:bodyPr>
          <a:lstStyle/>
          <a:p>
            <a:r>
              <a:rPr lang="cs-CZ" sz="2400" dirty="0" smtClean="0">
                <a:solidFill>
                  <a:schemeClr val="bg1"/>
                </a:solidFill>
              </a:rPr>
              <a:t>31</a:t>
            </a:r>
            <a:endParaRPr lang="cs-CZ" sz="2400" dirty="0">
              <a:solidFill>
                <a:schemeClr val="bg1"/>
              </a:solidFill>
            </a:endParaRPr>
          </a:p>
        </p:txBody>
      </p:sp>
      <p:sp>
        <p:nvSpPr>
          <p:cNvPr id="20" name="TextovéPole 19"/>
          <p:cNvSpPr txBox="1"/>
          <p:nvPr/>
        </p:nvSpPr>
        <p:spPr>
          <a:xfrm>
            <a:off x="8316416" y="735087"/>
            <a:ext cx="476412" cy="461665"/>
          </a:xfrm>
          <a:prstGeom prst="rect">
            <a:avLst/>
          </a:prstGeom>
          <a:noFill/>
        </p:spPr>
        <p:txBody>
          <a:bodyPr wrap="none" rtlCol="0">
            <a:spAutoFit/>
          </a:bodyPr>
          <a:lstStyle/>
          <a:p>
            <a:r>
              <a:rPr lang="cs-CZ" sz="2400" dirty="0" smtClean="0"/>
              <a:t>32</a:t>
            </a:r>
            <a:endParaRPr lang="cs-CZ" sz="2400" dirty="0"/>
          </a:p>
        </p:txBody>
      </p:sp>
      <p:sp>
        <p:nvSpPr>
          <p:cNvPr id="21" name="TextovéPole 20"/>
          <p:cNvSpPr txBox="1"/>
          <p:nvPr/>
        </p:nvSpPr>
        <p:spPr>
          <a:xfrm>
            <a:off x="8460432" y="4077072"/>
            <a:ext cx="482824" cy="461665"/>
          </a:xfrm>
          <a:prstGeom prst="rect">
            <a:avLst/>
          </a:prstGeom>
          <a:noFill/>
        </p:spPr>
        <p:txBody>
          <a:bodyPr wrap="none" rtlCol="0">
            <a:spAutoFit/>
          </a:bodyPr>
          <a:lstStyle/>
          <a:p>
            <a:r>
              <a:rPr lang="cs-CZ" sz="2400" dirty="0" smtClean="0">
                <a:solidFill>
                  <a:schemeClr val="bg1"/>
                </a:solidFill>
              </a:rPr>
              <a:t>33</a:t>
            </a:r>
            <a:endParaRPr lang="cs-CZ" sz="2400" dirty="0">
              <a:solidFill>
                <a:schemeClr val="bg1"/>
              </a:solidFill>
            </a:endParaRPr>
          </a:p>
        </p:txBody>
      </p:sp>
      <p:sp>
        <p:nvSpPr>
          <p:cNvPr id="22" name="TextovéPole 21"/>
          <p:cNvSpPr txBox="1"/>
          <p:nvPr/>
        </p:nvSpPr>
        <p:spPr>
          <a:xfrm>
            <a:off x="386004" y="3687415"/>
            <a:ext cx="2561613" cy="461665"/>
          </a:xfrm>
          <a:prstGeom prst="rect">
            <a:avLst/>
          </a:prstGeom>
          <a:noFill/>
        </p:spPr>
        <p:txBody>
          <a:bodyPr wrap="square" rtlCol="0">
            <a:spAutoFit/>
          </a:bodyPr>
          <a:lstStyle/>
          <a:p>
            <a:r>
              <a:rPr lang="cs-CZ" sz="2400" dirty="0" smtClean="0">
                <a:solidFill>
                  <a:schemeClr val="bg1"/>
                </a:solidFill>
              </a:rPr>
              <a:t>Přemysl Otakar I.</a:t>
            </a:r>
            <a:endParaRPr lang="cs-CZ" sz="2400" dirty="0">
              <a:solidFill>
                <a:schemeClr val="bg1"/>
              </a:solidFill>
            </a:endParaRPr>
          </a:p>
        </p:txBody>
      </p:sp>
    </p:spTree>
    <p:extLst>
      <p:ext uri="{BB962C8B-B14F-4D97-AF65-F5344CB8AC3E}">
        <p14:creationId xmlns:p14="http://schemas.microsoft.com/office/powerpoint/2010/main" val="3701388443"/>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00"/>
                                        <p:tgtEl>
                                          <p:spTgt spid="16"/>
                                        </p:tgtEl>
                                      </p:cBhvr>
                                    </p:animEffect>
                                  </p:childTnLst>
                                </p:cTn>
                              </p:par>
                            </p:childTnLst>
                          </p:cTn>
                        </p:par>
                      </p:childTnLst>
                    </p:cTn>
                  </p:par>
                </p:childTnLst>
              </p:cTn>
              <p:nextCondLst>
                <p:cond evt="onClick" delay="0">
                  <p:tgtEl>
                    <p:spTgt spid="6"/>
                  </p:tgtEl>
                </p:cond>
              </p:nextCondLst>
            </p:seq>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wipe(down)">
                                      <p:cBhvr>
                                        <p:cTn id="13" dur="500"/>
                                        <p:tgtEl>
                                          <p:spTgt spid="17"/>
                                        </p:tgtEl>
                                      </p:cBhvr>
                                    </p:animEffect>
                                  </p:childTnLst>
                                </p:cTn>
                              </p:par>
                            </p:childTnLst>
                          </p:cTn>
                        </p:par>
                      </p:childTnLst>
                    </p:cTn>
                  </p:par>
                </p:childTnLst>
              </p:cTn>
              <p:nextCondLst>
                <p:cond evt="onClick" delay="0">
                  <p:tgtEl>
                    <p:spTgt spid="7"/>
                  </p:tgtEl>
                </p:cond>
              </p:nextCondLst>
            </p:seq>
            <p:seq concurrent="1" nextAc="seek">
              <p:cTn id="14" restart="whenNotActive" fill="hold" evtFilter="cancelBubble" nodeType="interactiveSeq">
                <p:stCondLst>
                  <p:cond evt="onClick" delay="0">
                    <p:tgtEl>
                      <p:spTgt spid="11"/>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wipe(down)">
                                      <p:cBhvr>
                                        <p:cTn id="19" dur="500"/>
                                        <p:tgtEl>
                                          <p:spTgt spid="18"/>
                                        </p:tgtEl>
                                      </p:cBhvr>
                                    </p:animEffect>
                                  </p:childTnLst>
                                </p:cTn>
                              </p:par>
                            </p:childTnLst>
                          </p:cTn>
                        </p:par>
                      </p:childTnLst>
                    </p:cTn>
                  </p:par>
                </p:childTnLst>
              </p:cTn>
              <p:nextCondLst>
                <p:cond evt="onClick" delay="0">
                  <p:tgtEl>
                    <p:spTgt spid="11"/>
                  </p:tgtEl>
                </p:cond>
              </p:nextCondLst>
            </p:seq>
            <p:seq concurrent="1" nextAc="seek">
              <p:cTn id="20" restart="whenNotActive" fill="hold" evtFilter="cancelBubble" nodeType="interactiveSeq">
                <p:stCondLst>
                  <p:cond evt="onClick" delay="0">
                    <p:tgtEl>
                      <p:spTgt spid="3"/>
                    </p:tgtEl>
                  </p:cond>
                </p:stCondLst>
                <p:endSync evt="end" delay="0">
                  <p:rtn val="all"/>
                </p:endSync>
                <p:childTnLst>
                  <p:par>
                    <p:cTn id="21" fill="hold">
                      <p:stCondLst>
                        <p:cond delay="0"/>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22"/>
                                        </p:tgtEl>
                                        <p:attrNameLst>
                                          <p:attrName>style.visibility</p:attrName>
                                        </p:attrNameLst>
                                      </p:cBhvr>
                                      <p:to>
                                        <p:strVal val="visible"/>
                                      </p:to>
                                    </p:set>
                                    <p:animEffect transition="in" filter="wipe(down)">
                                      <p:cBhvr>
                                        <p:cTn id="25" dur="500"/>
                                        <p:tgtEl>
                                          <p:spTgt spid="22"/>
                                        </p:tgtEl>
                                      </p:cBhvr>
                                    </p:animEffect>
                                  </p:childTnLst>
                                </p:cTn>
                              </p:par>
                            </p:childTnLst>
                          </p:cTn>
                        </p:par>
                      </p:childTnLst>
                    </p:cTn>
                  </p:par>
                </p:childTnLst>
              </p:cTn>
              <p:nextCondLst>
                <p:cond evt="onClick" delay="0">
                  <p:tgtEl>
                    <p:spTgt spid="3"/>
                  </p:tgtEl>
                </p:cond>
              </p:nextCondLst>
            </p:seq>
          </p:childTnLst>
        </p:cTn>
      </p:par>
    </p:tnLst>
    <p:bldLst>
      <p:bldP spid="16" grpId="0"/>
      <p:bldP spid="17" grpId="0"/>
      <p:bldP spid="18" grpId="0"/>
      <p:bldP spid="22" grpId="0"/>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Zástupný symbol pro číslo snímku 2"/>
          <p:cNvSpPr>
            <a:spLocks noGrp="1"/>
          </p:cNvSpPr>
          <p:nvPr>
            <p:ph type="sldNum" sz="quarter" idx="12"/>
          </p:nvPr>
        </p:nvSpPr>
        <p:spPr/>
        <p:txBody>
          <a:bodyPr/>
          <a:lstStyle/>
          <a:p>
            <a:fld id="{BC5885FD-E9F6-4616-A947-C967941DDDC2}" type="slidenum">
              <a:rPr lang="cs-CZ" smtClean="0"/>
              <a:t>17</a:t>
            </a:fld>
            <a:endParaRPr lang="cs-CZ"/>
          </a:p>
        </p:txBody>
      </p:sp>
      <p:pic>
        <p:nvPicPr>
          <p:cNvPr id="8" name="Obrázek 7"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985937"/>
            <a:ext cx="8057939" cy="4891335"/>
          </a:xfrm>
          <a:prstGeom prst="rect">
            <a:avLst/>
          </a:prstGeom>
        </p:spPr>
      </p:pic>
      <p:sp>
        <p:nvSpPr>
          <p:cNvPr id="9" name="TextovéPole 8"/>
          <p:cNvSpPr txBox="1"/>
          <p:nvPr/>
        </p:nvSpPr>
        <p:spPr>
          <a:xfrm>
            <a:off x="683568" y="548680"/>
            <a:ext cx="497252" cy="461665"/>
          </a:xfrm>
          <a:prstGeom prst="rect">
            <a:avLst/>
          </a:prstGeom>
          <a:noFill/>
        </p:spPr>
        <p:txBody>
          <a:bodyPr wrap="none" rtlCol="0">
            <a:spAutoFit/>
          </a:bodyPr>
          <a:lstStyle/>
          <a:p>
            <a:r>
              <a:rPr lang="cs-CZ" sz="2400" dirty="0" smtClean="0">
                <a:solidFill>
                  <a:schemeClr val="bg1"/>
                </a:solidFill>
              </a:rPr>
              <a:t>34</a:t>
            </a:r>
            <a:endParaRPr lang="cs-CZ" sz="2400" dirty="0">
              <a:solidFill>
                <a:schemeClr val="bg1"/>
              </a:solidFill>
            </a:endParaRPr>
          </a:p>
        </p:txBody>
      </p:sp>
      <p:sp>
        <p:nvSpPr>
          <p:cNvPr id="2" name="TextovéPole 1"/>
          <p:cNvSpPr txBox="1"/>
          <p:nvPr/>
        </p:nvSpPr>
        <p:spPr>
          <a:xfrm>
            <a:off x="539552" y="260648"/>
            <a:ext cx="8280920" cy="646331"/>
          </a:xfrm>
          <a:prstGeom prst="rect">
            <a:avLst/>
          </a:prstGeom>
          <a:noFill/>
        </p:spPr>
        <p:txBody>
          <a:bodyPr wrap="square" rtlCol="0">
            <a:spAutoFit/>
          </a:bodyPr>
          <a:lstStyle/>
          <a:p>
            <a:r>
              <a:rPr lang="cs-CZ" sz="3600" dirty="0" smtClean="0">
                <a:solidFill>
                  <a:srgbClr val="FF0000"/>
                </a:solidFill>
              </a:rPr>
              <a:t>Poznáš chrám na obrázku? Klikni do něho.</a:t>
            </a:r>
            <a:endParaRPr lang="cs-CZ" sz="3600" dirty="0">
              <a:solidFill>
                <a:srgbClr val="FF0000"/>
              </a:solidFill>
            </a:endParaRPr>
          </a:p>
        </p:txBody>
      </p:sp>
      <p:sp>
        <p:nvSpPr>
          <p:cNvPr id="4" name="TextovéPole 3"/>
          <p:cNvSpPr txBox="1"/>
          <p:nvPr/>
        </p:nvSpPr>
        <p:spPr>
          <a:xfrm>
            <a:off x="1763688" y="1052736"/>
            <a:ext cx="5688632" cy="1938992"/>
          </a:xfrm>
          <a:prstGeom prst="rect">
            <a:avLst/>
          </a:prstGeom>
          <a:noFill/>
        </p:spPr>
        <p:txBody>
          <a:bodyPr wrap="square" rtlCol="0">
            <a:spAutoFit/>
          </a:bodyPr>
          <a:lstStyle/>
          <a:p>
            <a:r>
              <a:rPr lang="cs-CZ" sz="2400" dirty="0" smtClean="0">
                <a:solidFill>
                  <a:schemeClr val="bg1"/>
                </a:solidFill>
              </a:rPr>
              <a:t>Chrám sv. Barbory v Kutné Hoře, první architekt byl Jan Parléř. Stavba začala roku 1388, práce byly zastaveny roku 1558, v 17 století barokní úpravy, v letech 1884 – 1905 puristická přestavba.</a:t>
            </a:r>
            <a:endParaRPr lang="cs-CZ" sz="2400" dirty="0">
              <a:solidFill>
                <a:schemeClr val="bg1"/>
              </a:solidFill>
            </a:endParaRPr>
          </a:p>
        </p:txBody>
      </p:sp>
    </p:spTree>
    <p:extLst>
      <p:ext uri="{BB962C8B-B14F-4D97-AF65-F5344CB8AC3E}">
        <p14:creationId xmlns:p14="http://schemas.microsoft.com/office/powerpoint/2010/main" val="2119947571"/>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nextCondLst>
                <p:cond evt="onClick" delay="0">
                  <p:tgtEl>
                    <p:spTgt spid="8"/>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18</a:t>
            </a:fld>
            <a:endParaRPr lang="cs-CZ"/>
          </a:p>
        </p:txBody>
      </p:sp>
      <p:pic>
        <p:nvPicPr>
          <p:cNvPr id="3" name="Obrázek 2"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2886" y="980728"/>
            <a:ext cx="7258229" cy="5034192"/>
          </a:xfrm>
          <a:prstGeom prst="rect">
            <a:avLst/>
          </a:prstGeom>
        </p:spPr>
      </p:pic>
      <p:sp>
        <p:nvSpPr>
          <p:cNvPr id="5" name="TextovéPole 4"/>
          <p:cNvSpPr txBox="1"/>
          <p:nvPr/>
        </p:nvSpPr>
        <p:spPr>
          <a:xfrm>
            <a:off x="5076056" y="1196752"/>
            <a:ext cx="2880320" cy="707886"/>
          </a:xfrm>
          <a:prstGeom prst="rect">
            <a:avLst/>
          </a:prstGeom>
          <a:noFill/>
        </p:spPr>
        <p:txBody>
          <a:bodyPr wrap="square" rtlCol="0">
            <a:spAutoFit/>
          </a:bodyPr>
          <a:lstStyle/>
          <a:p>
            <a:r>
              <a:rPr lang="cs-CZ" sz="4000" dirty="0" smtClean="0">
                <a:solidFill>
                  <a:srgbClr val="FF0000"/>
                </a:solidFill>
              </a:rPr>
              <a:t>KARLŠTEJN</a:t>
            </a:r>
            <a:endParaRPr lang="cs-CZ" sz="4000" dirty="0">
              <a:solidFill>
                <a:srgbClr val="FF0000"/>
              </a:solidFill>
            </a:endParaRPr>
          </a:p>
        </p:txBody>
      </p:sp>
      <p:sp>
        <p:nvSpPr>
          <p:cNvPr id="4" name="TextovéPole 3"/>
          <p:cNvSpPr txBox="1"/>
          <p:nvPr/>
        </p:nvSpPr>
        <p:spPr>
          <a:xfrm>
            <a:off x="827584" y="260648"/>
            <a:ext cx="6408712" cy="523220"/>
          </a:xfrm>
          <a:prstGeom prst="rect">
            <a:avLst/>
          </a:prstGeom>
          <a:noFill/>
        </p:spPr>
        <p:txBody>
          <a:bodyPr wrap="square" rtlCol="0">
            <a:spAutoFit/>
          </a:bodyPr>
          <a:lstStyle/>
          <a:p>
            <a:r>
              <a:rPr lang="cs-CZ" sz="2800" dirty="0" smtClean="0">
                <a:solidFill>
                  <a:srgbClr val="FF0000"/>
                </a:solidFill>
              </a:rPr>
              <a:t>Poznáš hrad na obrázku? Klikni do něho.</a:t>
            </a:r>
            <a:endParaRPr lang="cs-CZ" sz="2800" dirty="0">
              <a:solidFill>
                <a:srgbClr val="FF0000"/>
              </a:solidFill>
            </a:endParaRPr>
          </a:p>
        </p:txBody>
      </p:sp>
      <p:sp>
        <p:nvSpPr>
          <p:cNvPr id="6" name="TextovéPole 5"/>
          <p:cNvSpPr txBox="1"/>
          <p:nvPr/>
        </p:nvSpPr>
        <p:spPr>
          <a:xfrm>
            <a:off x="971600" y="980728"/>
            <a:ext cx="434734" cy="461665"/>
          </a:xfrm>
          <a:prstGeom prst="rect">
            <a:avLst/>
          </a:prstGeom>
          <a:noFill/>
        </p:spPr>
        <p:txBody>
          <a:bodyPr wrap="none" rtlCol="0">
            <a:spAutoFit/>
          </a:bodyPr>
          <a:lstStyle/>
          <a:p>
            <a:r>
              <a:rPr lang="cs-CZ" sz="2400" dirty="0" smtClean="0"/>
              <a:t>21</a:t>
            </a:r>
            <a:endParaRPr lang="cs-CZ" sz="2400" dirty="0"/>
          </a:p>
        </p:txBody>
      </p:sp>
    </p:spTree>
    <p:extLst>
      <p:ext uri="{BB962C8B-B14F-4D97-AF65-F5344CB8AC3E}">
        <p14:creationId xmlns:p14="http://schemas.microsoft.com/office/powerpoint/2010/main" val="1881396339"/>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nextCondLst>
                <p:cond evt="onClick" delay="0">
                  <p:tgtEl>
                    <p:spTgt spid="3"/>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19</a:t>
            </a:fld>
            <a:endParaRPr lang="cs-CZ"/>
          </a:p>
        </p:txBody>
      </p:sp>
      <p:pic>
        <p:nvPicPr>
          <p:cNvPr id="3" name="Obrázek 2"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3" y="404664"/>
            <a:ext cx="5210082" cy="3529787"/>
          </a:xfrm>
          <a:prstGeom prst="rect">
            <a:avLst/>
          </a:prstGeom>
        </p:spPr>
      </p:pic>
      <p:sp>
        <p:nvSpPr>
          <p:cNvPr id="4" name="TextovéPole 3"/>
          <p:cNvSpPr txBox="1"/>
          <p:nvPr/>
        </p:nvSpPr>
        <p:spPr>
          <a:xfrm>
            <a:off x="5508104" y="404664"/>
            <a:ext cx="3024336" cy="2308324"/>
          </a:xfrm>
          <a:prstGeom prst="rect">
            <a:avLst/>
          </a:prstGeom>
          <a:noFill/>
        </p:spPr>
        <p:txBody>
          <a:bodyPr wrap="square" rtlCol="0">
            <a:spAutoFit/>
          </a:bodyPr>
          <a:lstStyle/>
          <a:p>
            <a:r>
              <a:rPr lang="cs-CZ" sz="2400" dirty="0" smtClean="0">
                <a:solidFill>
                  <a:schemeClr val="bg2">
                    <a:lumMod val="25000"/>
                  </a:schemeClr>
                </a:solidFill>
              </a:rPr>
              <a:t>Karlštejn před rokem 1886, kdy byla zahájena přestavba zchátralého hradu architektem Josefem </a:t>
            </a:r>
            <a:r>
              <a:rPr lang="cs-CZ" sz="2400" dirty="0" err="1" smtClean="0">
                <a:solidFill>
                  <a:schemeClr val="bg2">
                    <a:lumMod val="25000"/>
                  </a:schemeClr>
                </a:solidFill>
              </a:rPr>
              <a:t>Mockrem</a:t>
            </a:r>
            <a:endParaRPr lang="cs-CZ" sz="2400" dirty="0">
              <a:solidFill>
                <a:schemeClr val="bg2">
                  <a:lumMod val="25000"/>
                </a:schemeClr>
              </a:solidFill>
            </a:endParaRPr>
          </a:p>
        </p:txBody>
      </p:sp>
      <p:pic>
        <p:nvPicPr>
          <p:cNvPr id="5" name="Obrázek 4"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5941" y="2852936"/>
            <a:ext cx="3060515" cy="3168352"/>
          </a:xfrm>
          <a:prstGeom prst="rect">
            <a:avLst/>
          </a:prstGeom>
        </p:spPr>
      </p:pic>
      <p:sp>
        <p:nvSpPr>
          <p:cNvPr id="6" name="TextovéPole 5"/>
          <p:cNvSpPr txBox="1"/>
          <p:nvPr/>
        </p:nvSpPr>
        <p:spPr>
          <a:xfrm>
            <a:off x="251520" y="404664"/>
            <a:ext cx="470000" cy="461665"/>
          </a:xfrm>
          <a:prstGeom prst="rect">
            <a:avLst/>
          </a:prstGeom>
          <a:noFill/>
        </p:spPr>
        <p:txBody>
          <a:bodyPr wrap="none" rtlCol="0">
            <a:spAutoFit/>
          </a:bodyPr>
          <a:lstStyle/>
          <a:p>
            <a:r>
              <a:rPr lang="cs-CZ" sz="2400" dirty="0" smtClean="0"/>
              <a:t>22</a:t>
            </a:r>
            <a:endParaRPr lang="cs-CZ" sz="2400" dirty="0"/>
          </a:p>
        </p:txBody>
      </p:sp>
      <p:sp>
        <p:nvSpPr>
          <p:cNvPr id="7" name="TextovéPole 6"/>
          <p:cNvSpPr txBox="1"/>
          <p:nvPr/>
        </p:nvSpPr>
        <p:spPr>
          <a:xfrm>
            <a:off x="5652120" y="2852936"/>
            <a:ext cx="490840" cy="461665"/>
          </a:xfrm>
          <a:prstGeom prst="rect">
            <a:avLst/>
          </a:prstGeom>
          <a:noFill/>
        </p:spPr>
        <p:txBody>
          <a:bodyPr wrap="none" rtlCol="0">
            <a:spAutoFit/>
          </a:bodyPr>
          <a:lstStyle/>
          <a:p>
            <a:r>
              <a:rPr lang="cs-CZ" sz="2400" dirty="0" smtClean="0">
                <a:solidFill>
                  <a:schemeClr val="bg1"/>
                </a:solidFill>
              </a:rPr>
              <a:t>24</a:t>
            </a:r>
            <a:endParaRPr lang="cs-CZ" sz="2400" dirty="0">
              <a:solidFill>
                <a:schemeClr val="bg1"/>
              </a:solidFill>
            </a:endParaRPr>
          </a:p>
        </p:txBody>
      </p:sp>
      <p:sp>
        <p:nvSpPr>
          <p:cNvPr id="8" name="TextovéPole 7"/>
          <p:cNvSpPr txBox="1"/>
          <p:nvPr/>
        </p:nvSpPr>
        <p:spPr>
          <a:xfrm>
            <a:off x="486519" y="4221088"/>
            <a:ext cx="4903075" cy="1938992"/>
          </a:xfrm>
          <a:prstGeom prst="rect">
            <a:avLst/>
          </a:prstGeom>
          <a:noFill/>
        </p:spPr>
        <p:txBody>
          <a:bodyPr wrap="square" rtlCol="0">
            <a:spAutoFit/>
          </a:bodyPr>
          <a:lstStyle/>
          <a:p>
            <a:r>
              <a:rPr lang="cs-CZ" sz="2400" dirty="0" smtClean="0">
                <a:solidFill>
                  <a:schemeClr val="bg2">
                    <a:lumMod val="25000"/>
                  </a:schemeClr>
                </a:solidFill>
              </a:rPr>
              <a:t>Karlštejn, hrad založený roku 1348, původně pro soukromé účely císaře. Později se stal místem uložení říšských korunovačních klenotů,</a:t>
            </a:r>
          </a:p>
          <a:p>
            <a:r>
              <a:rPr lang="cs-CZ" sz="2400" dirty="0" smtClean="0">
                <a:solidFill>
                  <a:schemeClr val="bg2">
                    <a:lumMod val="25000"/>
                  </a:schemeClr>
                </a:solidFill>
              </a:rPr>
              <a:t> v 15. století i českých, a relikvií</a:t>
            </a:r>
            <a:endParaRPr lang="cs-CZ" sz="2400" dirty="0">
              <a:solidFill>
                <a:schemeClr val="bg2">
                  <a:lumMod val="25000"/>
                </a:schemeClr>
              </a:solidFill>
            </a:endParaRPr>
          </a:p>
        </p:txBody>
      </p:sp>
    </p:spTree>
    <p:extLst>
      <p:ext uri="{BB962C8B-B14F-4D97-AF65-F5344CB8AC3E}">
        <p14:creationId xmlns:p14="http://schemas.microsoft.com/office/powerpoint/2010/main" val="1167157255"/>
      </p:ext>
    </p:extLst>
  </p:cSld>
  <p:clrMapOvr>
    <a:masterClrMapping/>
  </p:clrMapOvr>
  <p:transition spd="slow">
    <p:push dir="u"/>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20</a:t>
            </a:fld>
            <a:endParaRPr lang="cs-CZ"/>
          </a:p>
        </p:txBody>
      </p:sp>
      <p:pic>
        <p:nvPicPr>
          <p:cNvPr id="3" name="Obrázek 2"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018" y="260648"/>
            <a:ext cx="4926038" cy="3378757"/>
          </a:xfrm>
          <a:prstGeom prst="rect">
            <a:avLst/>
          </a:prstGeom>
        </p:spPr>
      </p:pic>
      <p:pic>
        <p:nvPicPr>
          <p:cNvPr id="4" name="Obrázek 3"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09224" y="1950026"/>
            <a:ext cx="3707761" cy="4764994"/>
          </a:xfrm>
          <a:prstGeom prst="rect">
            <a:avLst/>
          </a:prstGeom>
        </p:spPr>
      </p:pic>
      <p:sp>
        <p:nvSpPr>
          <p:cNvPr id="5" name="TextovéPole 4"/>
          <p:cNvSpPr txBox="1"/>
          <p:nvPr/>
        </p:nvSpPr>
        <p:spPr>
          <a:xfrm>
            <a:off x="5148064" y="509771"/>
            <a:ext cx="3151208" cy="830997"/>
          </a:xfrm>
          <a:prstGeom prst="rect">
            <a:avLst/>
          </a:prstGeom>
          <a:noFill/>
        </p:spPr>
        <p:txBody>
          <a:bodyPr wrap="square" rtlCol="0">
            <a:spAutoFit/>
          </a:bodyPr>
          <a:lstStyle/>
          <a:p>
            <a:r>
              <a:rPr lang="cs-CZ" sz="2400" dirty="0" smtClean="0">
                <a:solidFill>
                  <a:schemeClr val="bg2">
                    <a:lumMod val="25000"/>
                  </a:schemeClr>
                </a:solidFill>
              </a:rPr>
              <a:t>Nástěnné malby v kostele Panny Marie</a:t>
            </a:r>
            <a:endParaRPr lang="cs-CZ" sz="2400" dirty="0">
              <a:solidFill>
                <a:schemeClr val="bg2">
                  <a:lumMod val="25000"/>
                </a:schemeClr>
              </a:solidFill>
            </a:endParaRPr>
          </a:p>
        </p:txBody>
      </p:sp>
      <p:sp>
        <p:nvSpPr>
          <p:cNvPr id="6" name="TextovéPole 5"/>
          <p:cNvSpPr txBox="1"/>
          <p:nvPr/>
        </p:nvSpPr>
        <p:spPr>
          <a:xfrm>
            <a:off x="395536" y="3789040"/>
            <a:ext cx="4896544" cy="2677656"/>
          </a:xfrm>
          <a:prstGeom prst="rect">
            <a:avLst/>
          </a:prstGeom>
          <a:noFill/>
        </p:spPr>
        <p:txBody>
          <a:bodyPr wrap="square" rtlCol="0">
            <a:spAutoFit/>
          </a:bodyPr>
          <a:lstStyle/>
          <a:p>
            <a:r>
              <a:rPr lang="cs-CZ" sz="2400" dirty="0" smtClean="0"/>
              <a:t>Kaple sv. Kříže je umístěna ve Velké věži, nejvýznamnější budově hradu. Zde byly uloženy říšské korunovační klenoty, místnost je vykládána polodrahokamy a vyzdobena deskovými obrazy Mistra Theodorika.</a:t>
            </a:r>
            <a:endParaRPr lang="cs-CZ" sz="2400" dirty="0"/>
          </a:p>
        </p:txBody>
      </p:sp>
      <p:sp>
        <p:nvSpPr>
          <p:cNvPr id="7" name="TextovéPole 6"/>
          <p:cNvSpPr txBox="1"/>
          <p:nvPr/>
        </p:nvSpPr>
        <p:spPr>
          <a:xfrm>
            <a:off x="179512" y="260648"/>
            <a:ext cx="476412" cy="461665"/>
          </a:xfrm>
          <a:prstGeom prst="rect">
            <a:avLst/>
          </a:prstGeom>
          <a:noFill/>
        </p:spPr>
        <p:txBody>
          <a:bodyPr wrap="none" rtlCol="0">
            <a:spAutoFit/>
          </a:bodyPr>
          <a:lstStyle/>
          <a:p>
            <a:r>
              <a:rPr lang="cs-CZ" sz="2400" dirty="0" smtClean="0">
                <a:solidFill>
                  <a:schemeClr val="bg1"/>
                </a:solidFill>
              </a:rPr>
              <a:t>23</a:t>
            </a:r>
            <a:endParaRPr lang="cs-CZ" sz="2400" dirty="0">
              <a:solidFill>
                <a:schemeClr val="bg1"/>
              </a:solidFill>
            </a:endParaRPr>
          </a:p>
        </p:txBody>
      </p:sp>
      <p:sp>
        <p:nvSpPr>
          <p:cNvPr id="8" name="TextovéPole 7"/>
          <p:cNvSpPr txBox="1"/>
          <p:nvPr/>
        </p:nvSpPr>
        <p:spPr>
          <a:xfrm>
            <a:off x="8558480" y="6279703"/>
            <a:ext cx="478016" cy="461665"/>
          </a:xfrm>
          <a:prstGeom prst="rect">
            <a:avLst/>
          </a:prstGeom>
          <a:noFill/>
        </p:spPr>
        <p:txBody>
          <a:bodyPr wrap="none" rtlCol="0">
            <a:spAutoFit/>
          </a:bodyPr>
          <a:lstStyle/>
          <a:p>
            <a:r>
              <a:rPr lang="cs-CZ" sz="2400" dirty="0" smtClean="0">
                <a:solidFill>
                  <a:schemeClr val="bg1"/>
                </a:solidFill>
              </a:rPr>
              <a:t>25</a:t>
            </a:r>
            <a:endParaRPr lang="cs-CZ" sz="2400" dirty="0">
              <a:solidFill>
                <a:schemeClr val="bg1"/>
              </a:solidFill>
            </a:endParaRPr>
          </a:p>
        </p:txBody>
      </p:sp>
      <p:cxnSp>
        <p:nvCxnSpPr>
          <p:cNvPr id="10" name="Přímá spojnice se šipkou 9"/>
          <p:cNvCxnSpPr/>
          <p:nvPr/>
        </p:nvCxnSpPr>
        <p:spPr>
          <a:xfrm flipV="1">
            <a:off x="3491880" y="5589240"/>
            <a:ext cx="2304256" cy="576064"/>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4488241"/>
      </p:ext>
    </p:extLst>
  </p:cSld>
  <p:clrMapOvr>
    <a:masterClrMapping/>
  </p:clrMapOvr>
  <p:transition spd="slow">
    <p:push dir="u"/>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244408" y="6532313"/>
            <a:ext cx="1161826" cy="365125"/>
          </a:xfrm>
        </p:spPr>
        <p:txBody>
          <a:bodyPr/>
          <a:lstStyle/>
          <a:p>
            <a:fld id="{BC5885FD-E9F6-4616-A947-C967941DDDC2}" type="slidenum">
              <a:rPr lang="cs-CZ" smtClean="0"/>
              <a:t>21</a:t>
            </a:fld>
            <a:endParaRPr lang="cs-CZ" dirty="0"/>
          </a:p>
        </p:txBody>
      </p:sp>
      <p:pic>
        <p:nvPicPr>
          <p:cNvPr id="3" name="Obrázek 2"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8" y="318930"/>
            <a:ext cx="3087141" cy="3078232"/>
          </a:xfrm>
          <a:prstGeom prst="rect">
            <a:avLst/>
          </a:prstGeom>
        </p:spPr>
      </p:pic>
      <p:pic>
        <p:nvPicPr>
          <p:cNvPr id="4" name="Obrázek 3"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0032" y="281135"/>
            <a:ext cx="2877342" cy="3580833"/>
          </a:xfrm>
          <a:prstGeom prst="rect">
            <a:avLst/>
          </a:prstGeom>
        </p:spPr>
      </p:pic>
      <p:pic>
        <p:nvPicPr>
          <p:cNvPr id="5" name="Obrázek 4" descr="Výřez obrazovky"/>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53501" y="3573015"/>
            <a:ext cx="2858459" cy="3141861"/>
          </a:xfrm>
          <a:prstGeom prst="rect">
            <a:avLst/>
          </a:prstGeom>
        </p:spPr>
      </p:pic>
      <p:sp>
        <p:nvSpPr>
          <p:cNvPr id="6" name="TextovéPole 5"/>
          <p:cNvSpPr txBox="1"/>
          <p:nvPr/>
        </p:nvSpPr>
        <p:spPr>
          <a:xfrm>
            <a:off x="4211960" y="4005064"/>
            <a:ext cx="4896544" cy="1938992"/>
          </a:xfrm>
          <a:prstGeom prst="rect">
            <a:avLst/>
          </a:prstGeom>
          <a:noFill/>
        </p:spPr>
        <p:txBody>
          <a:bodyPr wrap="square" rtlCol="0">
            <a:spAutoFit/>
          </a:bodyPr>
          <a:lstStyle/>
          <a:p>
            <a:r>
              <a:rPr lang="cs-CZ" sz="2400" dirty="0" smtClean="0">
                <a:solidFill>
                  <a:schemeClr val="bg2">
                    <a:lumMod val="25000"/>
                  </a:schemeClr>
                </a:solidFill>
              </a:rPr>
              <a:t>Mistr Theodorik byl dvorním malířem Karla IV., představitel tzv. měkkého slohu. Autor 129 deskových obrazů v kapli sv. Kříže na Karlštejně.</a:t>
            </a:r>
            <a:endParaRPr lang="cs-CZ" sz="2400" dirty="0">
              <a:solidFill>
                <a:schemeClr val="bg2">
                  <a:lumMod val="25000"/>
                </a:schemeClr>
              </a:solidFill>
            </a:endParaRPr>
          </a:p>
        </p:txBody>
      </p:sp>
      <p:sp>
        <p:nvSpPr>
          <p:cNvPr id="7" name="TextovéPole 6"/>
          <p:cNvSpPr txBox="1"/>
          <p:nvPr/>
        </p:nvSpPr>
        <p:spPr>
          <a:xfrm>
            <a:off x="1907704" y="332656"/>
            <a:ext cx="2232248" cy="523220"/>
          </a:xfrm>
          <a:prstGeom prst="rect">
            <a:avLst/>
          </a:prstGeom>
          <a:noFill/>
        </p:spPr>
        <p:txBody>
          <a:bodyPr wrap="square" rtlCol="0">
            <a:spAutoFit/>
          </a:bodyPr>
          <a:lstStyle/>
          <a:p>
            <a:r>
              <a:rPr lang="cs-CZ" sz="2800" dirty="0" smtClean="0">
                <a:solidFill>
                  <a:schemeClr val="bg1"/>
                </a:solidFill>
              </a:rPr>
              <a:t>Sv. Jeroným</a:t>
            </a:r>
            <a:endParaRPr lang="cs-CZ" sz="2800" dirty="0">
              <a:solidFill>
                <a:schemeClr val="bg1"/>
              </a:solidFill>
            </a:endParaRPr>
          </a:p>
        </p:txBody>
      </p:sp>
      <p:sp>
        <p:nvSpPr>
          <p:cNvPr id="8" name="TextovéPole 7"/>
          <p:cNvSpPr txBox="1"/>
          <p:nvPr/>
        </p:nvSpPr>
        <p:spPr>
          <a:xfrm>
            <a:off x="6516216" y="404664"/>
            <a:ext cx="1224136" cy="523220"/>
          </a:xfrm>
          <a:prstGeom prst="rect">
            <a:avLst/>
          </a:prstGeom>
          <a:noFill/>
        </p:spPr>
        <p:txBody>
          <a:bodyPr wrap="square" rtlCol="0">
            <a:spAutoFit/>
          </a:bodyPr>
          <a:lstStyle/>
          <a:p>
            <a:r>
              <a:rPr lang="cs-CZ" sz="2800" dirty="0" smtClean="0">
                <a:solidFill>
                  <a:schemeClr val="bg1"/>
                </a:solidFill>
              </a:rPr>
              <a:t>Sv. Vít</a:t>
            </a:r>
            <a:endParaRPr lang="cs-CZ" sz="2800" dirty="0">
              <a:solidFill>
                <a:schemeClr val="bg1"/>
              </a:solidFill>
            </a:endParaRPr>
          </a:p>
        </p:txBody>
      </p:sp>
      <p:sp>
        <p:nvSpPr>
          <p:cNvPr id="9" name="TextovéPole 8"/>
          <p:cNvSpPr txBox="1"/>
          <p:nvPr/>
        </p:nvSpPr>
        <p:spPr>
          <a:xfrm>
            <a:off x="1763688" y="5715253"/>
            <a:ext cx="2088232" cy="954107"/>
          </a:xfrm>
          <a:prstGeom prst="rect">
            <a:avLst/>
          </a:prstGeom>
          <a:noFill/>
        </p:spPr>
        <p:txBody>
          <a:bodyPr wrap="square" rtlCol="0">
            <a:spAutoFit/>
          </a:bodyPr>
          <a:lstStyle/>
          <a:p>
            <a:r>
              <a:rPr lang="cs-CZ" sz="2800" dirty="0" smtClean="0">
                <a:solidFill>
                  <a:schemeClr val="bg1"/>
                </a:solidFill>
              </a:rPr>
              <a:t>Autoportrét umělce</a:t>
            </a:r>
            <a:endParaRPr lang="cs-CZ" sz="2800" dirty="0">
              <a:solidFill>
                <a:schemeClr val="bg1"/>
              </a:solidFill>
            </a:endParaRPr>
          </a:p>
        </p:txBody>
      </p:sp>
      <p:sp>
        <p:nvSpPr>
          <p:cNvPr id="10" name="TextovéPole 9"/>
          <p:cNvSpPr txBox="1"/>
          <p:nvPr/>
        </p:nvSpPr>
        <p:spPr>
          <a:xfrm>
            <a:off x="1331640" y="3573016"/>
            <a:ext cx="497252" cy="461665"/>
          </a:xfrm>
          <a:prstGeom prst="rect">
            <a:avLst/>
          </a:prstGeom>
          <a:noFill/>
        </p:spPr>
        <p:txBody>
          <a:bodyPr wrap="none" rtlCol="0">
            <a:spAutoFit/>
          </a:bodyPr>
          <a:lstStyle/>
          <a:p>
            <a:r>
              <a:rPr lang="cs-CZ" sz="2400" dirty="0" smtClean="0">
                <a:solidFill>
                  <a:schemeClr val="bg1"/>
                </a:solidFill>
              </a:rPr>
              <a:t>28</a:t>
            </a:r>
            <a:endParaRPr lang="cs-CZ" sz="2400" dirty="0">
              <a:solidFill>
                <a:schemeClr val="bg1"/>
              </a:solidFill>
            </a:endParaRPr>
          </a:p>
        </p:txBody>
      </p:sp>
      <p:sp>
        <p:nvSpPr>
          <p:cNvPr id="11" name="TextovéPole 10"/>
          <p:cNvSpPr txBox="1"/>
          <p:nvPr/>
        </p:nvSpPr>
        <p:spPr>
          <a:xfrm>
            <a:off x="7128284" y="3284984"/>
            <a:ext cx="519694" cy="523220"/>
          </a:xfrm>
          <a:prstGeom prst="rect">
            <a:avLst/>
          </a:prstGeom>
          <a:noFill/>
        </p:spPr>
        <p:txBody>
          <a:bodyPr wrap="none" rtlCol="0">
            <a:spAutoFit/>
          </a:bodyPr>
          <a:lstStyle/>
          <a:p>
            <a:r>
              <a:rPr lang="cs-CZ" sz="2800" dirty="0" smtClean="0">
                <a:solidFill>
                  <a:schemeClr val="bg1"/>
                </a:solidFill>
              </a:rPr>
              <a:t>27</a:t>
            </a:r>
            <a:endParaRPr lang="cs-CZ" sz="2800" dirty="0">
              <a:solidFill>
                <a:schemeClr val="bg1"/>
              </a:solidFill>
            </a:endParaRPr>
          </a:p>
        </p:txBody>
      </p:sp>
      <p:sp>
        <p:nvSpPr>
          <p:cNvPr id="12" name="TextovéPole 11"/>
          <p:cNvSpPr txBox="1"/>
          <p:nvPr/>
        </p:nvSpPr>
        <p:spPr>
          <a:xfrm>
            <a:off x="3995936" y="2924944"/>
            <a:ext cx="497252" cy="461665"/>
          </a:xfrm>
          <a:prstGeom prst="rect">
            <a:avLst/>
          </a:prstGeom>
          <a:noFill/>
        </p:spPr>
        <p:txBody>
          <a:bodyPr wrap="none" rtlCol="0">
            <a:spAutoFit/>
          </a:bodyPr>
          <a:lstStyle/>
          <a:p>
            <a:r>
              <a:rPr lang="cs-CZ" sz="2400" dirty="0" smtClean="0">
                <a:solidFill>
                  <a:schemeClr val="bg1"/>
                </a:solidFill>
              </a:rPr>
              <a:t>26</a:t>
            </a:r>
            <a:endParaRPr lang="cs-CZ" sz="2400" dirty="0">
              <a:solidFill>
                <a:schemeClr val="bg1"/>
              </a:solidFill>
            </a:endParaRPr>
          </a:p>
        </p:txBody>
      </p:sp>
      <p:sp>
        <p:nvSpPr>
          <p:cNvPr id="13" name="TextovéPole 12"/>
          <p:cNvSpPr txBox="1"/>
          <p:nvPr/>
        </p:nvSpPr>
        <p:spPr>
          <a:xfrm>
            <a:off x="4860032" y="6093296"/>
            <a:ext cx="2528099" cy="461665"/>
          </a:xfrm>
          <a:prstGeom prst="rect">
            <a:avLst/>
          </a:prstGeom>
          <a:noFill/>
        </p:spPr>
        <p:txBody>
          <a:bodyPr wrap="square" rtlCol="0">
            <a:spAutoFit/>
          </a:bodyPr>
          <a:lstStyle/>
          <a:p>
            <a:r>
              <a:rPr lang="cs-CZ" sz="2400" dirty="0" smtClean="0"/>
              <a:t>Klikni do obrázků</a:t>
            </a:r>
            <a:endParaRPr lang="cs-CZ" sz="2400" dirty="0"/>
          </a:p>
        </p:txBody>
      </p:sp>
    </p:spTree>
    <p:extLst>
      <p:ext uri="{BB962C8B-B14F-4D97-AF65-F5344CB8AC3E}">
        <p14:creationId xmlns:p14="http://schemas.microsoft.com/office/powerpoint/2010/main" val="1161529752"/>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nextCondLst>
                <p:cond evt="onClick" delay="0">
                  <p:tgtEl>
                    <p:spTgt spid="3"/>
                  </p:tgtEl>
                </p:cond>
              </p:nextCondLst>
            </p:seq>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down)">
                                      <p:cBhvr>
                                        <p:cTn id="13" dur="500"/>
                                        <p:tgtEl>
                                          <p:spTgt spid="8"/>
                                        </p:tgtEl>
                                      </p:cBhvr>
                                    </p:animEffect>
                                  </p:childTnLst>
                                </p:cTn>
                              </p:par>
                            </p:childTnLst>
                          </p:cTn>
                        </p:par>
                      </p:childTnLst>
                    </p:cTn>
                  </p:par>
                </p:childTnLst>
              </p:cTn>
              <p:nextCondLst>
                <p:cond evt="onClick" delay="0">
                  <p:tgtEl>
                    <p:spTgt spid="4"/>
                  </p:tgtEl>
                </p:cond>
              </p:nextCondLst>
            </p:seq>
            <p:seq concurrent="1" nextAc="seek">
              <p:cTn id="14" restart="whenNotActive" fill="hold" evtFilter="cancelBubble" nodeType="interactiveSeq">
                <p:stCondLst>
                  <p:cond evt="onClick" delay="0">
                    <p:tgtEl>
                      <p:spTgt spid="5"/>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down)">
                                      <p:cBhvr>
                                        <p:cTn id="19" dur="500"/>
                                        <p:tgtEl>
                                          <p:spTgt spid="9"/>
                                        </p:tgtEl>
                                      </p:cBhvr>
                                    </p:animEffect>
                                  </p:childTnLst>
                                </p:cTn>
                              </p:par>
                            </p:childTnLst>
                          </p:cTn>
                        </p:par>
                      </p:childTnLst>
                    </p:cTn>
                  </p:par>
                </p:childTnLst>
              </p:cTn>
              <p:nextCondLst>
                <p:cond evt="onClick" delay="0">
                  <p:tgtEl>
                    <p:spTgt spid="5"/>
                  </p:tgtEl>
                </p:cond>
              </p:nextCondLst>
            </p:seq>
          </p:childTnLst>
        </p:cTn>
      </p:par>
    </p:tnLst>
    <p:bldLst>
      <p:bldP spid="7" grpId="0"/>
      <p:bldP spid="8" grpId="0"/>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244408" y="6492875"/>
            <a:ext cx="1161826" cy="365125"/>
          </a:xfrm>
        </p:spPr>
        <p:txBody>
          <a:bodyPr/>
          <a:lstStyle/>
          <a:p>
            <a:fld id="{BC5885FD-E9F6-4616-A947-C967941DDDC2}" type="slidenum">
              <a:rPr lang="cs-CZ" smtClean="0"/>
              <a:t>22</a:t>
            </a:fld>
            <a:endParaRPr lang="cs-CZ" dirty="0"/>
          </a:p>
        </p:txBody>
      </p:sp>
      <p:pic>
        <p:nvPicPr>
          <p:cNvPr id="3" name="Obrázek 2"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993979"/>
            <a:ext cx="4462249" cy="5387349"/>
          </a:xfrm>
          <a:prstGeom prst="rect">
            <a:avLst/>
          </a:prstGeom>
        </p:spPr>
      </p:pic>
      <p:sp>
        <p:nvSpPr>
          <p:cNvPr id="4" name="TextovéPole 3"/>
          <p:cNvSpPr txBox="1"/>
          <p:nvPr/>
        </p:nvSpPr>
        <p:spPr>
          <a:xfrm>
            <a:off x="251520" y="313492"/>
            <a:ext cx="5328592" cy="523220"/>
          </a:xfrm>
          <a:prstGeom prst="rect">
            <a:avLst/>
          </a:prstGeom>
          <a:noFill/>
        </p:spPr>
        <p:txBody>
          <a:bodyPr wrap="square" rtlCol="0">
            <a:spAutoFit/>
          </a:bodyPr>
          <a:lstStyle/>
          <a:p>
            <a:r>
              <a:rPr lang="cs-CZ" sz="2800" dirty="0" smtClean="0">
                <a:solidFill>
                  <a:srgbClr val="FF0000"/>
                </a:solidFill>
              </a:rPr>
              <a:t>Co je na obrázku? Klikni do něho.</a:t>
            </a:r>
            <a:endParaRPr lang="cs-CZ" sz="2800" dirty="0">
              <a:solidFill>
                <a:srgbClr val="FF0000"/>
              </a:solidFill>
            </a:endParaRPr>
          </a:p>
        </p:txBody>
      </p:sp>
      <p:cxnSp>
        <p:nvCxnSpPr>
          <p:cNvPr id="6" name="Přímá spojnice se šipkou 5"/>
          <p:cNvCxnSpPr/>
          <p:nvPr/>
        </p:nvCxnSpPr>
        <p:spPr>
          <a:xfrm flipH="1">
            <a:off x="3779912" y="911965"/>
            <a:ext cx="1800200" cy="72008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8" name="TextovéPole 7"/>
          <p:cNvSpPr txBox="1"/>
          <p:nvPr/>
        </p:nvSpPr>
        <p:spPr>
          <a:xfrm>
            <a:off x="5580112" y="620688"/>
            <a:ext cx="2088232" cy="461665"/>
          </a:xfrm>
          <a:prstGeom prst="rect">
            <a:avLst/>
          </a:prstGeom>
          <a:noFill/>
        </p:spPr>
        <p:txBody>
          <a:bodyPr wrap="square" rtlCol="0">
            <a:spAutoFit/>
          </a:bodyPr>
          <a:lstStyle/>
          <a:p>
            <a:r>
              <a:rPr lang="cs-CZ" sz="2400" dirty="0" smtClean="0">
                <a:solidFill>
                  <a:schemeClr val="bg2">
                    <a:lumMod val="25000"/>
                  </a:schemeClr>
                </a:solidFill>
              </a:rPr>
              <a:t>Týnský chrám</a:t>
            </a:r>
            <a:endParaRPr lang="cs-CZ" sz="2400" dirty="0">
              <a:solidFill>
                <a:schemeClr val="bg2">
                  <a:lumMod val="25000"/>
                </a:schemeClr>
              </a:solidFill>
            </a:endParaRPr>
          </a:p>
        </p:txBody>
      </p:sp>
      <p:cxnSp>
        <p:nvCxnSpPr>
          <p:cNvPr id="10" name="Přímá spojnice se šipkou 9"/>
          <p:cNvCxnSpPr/>
          <p:nvPr/>
        </p:nvCxnSpPr>
        <p:spPr>
          <a:xfrm flipH="1">
            <a:off x="4211960" y="2060848"/>
            <a:ext cx="1512168" cy="1008112"/>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5" name="TextovéPole 14"/>
          <p:cNvSpPr txBox="1"/>
          <p:nvPr/>
        </p:nvSpPr>
        <p:spPr>
          <a:xfrm>
            <a:off x="5724128" y="1743199"/>
            <a:ext cx="2520280" cy="461665"/>
          </a:xfrm>
          <a:prstGeom prst="rect">
            <a:avLst/>
          </a:prstGeom>
          <a:noFill/>
        </p:spPr>
        <p:txBody>
          <a:bodyPr wrap="square" rtlCol="0">
            <a:spAutoFit/>
          </a:bodyPr>
          <a:lstStyle/>
          <a:p>
            <a:r>
              <a:rPr lang="cs-CZ" sz="2400" dirty="0" smtClean="0">
                <a:solidFill>
                  <a:schemeClr val="bg2">
                    <a:lumMod val="25000"/>
                  </a:schemeClr>
                </a:solidFill>
              </a:rPr>
              <a:t>Staroměstská věž</a:t>
            </a:r>
            <a:endParaRPr lang="cs-CZ" sz="2400" dirty="0">
              <a:solidFill>
                <a:schemeClr val="bg2">
                  <a:lumMod val="25000"/>
                </a:schemeClr>
              </a:solidFill>
            </a:endParaRPr>
          </a:p>
        </p:txBody>
      </p:sp>
      <p:cxnSp>
        <p:nvCxnSpPr>
          <p:cNvPr id="17" name="Přímá spojnice se šipkou 16"/>
          <p:cNvCxnSpPr/>
          <p:nvPr/>
        </p:nvCxnSpPr>
        <p:spPr>
          <a:xfrm flipH="1">
            <a:off x="3239852" y="3068960"/>
            <a:ext cx="2196244" cy="762505"/>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20" name="TextovéPole 19"/>
          <p:cNvSpPr txBox="1"/>
          <p:nvPr/>
        </p:nvSpPr>
        <p:spPr>
          <a:xfrm>
            <a:off x="5436096" y="2823319"/>
            <a:ext cx="2088232" cy="461665"/>
          </a:xfrm>
          <a:prstGeom prst="rect">
            <a:avLst/>
          </a:prstGeom>
          <a:noFill/>
        </p:spPr>
        <p:txBody>
          <a:bodyPr wrap="square" rtlCol="0">
            <a:spAutoFit/>
          </a:bodyPr>
          <a:lstStyle/>
          <a:p>
            <a:r>
              <a:rPr lang="cs-CZ" sz="2400" dirty="0" smtClean="0">
                <a:solidFill>
                  <a:schemeClr val="bg2">
                    <a:lumMod val="25000"/>
                  </a:schemeClr>
                </a:solidFill>
              </a:rPr>
              <a:t>Karlův most</a:t>
            </a:r>
            <a:endParaRPr lang="cs-CZ" sz="2400" dirty="0">
              <a:solidFill>
                <a:schemeClr val="bg2">
                  <a:lumMod val="25000"/>
                </a:schemeClr>
              </a:solidFill>
            </a:endParaRPr>
          </a:p>
        </p:txBody>
      </p:sp>
      <p:sp>
        <p:nvSpPr>
          <p:cNvPr id="21" name="TextovéPole 20"/>
          <p:cNvSpPr txBox="1"/>
          <p:nvPr/>
        </p:nvSpPr>
        <p:spPr>
          <a:xfrm>
            <a:off x="5148064" y="3831465"/>
            <a:ext cx="3528392" cy="2308324"/>
          </a:xfrm>
          <a:prstGeom prst="rect">
            <a:avLst/>
          </a:prstGeom>
          <a:noFill/>
        </p:spPr>
        <p:txBody>
          <a:bodyPr wrap="square" rtlCol="0">
            <a:spAutoFit/>
          </a:bodyPr>
          <a:lstStyle/>
          <a:p>
            <a:r>
              <a:rPr lang="cs-CZ" sz="2400" dirty="0" smtClean="0">
                <a:solidFill>
                  <a:schemeClr val="bg2">
                    <a:lumMod val="25000"/>
                  </a:schemeClr>
                </a:solidFill>
              </a:rPr>
              <a:t>Karlův most spojuje Staré Město a Malou Stranu. Stavba začala roku 1357.</a:t>
            </a:r>
          </a:p>
          <a:p>
            <a:r>
              <a:rPr lang="cs-CZ" sz="2400" dirty="0" smtClean="0">
                <a:solidFill>
                  <a:schemeClr val="bg2">
                    <a:lumMod val="25000"/>
                  </a:schemeClr>
                </a:solidFill>
              </a:rPr>
              <a:t> V 17. – 18. století byl most doplněn barokními sochami.</a:t>
            </a:r>
            <a:endParaRPr lang="cs-CZ" sz="2400" dirty="0">
              <a:solidFill>
                <a:schemeClr val="bg2">
                  <a:lumMod val="25000"/>
                </a:schemeClr>
              </a:solidFill>
            </a:endParaRPr>
          </a:p>
        </p:txBody>
      </p:sp>
    </p:spTree>
    <p:extLst>
      <p:ext uri="{BB962C8B-B14F-4D97-AF65-F5344CB8AC3E}">
        <p14:creationId xmlns:p14="http://schemas.microsoft.com/office/powerpoint/2010/main" val="92004332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down)">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down)">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nodeType="clickEffect">
                                  <p:stCondLst>
                                    <p:cond delay="0"/>
                                  </p:stCondLst>
                                  <p:childTnLst>
                                    <p:set>
                                      <p:cBhvr>
                                        <p:cTn id="22" dur="1" fill="hold">
                                          <p:stCondLst>
                                            <p:cond delay="0"/>
                                          </p:stCondLst>
                                        </p:cTn>
                                        <p:tgtEl>
                                          <p:spTgt spid="17"/>
                                        </p:tgtEl>
                                        <p:attrNameLst>
                                          <p:attrName>style.visibility</p:attrName>
                                        </p:attrNameLst>
                                      </p:cBhvr>
                                      <p:to>
                                        <p:strVal val="visible"/>
                                      </p:to>
                                    </p:set>
                                    <p:animEffect transition="in" filter="wipe(down)">
                                      <p:cBhvr>
                                        <p:cTn id="23" dur="500"/>
                                        <p:tgtEl>
                                          <p:spTgt spid="17"/>
                                        </p:tgtEl>
                                      </p:cBhvr>
                                    </p:animEffect>
                                  </p:childTnLst>
                                </p:cTn>
                              </p:par>
                            </p:childTnLst>
                          </p:cTn>
                        </p:par>
                      </p:childTnLst>
                    </p:cTn>
                  </p:par>
                </p:childTnLst>
              </p:cTn>
              <p:nextCondLst>
                <p:cond evt="onClick" delay="0">
                  <p:tgtEl>
                    <p:spTgt spid="3"/>
                  </p:tgtEl>
                </p:cond>
              </p:nextCondLst>
            </p:seq>
            <p:seq concurrent="1" nextAc="seek">
              <p:cTn id="24" restart="whenNotActive" fill="hold" evtFilter="cancelBubble" nodeType="interactiveSeq">
                <p:stCondLst>
                  <p:cond evt="onClick" delay="0">
                    <p:tgtEl>
                      <p:spTgt spid="6"/>
                    </p:tgtEl>
                  </p:cond>
                </p:stCondLst>
                <p:endSync evt="end" delay="0">
                  <p:rtn val="all"/>
                </p:endSync>
                <p:childTnLst>
                  <p:par>
                    <p:cTn id="25" fill="hold">
                      <p:stCondLst>
                        <p:cond delay="0"/>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wipe(down)">
                                      <p:cBhvr>
                                        <p:cTn id="29" dur="500"/>
                                        <p:tgtEl>
                                          <p:spTgt spid="8"/>
                                        </p:tgtEl>
                                      </p:cBhvr>
                                    </p:animEffect>
                                  </p:childTnLst>
                                </p:cTn>
                              </p:par>
                            </p:childTnLst>
                          </p:cTn>
                        </p:par>
                      </p:childTnLst>
                    </p:cTn>
                  </p:par>
                </p:childTnLst>
              </p:cTn>
              <p:nextCondLst>
                <p:cond evt="onClick" delay="0">
                  <p:tgtEl>
                    <p:spTgt spid="6"/>
                  </p:tgtEl>
                </p:cond>
              </p:nextCondLst>
            </p:seq>
            <p:seq concurrent="1" nextAc="seek">
              <p:cTn id="30" restart="whenNotActive" fill="hold" evtFilter="cancelBubble" nodeType="interactiveSeq">
                <p:stCondLst>
                  <p:cond evt="onClick" delay="0">
                    <p:tgtEl>
                      <p:spTgt spid="10"/>
                    </p:tgtEl>
                  </p:cond>
                </p:stCondLst>
                <p:endSync evt="end" delay="0">
                  <p:rtn val="all"/>
                </p:endSync>
                <p:childTnLst>
                  <p:par>
                    <p:cTn id="31" fill="hold">
                      <p:stCondLst>
                        <p:cond delay="0"/>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wipe(down)">
                                      <p:cBhvr>
                                        <p:cTn id="35" dur="500"/>
                                        <p:tgtEl>
                                          <p:spTgt spid="15"/>
                                        </p:tgtEl>
                                      </p:cBhvr>
                                    </p:animEffect>
                                  </p:childTnLst>
                                </p:cTn>
                              </p:par>
                            </p:childTnLst>
                          </p:cTn>
                        </p:par>
                      </p:childTnLst>
                    </p:cTn>
                  </p:par>
                </p:childTnLst>
              </p:cTn>
              <p:nextCondLst>
                <p:cond evt="onClick" delay="0">
                  <p:tgtEl>
                    <p:spTgt spid="10"/>
                  </p:tgtEl>
                </p:cond>
              </p:nextCondLst>
            </p:seq>
            <p:seq concurrent="1" nextAc="seek">
              <p:cTn id="36" restart="whenNotActive" fill="hold" evtFilter="cancelBubble" nodeType="interactiveSeq">
                <p:stCondLst>
                  <p:cond evt="onClick" delay="0">
                    <p:tgtEl>
                      <p:spTgt spid="17"/>
                    </p:tgtEl>
                  </p:cond>
                </p:stCondLst>
                <p:endSync evt="end" delay="0">
                  <p:rtn val="all"/>
                </p:endSync>
                <p:childTnLst>
                  <p:par>
                    <p:cTn id="37" fill="hold">
                      <p:stCondLst>
                        <p:cond delay="0"/>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20"/>
                                        </p:tgtEl>
                                        <p:attrNameLst>
                                          <p:attrName>style.visibility</p:attrName>
                                        </p:attrNameLst>
                                      </p:cBhvr>
                                      <p:to>
                                        <p:strVal val="visible"/>
                                      </p:to>
                                    </p:set>
                                    <p:animEffect transition="in" filter="wipe(down)">
                                      <p:cBhvr>
                                        <p:cTn id="41" dur="500"/>
                                        <p:tgtEl>
                                          <p:spTgt spid="20"/>
                                        </p:tgtEl>
                                      </p:cBhvr>
                                    </p:animEffect>
                                  </p:childTnLst>
                                </p:cTn>
                              </p:par>
                            </p:childTnLst>
                          </p:cTn>
                        </p:par>
                      </p:childTnLst>
                    </p:cTn>
                  </p:par>
                </p:childTnLst>
              </p:cTn>
              <p:nextCondLst>
                <p:cond evt="onClick" delay="0">
                  <p:tgtEl>
                    <p:spTgt spid="17"/>
                  </p:tgtEl>
                </p:cond>
              </p:nextCondLst>
            </p:seq>
          </p:childTnLst>
        </p:cTn>
      </p:par>
    </p:tnLst>
    <p:bldLst>
      <p:bldP spid="8" grpId="0"/>
      <p:bldP spid="15" grpId="0"/>
      <p:bldP spid="20" grpId="0"/>
      <p:bldP spid="21" grpId="0"/>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23</a:t>
            </a:fld>
            <a:endParaRPr lang="cs-CZ"/>
          </a:p>
        </p:txBody>
      </p:sp>
      <p:sp>
        <p:nvSpPr>
          <p:cNvPr id="3" name="Zástupný symbol pro obsah 1"/>
          <p:cNvSpPr txBox="1">
            <a:spLocks/>
          </p:cNvSpPr>
          <p:nvPr/>
        </p:nvSpPr>
        <p:spPr>
          <a:xfrm>
            <a:off x="611560" y="980728"/>
            <a:ext cx="8064896" cy="4896544"/>
          </a:xfrm>
          <a:prstGeom prst="rect">
            <a:avLst/>
          </a:prstGeom>
        </p:spPr>
        <p:txBody>
          <a:bodyPr>
            <a:normAutofit fontScale="550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None/>
            </a:pPr>
            <a:r>
              <a:rPr lang="cs-CZ" sz="5100" dirty="0" smtClean="0"/>
              <a:t>Bylo pro Karla IV. důležité datum začátku stavby?</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pPr marL="0" indent="0">
              <a:buFont typeface="Symbol" pitchFamily="18" charset="2"/>
              <a:buNone/>
            </a:pPr>
            <a:r>
              <a:rPr lang="cs-CZ" sz="4400" dirty="0" smtClean="0"/>
              <a:t>    </a:t>
            </a:r>
            <a:r>
              <a:rPr lang="cs-CZ" sz="5100" dirty="0" smtClean="0"/>
              <a:t>Dokážeš přesně určit , kdy se začalo se stavbou?       </a:t>
            </a:r>
            <a:endParaRPr lang="cs-CZ" sz="5100" dirty="0"/>
          </a:p>
        </p:txBody>
      </p:sp>
      <p:sp>
        <p:nvSpPr>
          <p:cNvPr id="4" name="Zástupný symbol pro číslo snímku 2"/>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23</a:t>
            </a:fld>
            <a:endParaRPr lang="cs-CZ"/>
          </a:p>
        </p:txBody>
      </p:sp>
      <p:sp>
        <p:nvSpPr>
          <p:cNvPr id="6" name="TextovéPole 5"/>
          <p:cNvSpPr txBox="1"/>
          <p:nvPr/>
        </p:nvSpPr>
        <p:spPr>
          <a:xfrm>
            <a:off x="1331640" y="1556792"/>
            <a:ext cx="6624736" cy="830997"/>
          </a:xfrm>
          <a:prstGeom prst="rect">
            <a:avLst/>
          </a:prstGeom>
          <a:noFill/>
        </p:spPr>
        <p:txBody>
          <a:bodyPr wrap="square" rtlCol="0">
            <a:spAutoFit/>
          </a:bodyPr>
          <a:lstStyle/>
          <a:p>
            <a:r>
              <a:rPr lang="cs-CZ" sz="2400" dirty="0" smtClean="0">
                <a:solidFill>
                  <a:srgbClr val="FF0000"/>
                </a:solidFill>
              </a:rPr>
              <a:t>Astrologové mu sestavili pyramidu lichých čísel, která určují přesně začátek stavby.                       </a:t>
            </a:r>
            <a:endParaRPr lang="cs-CZ" sz="2400" dirty="0">
              <a:solidFill>
                <a:srgbClr val="FF0000"/>
              </a:solidFill>
            </a:endParaRPr>
          </a:p>
        </p:txBody>
      </p:sp>
      <p:sp>
        <p:nvSpPr>
          <p:cNvPr id="7" name="TextovéPole 6"/>
          <p:cNvSpPr txBox="1"/>
          <p:nvPr/>
        </p:nvSpPr>
        <p:spPr>
          <a:xfrm>
            <a:off x="1907704" y="2420888"/>
            <a:ext cx="3960440" cy="2769989"/>
          </a:xfrm>
          <a:prstGeom prst="rect">
            <a:avLst/>
          </a:prstGeom>
          <a:noFill/>
        </p:spPr>
        <p:txBody>
          <a:bodyPr wrap="square" rtlCol="0">
            <a:spAutoFit/>
          </a:bodyPr>
          <a:lstStyle/>
          <a:p>
            <a:r>
              <a:rPr lang="cs-CZ" sz="2400" dirty="0" smtClean="0">
                <a:solidFill>
                  <a:srgbClr val="C00000"/>
                </a:solidFill>
              </a:rPr>
              <a:t>                                     9</a:t>
            </a:r>
          </a:p>
          <a:p>
            <a:r>
              <a:rPr lang="cs-CZ" sz="2400" dirty="0" smtClean="0">
                <a:solidFill>
                  <a:srgbClr val="C00000"/>
                </a:solidFill>
              </a:rPr>
              <a:t>                               7          7</a:t>
            </a:r>
          </a:p>
          <a:p>
            <a:r>
              <a:rPr lang="cs-CZ" sz="2400" dirty="0" smtClean="0">
                <a:solidFill>
                  <a:srgbClr val="C00000"/>
                </a:solidFill>
              </a:rPr>
              <a:t>                         5                    5</a:t>
            </a:r>
          </a:p>
          <a:p>
            <a:r>
              <a:rPr lang="cs-CZ" sz="2400" dirty="0">
                <a:solidFill>
                  <a:srgbClr val="C00000"/>
                </a:solidFill>
              </a:rPr>
              <a:t> </a:t>
            </a:r>
            <a:r>
              <a:rPr lang="cs-CZ" sz="2400" dirty="0" smtClean="0">
                <a:solidFill>
                  <a:srgbClr val="C00000"/>
                </a:solidFill>
              </a:rPr>
              <a:t>                     3 </a:t>
            </a:r>
            <a:r>
              <a:rPr lang="cs-CZ" sz="2400" dirty="0" smtClean="0">
                <a:solidFill>
                  <a:srgbClr val="C00000"/>
                </a:solidFill>
              </a:rPr>
              <a:t>                          </a:t>
            </a:r>
            <a:r>
              <a:rPr lang="cs-CZ" sz="2400" dirty="0" smtClean="0">
                <a:solidFill>
                  <a:srgbClr val="C00000"/>
                </a:solidFill>
              </a:rPr>
              <a:t>3</a:t>
            </a:r>
          </a:p>
          <a:p>
            <a:r>
              <a:rPr lang="cs-CZ" sz="2400" dirty="0">
                <a:solidFill>
                  <a:srgbClr val="C00000"/>
                </a:solidFill>
              </a:rPr>
              <a:t> </a:t>
            </a:r>
            <a:r>
              <a:rPr lang="cs-CZ" sz="2400" dirty="0" smtClean="0">
                <a:solidFill>
                  <a:srgbClr val="C00000"/>
                </a:solidFill>
              </a:rPr>
              <a:t>                  1                                  1</a:t>
            </a:r>
          </a:p>
          <a:p>
            <a:endParaRPr lang="cs-CZ" dirty="0" smtClean="0"/>
          </a:p>
          <a:p>
            <a:endParaRPr lang="cs-CZ" dirty="0" smtClean="0"/>
          </a:p>
          <a:p>
            <a:r>
              <a:rPr lang="cs-CZ" dirty="0" smtClean="0">
                <a:solidFill>
                  <a:srgbClr val="C00000"/>
                </a:solidFill>
              </a:rPr>
              <a:t> </a:t>
            </a:r>
            <a:endParaRPr lang="cs-CZ" dirty="0"/>
          </a:p>
        </p:txBody>
      </p:sp>
      <p:sp>
        <p:nvSpPr>
          <p:cNvPr id="8" name="TextovéPole 7"/>
          <p:cNvSpPr txBox="1"/>
          <p:nvPr/>
        </p:nvSpPr>
        <p:spPr>
          <a:xfrm>
            <a:off x="2627784" y="5085184"/>
            <a:ext cx="4032448" cy="461665"/>
          </a:xfrm>
          <a:prstGeom prst="rect">
            <a:avLst/>
          </a:prstGeom>
          <a:noFill/>
        </p:spPr>
        <p:txBody>
          <a:bodyPr wrap="square" rtlCol="0">
            <a:spAutoFit/>
          </a:bodyPr>
          <a:lstStyle/>
          <a:p>
            <a:r>
              <a:rPr lang="cs-CZ" sz="2400" dirty="0" smtClean="0">
                <a:solidFill>
                  <a:srgbClr val="FF0000"/>
                </a:solidFill>
              </a:rPr>
              <a:t>9. 7. 1357  v 5 hodin 31 minut</a:t>
            </a:r>
            <a:endParaRPr lang="cs-CZ" sz="2400" dirty="0">
              <a:solidFill>
                <a:srgbClr val="FF0000"/>
              </a:solidFill>
            </a:endParaRPr>
          </a:p>
        </p:txBody>
      </p:sp>
      <p:sp>
        <p:nvSpPr>
          <p:cNvPr id="9" name="TextovéPole 8"/>
          <p:cNvSpPr txBox="1"/>
          <p:nvPr/>
        </p:nvSpPr>
        <p:spPr>
          <a:xfrm>
            <a:off x="467544" y="5877272"/>
            <a:ext cx="2664296" cy="461665"/>
          </a:xfrm>
          <a:prstGeom prst="rect">
            <a:avLst/>
          </a:prstGeom>
          <a:noFill/>
        </p:spPr>
        <p:txBody>
          <a:bodyPr wrap="square" rtlCol="0">
            <a:spAutoFit/>
          </a:bodyPr>
          <a:lstStyle/>
          <a:p>
            <a:r>
              <a:rPr lang="cs-CZ" sz="2400" dirty="0" smtClean="0"/>
              <a:t>Klikni pro odpověď</a:t>
            </a:r>
            <a:endParaRPr lang="cs-CZ" sz="2400" dirty="0"/>
          </a:p>
        </p:txBody>
      </p:sp>
    </p:spTree>
    <p:extLst>
      <p:ext uri="{BB962C8B-B14F-4D97-AF65-F5344CB8AC3E}">
        <p14:creationId xmlns:p14="http://schemas.microsoft.com/office/powerpoint/2010/main" val="22342033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24</a:t>
            </a:fld>
            <a:endParaRPr lang="cs-CZ"/>
          </a:p>
        </p:txBody>
      </p:sp>
      <p:sp>
        <p:nvSpPr>
          <p:cNvPr id="3" name="Zástupný symbol pro číslo snímku 2"/>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24</a:t>
            </a:fld>
            <a:endParaRPr lang="cs-CZ"/>
          </a:p>
        </p:txBody>
      </p:sp>
      <p:sp>
        <p:nvSpPr>
          <p:cNvPr id="4" name="Zástupný symbol pro číslo snímku 2"/>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24</a:t>
            </a:fld>
            <a:endParaRPr lang="cs-CZ"/>
          </a:p>
        </p:txBody>
      </p:sp>
      <p:sp>
        <p:nvSpPr>
          <p:cNvPr id="5" name="Zástupný symbol pro číslo snímku 2"/>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24</a:t>
            </a:fld>
            <a:endParaRPr lang="cs-CZ"/>
          </a:p>
        </p:txBody>
      </p:sp>
      <p:sp>
        <p:nvSpPr>
          <p:cNvPr id="6" name="TextovéPole 5"/>
          <p:cNvSpPr txBox="1"/>
          <p:nvPr/>
        </p:nvSpPr>
        <p:spPr>
          <a:xfrm flipH="1">
            <a:off x="539552" y="937848"/>
            <a:ext cx="6480720" cy="646331"/>
          </a:xfrm>
          <a:prstGeom prst="rect">
            <a:avLst/>
          </a:prstGeom>
          <a:noFill/>
        </p:spPr>
        <p:txBody>
          <a:bodyPr wrap="square" rtlCol="0">
            <a:spAutoFit/>
          </a:bodyPr>
          <a:lstStyle/>
          <a:p>
            <a:r>
              <a:rPr lang="cs-CZ" sz="3600" dirty="0" smtClean="0">
                <a:solidFill>
                  <a:srgbClr val="FF0000"/>
                </a:solidFill>
              </a:rPr>
              <a:t>Délka Karlova mostu je:</a:t>
            </a:r>
            <a:endParaRPr lang="cs-CZ" sz="3600" dirty="0">
              <a:solidFill>
                <a:srgbClr val="FF0000"/>
              </a:solidFill>
            </a:endParaRPr>
          </a:p>
        </p:txBody>
      </p:sp>
      <p:sp>
        <p:nvSpPr>
          <p:cNvPr id="7" name="Ovál 6"/>
          <p:cNvSpPr/>
          <p:nvPr/>
        </p:nvSpPr>
        <p:spPr>
          <a:xfrm>
            <a:off x="848722" y="1865582"/>
            <a:ext cx="2528664" cy="1033264"/>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cs-CZ" sz="2800" kern="0" dirty="0">
                <a:solidFill>
                  <a:schemeClr val="bg1"/>
                </a:solidFill>
                <a:latin typeface="Calibri"/>
              </a:rPr>
              <a:t>450, 65 m</a:t>
            </a:r>
          </a:p>
        </p:txBody>
      </p:sp>
      <p:sp>
        <p:nvSpPr>
          <p:cNvPr id="8" name="Ovál 7"/>
          <p:cNvSpPr/>
          <p:nvPr/>
        </p:nvSpPr>
        <p:spPr>
          <a:xfrm>
            <a:off x="838909" y="5068196"/>
            <a:ext cx="2528664" cy="1033264"/>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cs-CZ" sz="2800" kern="0" dirty="0">
                <a:solidFill>
                  <a:schemeClr val="bg1"/>
                </a:solidFill>
                <a:latin typeface="Calibri"/>
              </a:rPr>
              <a:t>515, 76 m</a:t>
            </a:r>
          </a:p>
        </p:txBody>
      </p:sp>
      <p:sp>
        <p:nvSpPr>
          <p:cNvPr id="9" name="Ovál 8"/>
          <p:cNvSpPr/>
          <p:nvPr/>
        </p:nvSpPr>
        <p:spPr>
          <a:xfrm>
            <a:off x="848722" y="3501008"/>
            <a:ext cx="2528664" cy="1033264"/>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cs-CZ" sz="2800" kern="0" dirty="0">
                <a:solidFill>
                  <a:schemeClr val="bg1"/>
                </a:solidFill>
                <a:latin typeface="Calibri"/>
              </a:rPr>
              <a:t>251, 34 m</a:t>
            </a:r>
          </a:p>
        </p:txBody>
      </p:sp>
      <p:pic>
        <p:nvPicPr>
          <p:cNvPr id="10" name="Obrázek 9"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1088" y="2715940"/>
            <a:ext cx="4942657" cy="3385520"/>
          </a:xfrm>
          <a:prstGeom prst="rect">
            <a:avLst/>
          </a:prstGeom>
        </p:spPr>
      </p:pic>
      <p:sp>
        <p:nvSpPr>
          <p:cNvPr id="11" name="TextovéPole 10"/>
          <p:cNvSpPr txBox="1"/>
          <p:nvPr/>
        </p:nvSpPr>
        <p:spPr>
          <a:xfrm>
            <a:off x="3995936" y="2708920"/>
            <a:ext cx="484428" cy="461665"/>
          </a:xfrm>
          <a:prstGeom prst="rect">
            <a:avLst/>
          </a:prstGeom>
          <a:noFill/>
        </p:spPr>
        <p:txBody>
          <a:bodyPr wrap="none" rtlCol="0">
            <a:spAutoFit/>
          </a:bodyPr>
          <a:lstStyle/>
          <a:p>
            <a:r>
              <a:rPr lang="cs-CZ" sz="2400" dirty="0" smtClean="0"/>
              <a:t>35</a:t>
            </a:r>
            <a:endParaRPr lang="cs-CZ" sz="2400" dirty="0"/>
          </a:p>
        </p:txBody>
      </p:sp>
    </p:spTree>
    <p:extLst>
      <p:ext uri="{BB962C8B-B14F-4D97-AF65-F5344CB8AC3E}">
        <p14:creationId xmlns:p14="http://schemas.microsoft.com/office/powerpoint/2010/main" val="178143553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8"/>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63" presetClass="path" presetSubtype="0" accel="50000" decel="50000" fill="hold" grpId="0" nodeType="clickEffect">
                                  <p:stCondLst>
                                    <p:cond delay="0"/>
                                  </p:stCondLst>
                                  <p:childTnLst>
                                    <p:animMotion origin="layout" path="M -1.66667E-6 4.32932E-6 L 0.40156 0.2308 " pathEditMode="relative" rAng="0" ptsTypes="AA">
                                      <p:cBhvr>
                                        <p:cTn id="11" dur="2000" fill="hold"/>
                                        <p:tgtEl>
                                          <p:spTgt spid="7"/>
                                        </p:tgtEl>
                                        <p:attrNameLst>
                                          <p:attrName>ppt_x</p:attrName>
                                          <p:attrName>ppt_y</p:attrName>
                                        </p:attrNameLst>
                                      </p:cBhvr>
                                      <p:rCtr x="20069" y="11540"/>
                                    </p:animMotion>
                                  </p:childTnLst>
                                </p:cTn>
                              </p:par>
                            </p:childTnLst>
                          </p:cTn>
                        </p:par>
                      </p:childTnLst>
                    </p:cTn>
                  </p:par>
                </p:childTnLst>
              </p:cTn>
              <p:nextCondLst>
                <p:cond evt="onClick" delay="0">
                  <p:tgtEl>
                    <p:spTgt spid="7"/>
                  </p:tgtEl>
                </p:cond>
              </p:nextCondLst>
            </p:seq>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63" presetClass="path" presetSubtype="0" accel="50000" decel="50000" fill="hold" grpId="0" nodeType="clickEffect">
                                  <p:stCondLst>
                                    <p:cond delay="0"/>
                                  </p:stCondLst>
                                  <p:childTnLst>
                                    <p:animMotion origin="layout" path="M 3.61111E-6 3.61702E-6 L 0.40277 0.05088 " pathEditMode="relative" rAng="0" ptsTypes="AA">
                                      <p:cBhvr>
                                        <p:cTn id="16" dur="2000" fill="hold"/>
                                        <p:tgtEl>
                                          <p:spTgt spid="9"/>
                                        </p:tgtEl>
                                        <p:attrNameLst>
                                          <p:attrName>ppt_x</p:attrName>
                                          <p:attrName>ppt_y</p:attrName>
                                        </p:attrNameLst>
                                      </p:cBhvr>
                                      <p:rCtr x="20139" y="2544"/>
                                    </p:animMotion>
                                  </p:childTnLst>
                                </p:cTn>
                              </p:par>
                            </p:childTnLst>
                          </p:cTn>
                        </p:par>
                      </p:childTnLst>
                    </p:cTn>
                  </p:par>
                </p:childTnLst>
              </p:cTn>
              <p:nextCondLst>
                <p:cond evt="onClick" delay="0">
                  <p:tgtEl>
                    <p:spTgt spid="9"/>
                  </p:tgtEl>
                </p:cond>
              </p:nextCondLst>
            </p:seq>
          </p:childTnLst>
        </p:cTn>
      </p:par>
    </p:tnLst>
    <p:bldLst>
      <p:bldP spid="7" grpId="0" animBg="1"/>
      <p:bldP spid="8" grpId="0" animBg="1"/>
      <p:bldP spid="9" grpId="0" animBg="1"/>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25</a:t>
            </a:fld>
            <a:endParaRPr lang="cs-CZ"/>
          </a:p>
        </p:txBody>
      </p:sp>
      <p:sp>
        <p:nvSpPr>
          <p:cNvPr id="3" name="Zástupný symbol pro číslo snímku 1"/>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25</a:t>
            </a:fld>
            <a:endParaRPr lang="cs-CZ"/>
          </a:p>
        </p:txBody>
      </p:sp>
      <p:sp>
        <p:nvSpPr>
          <p:cNvPr id="4" name="Zástupný symbol pro číslo snímku 2"/>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25</a:t>
            </a:fld>
            <a:endParaRPr lang="cs-CZ"/>
          </a:p>
        </p:txBody>
      </p:sp>
      <p:sp>
        <p:nvSpPr>
          <p:cNvPr id="5" name="Zástupný symbol pro číslo snímku 2"/>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25</a:t>
            </a:fld>
            <a:endParaRPr lang="cs-CZ"/>
          </a:p>
        </p:txBody>
      </p:sp>
      <p:sp>
        <p:nvSpPr>
          <p:cNvPr id="6" name="Zástupný symbol pro číslo snímku 2"/>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25</a:t>
            </a:fld>
            <a:endParaRPr lang="cs-CZ"/>
          </a:p>
        </p:txBody>
      </p:sp>
      <p:sp>
        <p:nvSpPr>
          <p:cNvPr id="7" name="TextovéPole 6"/>
          <p:cNvSpPr txBox="1"/>
          <p:nvPr/>
        </p:nvSpPr>
        <p:spPr>
          <a:xfrm flipH="1">
            <a:off x="539552" y="937848"/>
            <a:ext cx="6480720" cy="1200329"/>
          </a:xfrm>
          <a:prstGeom prst="rect">
            <a:avLst/>
          </a:prstGeom>
          <a:noFill/>
        </p:spPr>
        <p:txBody>
          <a:bodyPr wrap="square" rtlCol="0">
            <a:spAutoFit/>
          </a:bodyPr>
          <a:lstStyle/>
          <a:p>
            <a:r>
              <a:rPr lang="cs-CZ" sz="3600" dirty="0">
                <a:solidFill>
                  <a:srgbClr val="FF0000"/>
                </a:solidFill>
              </a:rPr>
              <a:t>Počet oblouků mostu je:</a:t>
            </a:r>
          </a:p>
          <a:p>
            <a:endParaRPr lang="cs-CZ" sz="3600" dirty="0">
              <a:solidFill>
                <a:srgbClr val="FF0000"/>
              </a:solidFill>
            </a:endParaRPr>
          </a:p>
        </p:txBody>
      </p:sp>
      <p:sp>
        <p:nvSpPr>
          <p:cNvPr id="8" name="Ovál 7"/>
          <p:cNvSpPr/>
          <p:nvPr/>
        </p:nvSpPr>
        <p:spPr>
          <a:xfrm>
            <a:off x="848722" y="2064049"/>
            <a:ext cx="2528664" cy="1033264"/>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cs-CZ" sz="3600" kern="0" dirty="0">
                <a:solidFill>
                  <a:schemeClr val="bg1"/>
                </a:solidFill>
                <a:latin typeface="Calibri"/>
              </a:rPr>
              <a:t>28</a:t>
            </a:r>
          </a:p>
          <a:p>
            <a:pPr lvl="0" algn="ctr">
              <a:defRPr/>
            </a:pPr>
            <a:endParaRPr lang="cs-CZ" sz="2800" kern="0" dirty="0">
              <a:solidFill>
                <a:schemeClr val="bg1"/>
              </a:solidFill>
              <a:latin typeface="Calibri"/>
            </a:endParaRPr>
          </a:p>
        </p:txBody>
      </p:sp>
      <p:sp>
        <p:nvSpPr>
          <p:cNvPr id="9" name="Ovál 8"/>
          <p:cNvSpPr/>
          <p:nvPr/>
        </p:nvSpPr>
        <p:spPr>
          <a:xfrm>
            <a:off x="838909" y="5068196"/>
            <a:ext cx="2528664" cy="1033264"/>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cs-CZ" sz="3600" kern="0" dirty="0">
                <a:solidFill>
                  <a:schemeClr val="bg1"/>
                </a:solidFill>
                <a:latin typeface="Calibri"/>
              </a:rPr>
              <a:t>19</a:t>
            </a:r>
          </a:p>
          <a:p>
            <a:pPr lvl="0" algn="ctr">
              <a:defRPr/>
            </a:pPr>
            <a:endParaRPr lang="cs-CZ" sz="2800" kern="0" dirty="0">
              <a:solidFill>
                <a:schemeClr val="bg1"/>
              </a:solidFill>
              <a:latin typeface="Calibri"/>
            </a:endParaRPr>
          </a:p>
        </p:txBody>
      </p:sp>
      <p:sp>
        <p:nvSpPr>
          <p:cNvPr id="10" name="Ovál 9"/>
          <p:cNvSpPr/>
          <p:nvPr/>
        </p:nvSpPr>
        <p:spPr>
          <a:xfrm>
            <a:off x="863232" y="3501008"/>
            <a:ext cx="2528664" cy="1033264"/>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cs-CZ" sz="3600" kern="0" dirty="0">
                <a:solidFill>
                  <a:schemeClr val="bg1"/>
                </a:solidFill>
                <a:latin typeface="Calibri"/>
              </a:rPr>
              <a:t>16</a:t>
            </a:r>
          </a:p>
        </p:txBody>
      </p:sp>
      <p:pic>
        <p:nvPicPr>
          <p:cNvPr id="11" name="Obrázek 10"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7904" y="2450607"/>
            <a:ext cx="4942657" cy="3385520"/>
          </a:xfrm>
          <a:prstGeom prst="rect">
            <a:avLst/>
          </a:prstGeom>
        </p:spPr>
      </p:pic>
    </p:spTree>
    <p:extLst>
      <p:ext uri="{BB962C8B-B14F-4D97-AF65-F5344CB8AC3E}">
        <p14:creationId xmlns:p14="http://schemas.microsoft.com/office/powerpoint/2010/main" val="103843149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10"/>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63" presetClass="path" presetSubtype="0" accel="50000" decel="50000" fill="hold" grpId="0" nodeType="clickEffect">
                                  <p:stCondLst>
                                    <p:cond delay="0"/>
                                  </p:stCondLst>
                                  <p:childTnLst>
                                    <p:animMotion origin="layout" path="M 3.61111E-6 5.64292E-7 L 0.45 0.16559 " pathEditMode="relative" rAng="0" ptsTypes="AA">
                                      <p:cBhvr>
                                        <p:cTn id="11" dur="2000" fill="hold"/>
                                        <p:tgtEl>
                                          <p:spTgt spid="8"/>
                                        </p:tgtEl>
                                        <p:attrNameLst>
                                          <p:attrName>ppt_x</p:attrName>
                                          <p:attrName>ppt_y</p:attrName>
                                        </p:attrNameLst>
                                      </p:cBhvr>
                                      <p:rCtr x="22500" y="8279"/>
                                    </p:animMotion>
                                  </p:childTnLst>
                                </p:cTn>
                              </p:par>
                            </p:childTnLst>
                          </p:cTn>
                        </p:par>
                      </p:childTnLst>
                    </p:cTn>
                  </p:par>
                </p:childTnLst>
              </p:cTn>
              <p:nextCondLst>
                <p:cond evt="onClick" delay="0">
                  <p:tgtEl>
                    <p:spTgt spid="8"/>
                  </p:tgtEl>
                </p:cond>
              </p:nextCondLst>
            </p:seq>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63" presetClass="path" presetSubtype="0" accel="50000" decel="50000" fill="hold" grpId="0" nodeType="clickEffect">
                                  <p:stCondLst>
                                    <p:cond delay="0"/>
                                  </p:stCondLst>
                                  <p:childTnLst>
                                    <p:animMotion origin="layout" path="M -1.11111E-6 1.48011E-6 L 0.41181 -0.14616 " pathEditMode="relative" rAng="0" ptsTypes="AA">
                                      <p:cBhvr>
                                        <p:cTn id="16" dur="2000" fill="hold"/>
                                        <p:tgtEl>
                                          <p:spTgt spid="9"/>
                                        </p:tgtEl>
                                        <p:attrNameLst>
                                          <p:attrName>ppt_x</p:attrName>
                                          <p:attrName>ppt_y</p:attrName>
                                        </p:attrNameLst>
                                      </p:cBhvr>
                                      <p:rCtr x="20590" y="-7308"/>
                                    </p:animMotion>
                                  </p:childTnLst>
                                </p:cTn>
                              </p:par>
                            </p:childTnLst>
                          </p:cTn>
                        </p:par>
                      </p:childTnLst>
                    </p:cTn>
                  </p:par>
                </p:childTnLst>
              </p:cTn>
              <p:nextCondLst>
                <p:cond evt="onClick" delay="0">
                  <p:tgtEl>
                    <p:spTgt spid="9"/>
                  </p:tgtEl>
                </p:cond>
              </p:nextCondLst>
            </p:seq>
          </p:childTnLst>
        </p:cTn>
      </p:par>
    </p:tnLst>
    <p:bldLst>
      <p:bldP spid="8" grpId="0" animBg="1"/>
      <p:bldP spid="9" grpId="0" animBg="1"/>
      <p:bldP spid="10" grpId="0" animBg="1"/>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26</a:t>
            </a:fld>
            <a:endParaRPr lang="cs-CZ"/>
          </a:p>
        </p:txBody>
      </p:sp>
      <p:sp>
        <p:nvSpPr>
          <p:cNvPr id="3" name="Zástupný symbol pro číslo snímku 1"/>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26</a:t>
            </a:fld>
            <a:endParaRPr lang="cs-CZ"/>
          </a:p>
        </p:txBody>
      </p:sp>
      <p:sp>
        <p:nvSpPr>
          <p:cNvPr id="4" name="Zástupný symbol pro číslo snímku 2"/>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26</a:t>
            </a:fld>
            <a:endParaRPr lang="cs-CZ"/>
          </a:p>
        </p:txBody>
      </p:sp>
      <p:sp>
        <p:nvSpPr>
          <p:cNvPr id="5" name="Zástupný symbol pro číslo snímku 2"/>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26</a:t>
            </a:fld>
            <a:endParaRPr lang="cs-CZ"/>
          </a:p>
        </p:txBody>
      </p:sp>
      <p:sp>
        <p:nvSpPr>
          <p:cNvPr id="6" name="Zástupný symbol pro číslo snímku 2"/>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26</a:t>
            </a:fld>
            <a:endParaRPr lang="cs-CZ"/>
          </a:p>
        </p:txBody>
      </p:sp>
      <p:sp>
        <p:nvSpPr>
          <p:cNvPr id="7" name="TextovéPole 6"/>
          <p:cNvSpPr txBox="1"/>
          <p:nvPr/>
        </p:nvSpPr>
        <p:spPr>
          <a:xfrm flipH="1">
            <a:off x="543261" y="836712"/>
            <a:ext cx="8208912" cy="1200329"/>
          </a:xfrm>
          <a:prstGeom prst="rect">
            <a:avLst/>
          </a:prstGeom>
          <a:noFill/>
        </p:spPr>
        <p:txBody>
          <a:bodyPr wrap="square" rtlCol="0">
            <a:spAutoFit/>
          </a:bodyPr>
          <a:lstStyle/>
          <a:p>
            <a:r>
              <a:rPr lang="cs-CZ" sz="3600" dirty="0">
                <a:solidFill>
                  <a:srgbClr val="FF0000"/>
                </a:solidFill>
              </a:rPr>
              <a:t>Název Karlův most se používá od:</a:t>
            </a:r>
          </a:p>
          <a:p>
            <a:endParaRPr lang="cs-CZ" sz="3600" dirty="0">
              <a:solidFill>
                <a:srgbClr val="FF0000"/>
              </a:solidFill>
            </a:endParaRPr>
          </a:p>
        </p:txBody>
      </p:sp>
      <p:sp>
        <p:nvSpPr>
          <p:cNvPr id="8" name="Ovál 7"/>
          <p:cNvSpPr/>
          <p:nvPr/>
        </p:nvSpPr>
        <p:spPr>
          <a:xfrm>
            <a:off x="848722" y="1865582"/>
            <a:ext cx="2528664" cy="1033264"/>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cs-CZ" sz="2800" kern="0" dirty="0">
                <a:solidFill>
                  <a:schemeClr val="bg1"/>
                </a:solidFill>
                <a:latin typeface="Calibri"/>
              </a:rPr>
              <a:t>14. století</a:t>
            </a:r>
          </a:p>
          <a:p>
            <a:pPr lvl="0" algn="ctr">
              <a:defRPr/>
            </a:pPr>
            <a:endParaRPr lang="cs-CZ" sz="2800" kern="0" dirty="0">
              <a:solidFill>
                <a:schemeClr val="bg1"/>
              </a:solidFill>
              <a:latin typeface="Calibri"/>
            </a:endParaRPr>
          </a:p>
        </p:txBody>
      </p:sp>
      <p:sp>
        <p:nvSpPr>
          <p:cNvPr id="9" name="Ovál 8"/>
          <p:cNvSpPr/>
          <p:nvPr/>
        </p:nvSpPr>
        <p:spPr>
          <a:xfrm>
            <a:off x="838909" y="5068196"/>
            <a:ext cx="2528664" cy="1033264"/>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cs-CZ" sz="2800" kern="0" dirty="0" smtClean="0">
                <a:solidFill>
                  <a:schemeClr val="bg1"/>
                </a:solidFill>
                <a:latin typeface="Calibri"/>
              </a:rPr>
              <a:t>19. </a:t>
            </a:r>
            <a:r>
              <a:rPr lang="cs-CZ" sz="2800" kern="0" dirty="0">
                <a:solidFill>
                  <a:schemeClr val="bg1"/>
                </a:solidFill>
                <a:latin typeface="Calibri"/>
              </a:rPr>
              <a:t>století</a:t>
            </a:r>
          </a:p>
          <a:p>
            <a:pPr lvl="0" algn="ctr">
              <a:defRPr/>
            </a:pPr>
            <a:endParaRPr lang="cs-CZ" sz="2800" kern="0" dirty="0">
              <a:solidFill>
                <a:schemeClr val="bg1"/>
              </a:solidFill>
              <a:latin typeface="Calibri"/>
            </a:endParaRPr>
          </a:p>
        </p:txBody>
      </p:sp>
      <p:sp>
        <p:nvSpPr>
          <p:cNvPr id="10" name="Ovál 9"/>
          <p:cNvSpPr/>
          <p:nvPr/>
        </p:nvSpPr>
        <p:spPr>
          <a:xfrm>
            <a:off x="848722" y="3501311"/>
            <a:ext cx="2528664" cy="1033264"/>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cs-CZ" sz="2800" kern="0" dirty="0" smtClean="0">
                <a:solidFill>
                  <a:schemeClr val="bg1"/>
                </a:solidFill>
                <a:latin typeface="Calibri"/>
              </a:rPr>
              <a:t>12. </a:t>
            </a:r>
            <a:r>
              <a:rPr lang="cs-CZ" sz="2800" kern="0" dirty="0">
                <a:solidFill>
                  <a:schemeClr val="bg1"/>
                </a:solidFill>
                <a:latin typeface="Calibri"/>
              </a:rPr>
              <a:t>století</a:t>
            </a:r>
          </a:p>
          <a:p>
            <a:pPr lvl="0" algn="ctr">
              <a:defRPr/>
            </a:pPr>
            <a:endParaRPr lang="cs-CZ" sz="2800" kern="0" dirty="0">
              <a:solidFill>
                <a:schemeClr val="bg1"/>
              </a:solidFill>
              <a:latin typeface="Calibri"/>
            </a:endParaRPr>
          </a:p>
        </p:txBody>
      </p:sp>
      <p:pic>
        <p:nvPicPr>
          <p:cNvPr id="11" name="Obrázek 10"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1088" y="2715940"/>
            <a:ext cx="4942657" cy="3385520"/>
          </a:xfrm>
          <a:prstGeom prst="rect">
            <a:avLst/>
          </a:prstGeom>
        </p:spPr>
      </p:pic>
    </p:spTree>
    <p:extLst>
      <p:ext uri="{BB962C8B-B14F-4D97-AF65-F5344CB8AC3E}">
        <p14:creationId xmlns:p14="http://schemas.microsoft.com/office/powerpoint/2010/main" val="130290596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9"/>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63" presetClass="path" presetSubtype="0" accel="50000" decel="50000" fill="hold" grpId="0" nodeType="clickEffect">
                                  <p:stCondLst>
                                    <p:cond delay="0"/>
                                  </p:stCondLst>
                                  <p:childTnLst>
                                    <p:animMotion origin="layout" path="M -1.66667E-6 4.32932E-6 L 0.40156 0.2308 " pathEditMode="relative" rAng="0" ptsTypes="AA">
                                      <p:cBhvr>
                                        <p:cTn id="11" dur="2000" fill="hold"/>
                                        <p:tgtEl>
                                          <p:spTgt spid="8"/>
                                        </p:tgtEl>
                                        <p:attrNameLst>
                                          <p:attrName>ppt_x</p:attrName>
                                          <p:attrName>ppt_y</p:attrName>
                                        </p:attrNameLst>
                                      </p:cBhvr>
                                      <p:rCtr x="20069" y="11540"/>
                                    </p:animMotion>
                                  </p:childTnLst>
                                </p:cTn>
                              </p:par>
                            </p:childTnLst>
                          </p:cTn>
                        </p:par>
                      </p:childTnLst>
                    </p:cTn>
                  </p:par>
                </p:childTnLst>
              </p:cTn>
              <p:nextCondLst>
                <p:cond evt="onClick" delay="0">
                  <p:tgtEl>
                    <p:spTgt spid="8"/>
                  </p:tgtEl>
                </p:cond>
              </p:nextCondLst>
            </p:seq>
            <p:seq concurrent="1" nextAc="seek">
              <p:cTn id="12" restart="whenNotActive" fill="hold" evtFilter="cancelBubble" nodeType="interactiveSeq">
                <p:stCondLst>
                  <p:cond evt="onClick" delay="0">
                    <p:tgtEl>
                      <p:spTgt spid="10"/>
                    </p:tgtEl>
                  </p:cond>
                </p:stCondLst>
                <p:endSync evt="end" delay="0">
                  <p:rtn val="all"/>
                </p:endSync>
                <p:childTnLst>
                  <p:par>
                    <p:cTn id="13" fill="hold">
                      <p:stCondLst>
                        <p:cond delay="0"/>
                      </p:stCondLst>
                      <p:childTnLst>
                        <p:par>
                          <p:cTn id="14" fill="hold">
                            <p:stCondLst>
                              <p:cond delay="0"/>
                            </p:stCondLst>
                            <p:childTnLst>
                              <p:par>
                                <p:cTn id="15" presetID="63" presetClass="path" presetSubtype="0" accel="50000" decel="50000" fill="hold" grpId="0" nodeType="clickEffect">
                                  <p:stCondLst>
                                    <p:cond delay="0"/>
                                  </p:stCondLst>
                                  <p:childTnLst>
                                    <p:animMotion origin="layout" path="M 3.61111E-6 3.61702E-6 L 0.40277 0.05088 " pathEditMode="relative" rAng="0" ptsTypes="AA">
                                      <p:cBhvr>
                                        <p:cTn id="16" dur="2000" fill="hold"/>
                                        <p:tgtEl>
                                          <p:spTgt spid="10"/>
                                        </p:tgtEl>
                                        <p:attrNameLst>
                                          <p:attrName>ppt_x</p:attrName>
                                          <p:attrName>ppt_y</p:attrName>
                                        </p:attrNameLst>
                                      </p:cBhvr>
                                      <p:rCtr x="20139" y="2544"/>
                                    </p:animMotion>
                                  </p:childTnLst>
                                </p:cTn>
                              </p:par>
                            </p:childTnLst>
                          </p:cTn>
                        </p:par>
                      </p:childTnLst>
                    </p:cTn>
                  </p:par>
                </p:childTnLst>
              </p:cTn>
              <p:nextCondLst>
                <p:cond evt="onClick" delay="0">
                  <p:tgtEl>
                    <p:spTgt spid="10"/>
                  </p:tgtEl>
                </p:cond>
              </p:nextCondLst>
            </p:seq>
          </p:childTnLst>
        </p:cTn>
      </p:par>
    </p:tnLst>
    <p:bldLst>
      <p:bldP spid="8" grpId="0" animBg="1"/>
      <p:bldP spid="9" grpId="0" animBg="1"/>
      <p:bldP spid="10" grpId="0" animBg="1"/>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27</a:t>
            </a:fld>
            <a:endParaRPr lang="cs-CZ"/>
          </a:p>
        </p:txBody>
      </p:sp>
      <p:sp>
        <p:nvSpPr>
          <p:cNvPr id="3" name="Zástupný symbol pro číslo snímku 1"/>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27</a:t>
            </a:fld>
            <a:endParaRPr lang="cs-CZ"/>
          </a:p>
        </p:txBody>
      </p:sp>
      <p:sp>
        <p:nvSpPr>
          <p:cNvPr id="4" name="Zástupný symbol pro číslo snímku 1"/>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27</a:t>
            </a:fld>
            <a:endParaRPr lang="cs-CZ"/>
          </a:p>
        </p:txBody>
      </p:sp>
      <p:sp>
        <p:nvSpPr>
          <p:cNvPr id="5" name="Zástupný symbol pro číslo snímku 2"/>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27</a:t>
            </a:fld>
            <a:endParaRPr lang="cs-CZ"/>
          </a:p>
        </p:txBody>
      </p:sp>
      <p:sp>
        <p:nvSpPr>
          <p:cNvPr id="6" name="Zástupný symbol pro číslo snímku 2"/>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27</a:t>
            </a:fld>
            <a:endParaRPr lang="cs-CZ"/>
          </a:p>
        </p:txBody>
      </p:sp>
      <p:sp>
        <p:nvSpPr>
          <p:cNvPr id="7" name="Zástupný symbol pro číslo snímku 2"/>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27</a:t>
            </a:fld>
            <a:endParaRPr lang="cs-CZ"/>
          </a:p>
        </p:txBody>
      </p:sp>
      <p:sp>
        <p:nvSpPr>
          <p:cNvPr id="8" name="TextovéPole 7"/>
          <p:cNvSpPr txBox="1"/>
          <p:nvPr/>
        </p:nvSpPr>
        <p:spPr>
          <a:xfrm flipH="1">
            <a:off x="539552" y="727972"/>
            <a:ext cx="6480720" cy="2308324"/>
          </a:xfrm>
          <a:prstGeom prst="rect">
            <a:avLst/>
          </a:prstGeom>
          <a:noFill/>
        </p:spPr>
        <p:txBody>
          <a:bodyPr wrap="square" rtlCol="0">
            <a:spAutoFit/>
          </a:bodyPr>
          <a:lstStyle/>
          <a:p>
            <a:r>
              <a:rPr lang="cs-CZ" sz="3600" dirty="0">
                <a:solidFill>
                  <a:srgbClr val="FF0000"/>
                </a:solidFill>
              </a:rPr>
              <a:t>Nejstarší dochovaný most v České republice je:</a:t>
            </a:r>
          </a:p>
          <a:p>
            <a:endParaRPr lang="cs-CZ" sz="3600" dirty="0">
              <a:solidFill>
                <a:srgbClr val="FF0000"/>
              </a:solidFill>
            </a:endParaRPr>
          </a:p>
          <a:p>
            <a:endParaRPr lang="cs-CZ" sz="3600" dirty="0">
              <a:solidFill>
                <a:srgbClr val="FF0000"/>
              </a:solidFill>
            </a:endParaRPr>
          </a:p>
        </p:txBody>
      </p:sp>
      <p:sp>
        <p:nvSpPr>
          <p:cNvPr id="9" name="Ovál 8"/>
          <p:cNvSpPr/>
          <p:nvPr/>
        </p:nvSpPr>
        <p:spPr>
          <a:xfrm>
            <a:off x="848722" y="2064049"/>
            <a:ext cx="2715166" cy="1033264"/>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cs-CZ" sz="3200" kern="0" dirty="0">
                <a:solidFill>
                  <a:schemeClr val="bg1"/>
                </a:solidFill>
                <a:latin typeface="Calibri"/>
              </a:rPr>
              <a:t>K</a:t>
            </a:r>
            <a:r>
              <a:rPr lang="cs-CZ" sz="3200" kern="0" dirty="0" smtClean="0">
                <a:solidFill>
                  <a:schemeClr val="bg1"/>
                </a:solidFill>
                <a:latin typeface="Calibri"/>
              </a:rPr>
              <a:t>arlův most</a:t>
            </a:r>
            <a:endParaRPr lang="cs-CZ" sz="3200" kern="0" dirty="0">
              <a:solidFill>
                <a:schemeClr val="bg1"/>
              </a:solidFill>
              <a:latin typeface="Calibri"/>
            </a:endParaRPr>
          </a:p>
        </p:txBody>
      </p:sp>
      <p:sp>
        <p:nvSpPr>
          <p:cNvPr id="10" name="Ovál 9"/>
          <p:cNvSpPr/>
          <p:nvPr/>
        </p:nvSpPr>
        <p:spPr>
          <a:xfrm>
            <a:off x="838909" y="5068196"/>
            <a:ext cx="2528664" cy="1033264"/>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defRPr/>
            </a:pPr>
            <a:r>
              <a:rPr lang="cs-CZ" sz="3200" kern="0" dirty="0" smtClean="0">
                <a:solidFill>
                  <a:schemeClr val="bg1"/>
                </a:solidFill>
                <a:latin typeface="Calibri"/>
              </a:rPr>
              <a:t>Juditin </a:t>
            </a:r>
            <a:endParaRPr lang="cs-CZ" sz="3200" kern="0" dirty="0">
              <a:solidFill>
                <a:schemeClr val="bg1"/>
              </a:solidFill>
              <a:latin typeface="Calibri"/>
            </a:endParaRPr>
          </a:p>
          <a:p>
            <a:pPr lvl="0" algn="ctr">
              <a:defRPr/>
            </a:pPr>
            <a:r>
              <a:rPr lang="cs-CZ" sz="3200" kern="0" dirty="0" smtClean="0">
                <a:solidFill>
                  <a:schemeClr val="bg1"/>
                </a:solidFill>
                <a:latin typeface="Calibri"/>
              </a:rPr>
              <a:t>most</a:t>
            </a:r>
            <a:endParaRPr lang="cs-CZ" sz="3200" kern="0" dirty="0">
              <a:solidFill>
                <a:schemeClr val="bg1"/>
              </a:solidFill>
              <a:latin typeface="Calibri"/>
            </a:endParaRPr>
          </a:p>
        </p:txBody>
      </p:sp>
      <p:sp>
        <p:nvSpPr>
          <p:cNvPr id="11" name="Ovál 10"/>
          <p:cNvSpPr/>
          <p:nvPr/>
        </p:nvSpPr>
        <p:spPr>
          <a:xfrm>
            <a:off x="863232" y="3501008"/>
            <a:ext cx="2528664" cy="1033264"/>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cs-CZ" sz="3200" kern="0" dirty="0" smtClean="0">
                <a:solidFill>
                  <a:schemeClr val="bg1"/>
                </a:solidFill>
                <a:latin typeface="Calibri"/>
              </a:rPr>
              <a:t>Most v Písku</a:t>
            </a:r>
            <a:endParaRPr lang="cs-CZ" sz="3200" kern="0" dirty="0">
              <a:solidFill>
                <a:schemeClr val="bg1"/>
              </a:solidFill>
              <a:latin typeface="Calibri"/>
            </a:endParaRPr>
          </a:p>
        </p:txBody>
      </p:sp>
      <p:pic>
        <p:nvPicPr>
          <p:cNvPr id="12" name="Obrázek 11"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7904" y="2450607"/>
            <a:ext cx="4942657" cy="3385520"/>
          </a:xfrm>
          <a:prstGeom prst="rect">
            <a:avLst/>
          </a:prstGeom>
        </p:spPr>
      </p:pic>
    </p:spTree>
    <p:extLst>
      <p:ext uri="{BB962C8B-B14F-4D97-AF65-F5344CB8AC3E}">
        <p14:creationId xmlns:p14="http://schemas.microsoft.com/office/powerpoint/2010/main" val="331054820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11"/>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63" presetClass="path" presetSubtype="0" accel="50000" decel="50000" fill="hold" grpId="0" nodeType="clickEffect">
                                  <p:stCondLst>
                                    <p:cond delay="0"/>
                                  </p:stCondLst>
                                  <p:childTnLst>
                                    <p:animMotion origin="layout" path="M 3.61111E-6 5.64292E-7 L 0.45 0.16559 " pathEditMode="relative" rAng="0" ptsTypes="AA">
                                      <p:cBhvr>
                                        <p:cTn id="11" dur="2000" fill="hold"/>
                                        <p:tgtEl>
                                          <p:spTgt spid="9"/>
                                        </p:tgtEl>
                                        <p:attrNameLst>
                                          <p:attrName>ppt_x</p:attrName>
                                          <p:attrName>ppt_y</p:attrName>
                                        </p:attrNameLst>
                                      </p:cBhvr>
                                      <p:rCtr x="22500" y="8279"/>
                                    </p:animMotion>
                                  </p:childTnLst>
                                </p:cTn>
                              </p:par>
                            </p:childTnLst>
                          </p:cTn>
                        </p:par>
                      </p:childTnLst>
                    </p:cTn>
                  </p:par>
                </p:childTnLst>
              </p:cTn>
              <p:nextCondLst>
                <p:cond evt="onClick" delay="0">
                  <p:tgtEl>
                    <p:spTgt spid="9"/>
                  </p:tgtEl>
                </p:cond>
              </p:nextCondLst>
            </p:seq>
            <p:seq concurrent="1" nextAc="seek">
              <p:cTn id="12" restart="whenNotActive" fill="hold" evtFilter="cancelBubble" nodeType="interactiveSeq">
                <p:stCondLst>
                  <p:cond evt="onClick" delay="0">
                    <p:tgtEl>
                      <p:spTgt spid="10"/>
                    </p:tgtEl>
                  </p:cond>
                </p:stCondLst>
                <p:endSync evt="end" delay="0">
                  <p:rtn val="all"/>
                </p:endSync>
                <p:childTnLst>
                  <p:par>
                    <p:cTn id="13" fill="hold">
                      <p:stCondLst>
                        <p:cond delay="0"/>
                      </p:stCondLst>
                      <p:childTnLst>
                        <p:par>
                          <p:cTn id="14" fill="hold">
                            <p:stCondLst>
                              <p:cond delay="0"/>
                            </p:stCondLst>
                            <p:childTnLst>
                              <p:par>
                                <p:cTn id="15" presetID="63" presetClass="path" presetSubtype="0" accel="50000" decel="50000" fill="hold" grpId="0" nodeType="clickEffect">
                                  <p:stCondLst>
                                    <p:cond delay="0"/>
                                  </p:stCondLst>
                                  <p:childTnLst>
                                    <p:animMotion origin="layout" path="M -1.11111E-6 1.48011E-6 L 0.41181 -0.14616 " pathEditMode="relative" rAng="0" ptsTypes="AA">
                                      <p:cBhvr>
                                        <p:cTn id="16" dur="2000" fill="hold"/>
                                        <p:tgtEl>
                                          <p:spTgt spid="10"/>
                                        </p:tgtEl>
                                        <p:attrNameLst>
                                          <p:attrName>ppt_x</p:attrName>
                                          <p:attrName>ppt_y</p:attrName>
                                        </p:attrNameLst>
                                      </p:cBhvr>
                                      <p:rCtr x="20590" y="-7308"/>
                                    </p:animMotion>
                                  </p:childTnLst>
                                </p:cTn>
                              </p:par>
                            </p:childTnLst>
                          </p:cTn>
                        </p:par>
                      </p:childTnLst>
                    </p:cTn>
                  </p:par>
                </p:childTnLst>
              </p:cTn>
              <p:nextCondLst>
                <p:cond evt="onClick" delay="0">
                  <p:tgtEl>
                    <p:spTgt spid="10"/>
                  </p:tgtEl>
                </p:cond>
              </p:nextCondLst>
            </p:seq>
          </p:childTnLst>
        </p:cTn>
      </p:par>
    </p:tnLst>
    <p:bldLst>
      <p:bldP spid="9" grpId="0" animBg="1"/>
      <p:bldP spid="10" grpId="0" animBg="1"/>
      <p:bldP spid="11" grpId="0" animBg="1"/>
    </p:bld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28</a:t>
            </a:fld>
            <a:endParaRPr lang="cs-CZ"/>
          </a:p>
        </p:txBody>
      </p:sp>
      <p:pic>
        <p:nvPicPr>
          <p:cNvPr id="3" name="Obrázek 2"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552" y="1023115"/>
            <a:ext cx="4933800" cy="5358213"/>
          </a:xfrm>
          <a:prstGeom prst="rect">
            <a:avLst/>
          </a:prstGeom>
        </p:spPr>
      </p:pic>
      <p:sp>
        <p:nvSpPr>
          <p:cNvPr id="4" name="TextovéPole 3"/>
          <p:cNvSpPr txBox="1"/>
          <p:nvPr/>
        </p:nvSpPr>
        <p:spPr>
          <a:xfrm>
            <a:off x="5580112" y="1064925"/>
            <a:ext cx="2952328" cy="4524315"/>
          </a:xfrm>
          <a:prstGeom prst="rect">
            <a:avLst/>
          </a:prstGeom>
          <a:noFill/>
        </p:spPr>
        <p:txBody>
          <a:bodyPr wrap="square" rtlCol="0">
            <a:spAutoFit/>
          </a:bodyPr>
          <a:lstStyle/>
          <a:p>
            <a:r>
              <a:rPr lang="cs-CZ" sz="2400" dirty="0" smtClean="0">
                <a:solidFill>
                  <a:schemeClr val="bg2">
                    <a:lumMod val="25000"/>
                  </a:schemeClr>
                </a:solidFill>
              </a:rPr>
              <a:t>Mistr Vyšebrodského oltáře – neznámý umělec tvořící v polovině 14. století, Vyšebrodský deskový oltář se dnes nachází v klášterní galerii ve Vyšším Brodě, zřejmě byl objednán pro kostel cisterciáckého kláštera Petrem I. Vokem z Rožmberka.</a:t>
            </a:r>
            <a:endParaRPr lang="cs-CZ" sz="2400" dirty="0">
              <a:solidFill>
                <a:schemeClr val="bg2">
                  <a:lumMod val="25000"/>
                </a:schemeClr>
              </a:solidFill>
            </a:endParaRPr>
          </a:p>
        </p:txBody>
      </p:sp>
      <p:sp>
        <p:nvSpPr>
          <p:cNvPr id="5" name="TextovéPole 4"/>
          <p:cNvSpPr txBox="1"/>
          <p:nvPr/>
        </p:nvSpPr>
        <p:spPr>
          <a:xfrm>
            <a:off x="467544" y="188640"/>
            <a:ext cx="2178868" cy="707886"/>
          </a:xfrm>
          <a:prstGeom prst="rect">
            <a:avLst/>
          </a:prstGeom>
          <a:noFill/>
        </p:spPr>
        <p:txBody>
          <a:bodyPr wrap="square" rtlCol="0">
            <a:spAutoFit/>
          </a:bodyPr>
          <a:lstStyle/>
          <a:p>
            <a:r>
              <a:rPr lang="cs-CZ" sz="4000" dirty="0" smtClean="0">
                <a:solidFill>
                  <a:srgbClr val="FF0000"/>
                </a:solidFill>
              </a:rPr>
              <a:t>Malířství</a:t>
            </a:r>
            <a:endParaRPr lang="cs-CZ" sz="4000" dirty="0">
              <a:solidFill>
                <a:srgbClr val="FF0000"/>
              </a:solidFill>
            </a:endParaRPr>
          </a:p>
        </p:txBody>
      </p:sp>
    </p:spTree>
    <p:extLst>
      <p:ext uri="{BB962C8B-B14F-4D97-AF65-F5344CB8AC3E}">
        <p14:creationId xmlns:p14="http://schemas.microsoft.com/office/powerpoint/2010/main" val="3251997227"/>
      </p:ext>
    </p:extLst>
  </p:cSld>
  <p:clrMapOvr>
    <a:masterClrMapping/>
  </p:clrMapOvr>
  <p:transition spd="slow">
    <p:push dir="u"/>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t>29</a:t>
            </a:fld>
            <a:endParaRPr lang="cs-CZ"/>
          </a:p>
        </p:txBody>
      </p:sp>
      <p:pic>
        <p:nvPicPr>
          <p:cNvPr id="4" name="Obrázek 3"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3583" y="1556792"/>
            <a:ext cx="3656447" cy="4920493"/>
          </a:xfrm>
          <a:prstGeom prst="rect">
            <a:avLst/>
          </a:prstGeom>
        </p:spPr>
      </p:pic>
      <p:pic>
        <p:nvPicPr>
          <p:cNvPr id="5" name="Obrázek 4"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32040" y="1532404"/>
            <a:ext cx="3406904" cy="4498944"/>
          </a:xfrm>
          <a:prstGeom prst="rect">
            <a:avLst/>
          </a:prstGeom>
        </p:spPr>
      </p:pic>
      <p:sp>
        <p:nvSpPr>
          <p:cNvPr id="6" name="TextovéPole 5"/>
          <p:cNvSpPr txBox="1"/>
          <p:nvPr/>
        </p:nvSpPr>
        <p:spPr>
          <a:xfrm>
            <a:off x="323528" y="179929"/>
            <a:ext cx="3960440" cy="584775"/>
          </a:xfrm>
          <a:prstGeom prst="rect">
            <a:avLst/>
          </a:prstGeom>
          <a:noFill/>
        </p:spPr>
        <p:txBody>
          <a:bodyPr wrap="square" rtlCol="0">
            <a:spAutoFit/>
          </a:bodyPr>
          <a:lstStyle/>
          <a:p>
            <a:r>
              <a:rPr lang="cs-CZ" sz="3200" dirty="0" smtClean="0">
                <a:solidFill>
                  <a:srgbClr val="FF0000"/>
                </a:solidFill>
              </a:rPr>
              <a:t>Malba krásného slohu</a:t>
            </a:r>
            <a:endParaRPr lang="cs-CZ" sz="3200" dirty="0">
              <a:solidFill>
                <a:srgbClr val="FF0000"/>
              </a:solidFill>
            </a:endParaRPr>
          </a:p>
        </p:txBody>
      </p:sp>
      <p:sp>
        <p:nvSpPr>
          <p:cNvPr id="7" name="TextovéPole 6"/>
          <p:cNvSpPr txBox="1"/>
          <p:nvPr/>
        </p:nvSpPr>
        <p:spPr>
          <a:xfrm>
            <a:off x="323528" y="701407"/>
            <a:ext cx="8015416" cy="830997"/>
          </a:xfrm>
          <a:prstGeom prst="rect">
            <a:avLst/>
          </a:prstGeom>
          <a:noFill/>
        </p:spPr>
        <p:txBody>
          <a:bodyPr wrap="square" rtlCol="0">
            <a:spAutoFit/>
          </a:bodyPr>
          <a:lstStyle/>
          <a:p>
            <a:r>
              <a:rPr lang="cs-CZ" sz="2400" dirty="0" smtClean="0">
                <a:solidFill>
                  <a:schemeClr val="bg2">
                    <a:lumMod val="25000"/>
                  </a:schemeClr>
                </a:solidFill>
              </a:rPr>
              <a:t>Jedním z představitelů je neznámý umělec, zvaný Mistr Třeboňského oltáře, působící na dvoře Václava IV.</a:t>
            </a:r>
            <a:endParaRPr lang="cs-CZ" sz="2400" dirty="0">
              <a:solidFill>
                <a:schemeClr val="bg2">
                  <a:lumMod val="25000"/>
                </a:schemeClr>
              </a:solidFill>
            </a:endParaRPr>
          </a:p>
        </p:txBody>
      </p:sp>
      <p:sp>
        <p:nvSpPr>
          <p:cNvPr id="8" name="TextovéPole 7"/>
          <p:cNvSpPr txBox="1"/>
          <p:nvPr/>
        </p:nvSpPr>
        <p:spPr>
          <a:xfrm>
            <a:off x="5004048" y="1556792"/>
            <a:ext cx="3190880" cy="830997"/>
          </a:xfrm>
          <a:prstGeom prst="rect">
            <a:avLst/>
          </a:prstGeom>
          <a:noFill/>
        </p:spPr>
        <p:txBody>
          <a:bodyPr wrap="square" rtlCol="0">
            <a:spAutoFit/>
          </a:bodyPr>
          <a:lstStyle/>
          <a:p>
            <a:r>
              <a:rPr lang="cs-CZ" sz="2400" dirty="0" smtClean="0">
                <a:solidFill>
                  <a:schemeClr val="bg1"/>
                </a:solidFill>
              </a:rPr>
              <a:t>Zmrtvýchvstání Krista, kolem roku 1380</a:t>
            </a:r>
            <a:endParaRPr lang="cs-CZ" sz="2400" dirty="0">
              <a:solidFill>
                <a:schemeClr val="bg1"/>
              </a:solidFill>
            </a:endParaRPr>
          </a:p>
        </p:txBody>
      </p:sp>
      <p:sp>
        <p:nvSpPr>
          <p:cNvPr id="9" name="TextovéPole 8"/>
          <p:cNvSpPr txBox="1"/>
          <p:nvPr/>
        </p:nvSpPr>
        <p:spPr>
          <a:xfrm>
            <a:off x="4860032" y="6237312"/>
            <a:ext cx="3024336" cy="461665"/>
          </a:xfrm>
          <a:prstGeom prst="rect">
            <a:avLst/>
          </a:prstGeom>
          <a:noFill/>
        </p:spPr>
        <p:txBody>
          <a:bodyPr wrap="square" rtlCol="0">
            <a:spAutoFit/>
          </a:bodyPr>
          <a:lstStyle/>
          <a:p>
            <a:r>
              <a:rPr lang="cs-CZ" sz="2400" dirty="0" smtClean="0"/>
              <a:t>Klikni do obrázků</a:t>
            </a:r>
            <a:endParaRPr lang="cs-CZ" sz="2400" dirty="0"/>
          </a:p>
        </p:txBody>
      </p:sp>
      <p:sp>
        <p:nvSpPr>
          <p:cNvPr id="10" name="TextovéPole 9"/>
          <p:cNvSpPr txBox="1"/>
          <p:nvPr/>
        </p:nvSpPr>
        <p:spPr>
          <a:xfrm>
            <a:off x="1043608" y="1916832"/>
            <a:ext cx="2664296" cy="830997"/>
          </a:xfrm>
          <a:prstGeom prst="rect">
            <a:avLst/>
          </a:prstGeom>
          <a:noFill/>
        </p:spPr>
        <p:txBody>
          <a:bodyPr wrap="square" rtlCol="0">
            <a:spAutoFit/>
          </a:bodyPr>
          <a:lstStyle/>
          <a:p>
            <a:r>
              <a:rPr lang="cs-CZ" sz="2400" dirty="0" smtClean="0">
                <a:solidFill>
                  <a:schemeClr val="bg1"/>
                </a:solidFill>
              </a:rPr>
              <a:t>Roudnická madona 1385 - 1390</a:t>
            </a:r>
            <a:endParaRPr lang="cs-CZ" sz="2400" dirty="0">
              <a:solidFill>
                <a:schemeClr val="bg1"/>
              </a:solidFill>
            </a:endParaRPr>
          </a:p>
        </p:txBody>
      </p:sp>
      <p:sp>
        <p:nvSpPr>
          <p:cNvPr id="11" name="TextovéPole 10"/>
          <p:cNvSpPr txBox="1"/>
          <p:nvPr/>
        </p:nvSpPr>
        <p:spPr>
          <a:xfrm>
            <a:off x="3563888" y="6021288"/>
            <a:ext cx="503664" cy="461665"/>
          </a:xfrm>
          <a:prstGeom prst="rect">
            <a:avLst/>
          </a:prstGeom>
          <a:noFill/>
        </p:spPr>
        <p:txBody>
          <a:bodyPr wrap="none" rtlCol="0">
            <a:spAutoFit/>
          </a:bodyPr>
          <a:lstStyle/>
          <a:p>
            <a:r>
              <a:rPr lang="cs-CZ" sz="2400" dirty="0" smtClean="0">
                <a:solidFill>
                  <a:schemeClr val="bg1"/>
                </a:solidFill>
              </a:rPr>
              <a:t>36</a:t>
            </a:r>
            <a:endParaRPr lang="cs-CZ" sz="2400" dirty="0">
              <a:solidFill>
                <a:schemeClr val="bg1"/>
              </a:solidFill>
            </a:endParaRPr>
          </a:p>
        </p:txBody>
      </p:sp>
      <p:sp>
        <p:nvSpPr>
          <p:cNvPr id="12" name="TextovéPole 11"/>
          <p:cNvSpPr txBox="1"/>
          <p:nvPr/>
        </p:nvSpPr>
        <p:spPr>
          <a:xfrm>
            <a:off x="7884368" y="5589240"/>
            <a:ext cx="479618" cy="461665"/>
          </a:xfrm>
          <a:prstGeom prst="rect">
            <a:avLst/>
          </a:prstGeom>
          <a:noFill/>
        </p:spPr>
        <p:txBody>
          <a:bodyPr wrap="none" rtlCol="0">
            <a:spAutoFit/>
          </a:bodyPr>
          <a:lstStyle/>
          <a:p>
            <a:r>
              <a:rPr lang="cs-CZ" sz="2400" dirty="0" smtClean="0"/>
              <a:t>37</a:t>
            </a:r>
            <a:endParaRPr lang="cs-CZ" sz="2400" dirty="0"/>
          </a:p>
        </p:txBody>
      </p:sp>
    </p:spTree>
    <p:extLst>
      <p:ext uri="{BB962C8B-B14F-4D97-AF65-F5344CB8AC3E}">
        <p14:creationId xmlns:p14="http://schemas.microsoft.com/office/powerpoint/2010/main" val="522916130"/>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childTnLst>
              </p:cTn>
              <p:nextCondLst>
                <p:cond evt="onClick" delay="0">
                  <p:tgtEl>
                    <p:spTgt spid="5"/>
                  </p:tgtEl>
                </p:cond>
              </p:nextCondLst>
            </p:seq>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down)">
                                      <p:cBhvr>
                                        <p:cTn id="13" dur="500"/>
                                        <p:tgtEl>
                                          <p:spTgt spid="10"/>
                                        </p:tgtEl>
                                      </p:cBhvr>
                                    </p:animEffect>
                                  </p:childTnLst>
                                </p:cTn>
                              </p:par>
                            </p:childTnLst>
                          </p:cTn>
                        </p:par>
                      </p:childTnLst>
                    </p:cTn>
                  </p:par>
                </p:childTnLst>
              </p:cTn>
              <p:nextCondLst>
                <p:cond evt="onClick" delay="0">
                  <p:tgtEl>
                    <p:spTgt spid="4"/>
                  </p:tgtEl>
                </p:cond>
              </p:nextCondLst>
            </p:seq>
          </p:childTnLst>
        </p:cTn>
      </p:par>
    </p:tnLst>
    <p:bldLst>
      <p:bldP spid="8" grpId="0"/>
      <p:bldP spid="10"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27584" y="1268760"/>
            <a:ext cx="7443824" cy="4752529"/>
          </a:xfrm>
        </p:spPr>
        <p:txBody>
          <a:bodyPr>
            <a:normAutofit fontScale="70000" lnSpcReduction="20000"/>
          </a:bodyPr>
          <a:lstStyle/>
          <a:p>
            <a:endParaRPr lang="cs-CZ" i="1" u="sng" dirty="0" smtClean="0"/>
          </a:p>
          <a:p>
            <a:r>
              <a:rPr lang="cs-CZ" sz="1600" i="1" u="sng" dirty="0" smtClean="0"/>
              <a:t>Použitá literatura:</a:t>
            </a:r>
          </a:p>
          <a:p>
            <a:r>
              <a:rPr lang="cs-CZ" sz="1600" dirty="0" smtClean="0"/>
              <a:t>PIJOAN, José. </a:t>
            </a:r>
            <a:r>
              <a:rPr lang="cs-CZ" sz="1600" i="1" dirty="0" smtClean="0"/>
              <a:t>Dějiny umění</a:t>
            </a:r>
            <a:r>
              <a:rPr lang="cs-CZ" sz="1600" dirty="0" smtClean="0"/>
              <a:t>. Praha: Odeon, 1982</a:t>
            </a:r>
          </a:p>
          <a:p>
            <a:r>
              <a:rPr lang="cs-CZ" sz="1600" dirty="0" smtClean="0"/>
              <a:t>HEROUT, Jaroslav a kol. </a:t>
            </a:r>
            <a:r>
              <a:rPr lang="cs-CZ" sz="1600" i="1" dirty="0" smtClean="0"/>
              <a:t>Staletí kolem nás</a:t>
            </a:r>
            <a:r>
              <a:rPr lang="cs-CZ" sz="1600" dirty="0" smtClean="0"/>
              <a:t>. Praha: Panorama, 1981</a:t>
            </a:r>
          </a:p>
          <a:p>
            <a:r>
              <a:rPr lang="cs-CZ" sz="1600" dirty="0" smtClean="0"/>
              <a:t>CHADRABA, Rudolf a kol. </a:t>
            </a:r>
            <a:r>
              <a:rPr lang="cs-CZ" sz="1600" i="1" dirty="0" smtClean="0"/>
              <a:t>Dějiny českého výtvarného umění</a:t>
            </a:r>
            <a:r>
              <a:rPr lang="cs-CZ" sz="1600" dirty="0" smtClean="0"/>
              <a:t>. Praha: Academia, 1984</a:t>
            </a:r>
          </a:p>
          <a:p>
            <a:r>
              <a:rPr lang="cs-CZ" sz="1600" dirty="0" smtClean="0"/>
              <a:t>KOLEKTIV AUTORŮ. </a:t>
            </a:r>
            <a:r>
              <a:rPr lang="cs-CZ" sz="1600" i="1" dirty="0" smtClean="0"/>
              <a:t>Dějiny českých zemí v obrazech od pravěku po současnost</a:t>
            </a:r>
            <a:r>
              <a:rPr lang="cs-CZ" sz="1600" dirty="0" smtClean="0"/>
              <a:t>. Praha: Albatros, 2006, ISBN 80-00-01704-0.</a:t>
            </a:r>
          </a:p>
          <a:p>
            <a:r>
              <a:rPr lang="cs-CZ" sz="1600" dirty="0" smtClean="0"/>
              <a:t>NEZNÁMÝ AUTOR. </a:t>
            </a:r>
            <a:r>
              <a:rPr lang="cs-CZ" sz="1600" i="1" dirty="0" smtClean="0"/>
              <a:t>wikipedia.cz</a:t>
            </a:r>
            <a:r>
              <a:rPr lang="cs-CZ" sz="1600" dirty="0" smtClean="0"/>
              <a:t> [online]. [cit. 2.2.2014]. Dostupný na WWW: http://upload.wikimedia.org/wikipedia/commons/1/16/Charles_IV-John_Ocko_votive_picture-fragment.jpg (foto 1)</a:t>
            </a:r>
          </a:p>
          <a:p>
            <a:r>
              <a:rPr lang="cs-CZ" sz="1600" dirty="0" smtClean="0"/>
              <a:t>TJFLEX2. </a:t>
            </a:r>
            <a:r>
              <a:rPr lang="cs-CZ" sz="1600" i="1" dirty="0" smtClean="0"/>
              <a:t>flickr.com</a:t>
            </a:r>
            <a:r>
              <a:rPr lang="cs-CZ" sz="1600" dirty="0" smtClean="0"/>
              <a:t> [online]. [cit. 2.2.2014]. Dostupný na WWW: http://www.flickr.com/photos/tjflex/613101405/in/photolist-WbiFT-WbnSa-Wbqj6-WbrX6-WcgBk-WcjpZ-Wcsdk-WeWrs-WeXMw-25zFRY-25zG43-2cT2jh-3TaNzo-4ogd3a-4oi5F8-4okghA-4okgnJ-4on8Tb-4on8Us-4psNMc-4psQxz-4xrjZr-4zgH24-4SVqXU-4YGzBT-4YGRn6-4YGWXT-4YGZM4-4YLVu3-4YLYPC-4YM2G5-54fXR4-54gBJ8-54gBWR-54gC8F-54gCMx-54kRHf-55prsh-55prCq-5iaHhy-5iF2sT-5iFxT7-5uupxQ-5Amd9D-5AmdbT-5Amddg-5AqusQ-5Aquu7-5AquwS-5CXPj6-5ECiSD/lightbox/ (foto 2)</a:t>
            </a:r>
          </a:p>
          <a:p>
            <a:r>
              <a:rPr lang="cs-CZ" sz="1600" dirty="0" smtClean="0"/>
              <a:t>BAŤHA</a:t>
            </a:r>
            <a:r>
              <a:rPr lang="cs-CZ" sz="1600" dirty="0"/>
              <a:t>, Matěj. </a:t>
            </a:r>
            <a:r>
              <a:rPr lang="cs-CZ" sz="1600" i="1" dirty="0"/>
              <a:t>wikipedia.cz</a:t>
            </a:r>
            <a:r>
              <a:rPr lang="cs-CZ" sz="1600" dirty="0"/>
              <a:t> [online]. [cit. 2.2.2014]. Dostupný na WWW: http://upload.wikimedia.org/wikipedia/commons/5/51/NovomestskaRadnice.jpg </a:t>
            </a:r>
            <a:r>
              <a:rPr lang="cs-CZ" sz="1600" dirty="0" smtClean="0"/>
              <a:t>(foto 3)</a:t>
            </a:r>
          </a:p>
          <a:p>
            <a:r>
              <a:rPr lang="cs-CZ" sz="1600" dirty="0" smtClean="0"/>
              <a:t>JMV.f</a:t>
            </a:r>
            <a:r>
              <a:rPr lang="cs-CZ" sz="1600" i="1" dirty="0" smtClean="0"/>
              <a:t>lickr.com</a:t>
            </a:r>
            <a:r>
              <a:rPr lang="cs-CZ" sz="1600" dirty="0" smtClean="0"/>
              <a:t> </a:t>
            </a:r>
            <a:r>
              <a:rPr lang="cs-CZ" sz="1600" dirty="0"/>
              <a:t>[online]. [cit. 2.2.2014]. Dostupný na WWW: http://www.flickr.com/photos/jmv/7173364555/in/photolist-bVTnne-edm5qk-ee4TRm-edYdgB-ee4U6o-edYdqk-edYd2x-bVTn6c/lightbox/ </a:t>
            </a:r>
            <a:r>
              <a:rPr lang="cs-CZ" sz="1600" dirty="0" smtClean="0"/>
              <a:t>(foto 4)</a:t>
            </a:r>
          </a:p>
          <a:p>
            <a:r>
              <a:rPr lang="cs-CZ" sz="1600" dirty="0"/>
              <a:t>GOTHERIC. </a:t>
            </a:r>
            <a:r>
              <a:rPr lang="cs-CZ" sz="1600" i="1" dirty="0"/>
              <a:t>flickr.com</a:t>
            </a:r>
            <a:r>
              <a:rPr lang="cs-CZ" sz="1600" dirty="0"/>
              <a:t> [online]. [cit. 2.2.2014]. Dostupný na WWW: http://</a:t>
            </a:r>
            <a:r>
              <a:rPr lang="cs-CZ" sz="1600" dirty="0" smtClean="0"/>
              <a:t>www.flickr.com/photos/gotheric/83467763/in/photolist-8nN4n-ceFTJ-gwZEj-iCnQ1-iCnQ3-GvWNN-PhViT-2fk5BK-4b7zVV-4bbBtf-7PLcgy-ax2LfV-dni96E-hF3f2V-9nG4uR-9nJYsd-hF3ewr-9nJVjG-9nJZuS-9nK5k1-9nK2Rf-9nK1Ts-9nK3xu-9nG9rp-9nG6Wt-9nG2CF-9nG3hg-9nK181-9nK6bf-9nG3L8-9nK6xu-9nK3Vo-9nG6yZ-9nJUvb-9nK2Fo-9nG32g-9nG96V-9nFVNi-9nG548-9nK8Tm-9nJYTE-9nK1us-9nG3BX-9nJWyf-9nFWEk-9nJWFq-9nG1Ca-9nG2T2-9nG11x-9nGb1z-9nKbWY/lightbox(foto 5)</a:t>
            </a:r>
          </a:p>
          <a:p>
            <a:r>
              <a:rPr lang="cs-CZ" sz="1600" dirty="0"/>
              <a:t>KONING, J. P.. </a:t>
            </a:r>
            <a:r>
              <a:rPr lang="cs-CZ" sz="1600" i="1" dirty="0"/>
              <a:t>wikipedia.cz</a:t>
            </a:r>
            <a:r>
              <a:rPr lang="cs-CZ" sz="1600" dirty="0"/>
              <a:t> [online]. [cit. 2.2.2014]. Dostupný na WWW: http://upload.wikimedia.org/wikipedia/commons/e/e1/Emmauskerk%2C_overzicht%2C_reproductie_van_foto_-_Praag_-_20317558_-_RCE.jpg </a:t>
            </a:r>
            <a:r>
              <a:rPr lang="cs-CZ" sz="1600" dirty="0" smtClean="0"/>
              <a:t>(foto 6)</a:t>
            </a:r>
          </a:p>
          <a:p>
            <a:r>
              <a:rPr lang="cs-CZ" sz="1600" dirty="0" smtClean="0"/>
              <a:t> </a:t>
            </a:r>
            <a:endParaRPr lang="cs-CZ" sz="1600"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30</a:t>
            </a:fld>
            <a:endParaRPr lang="cs-CZ"/>
          </a:p>
        </p:txBody>
      </p:sp>
      <p:sp>
        <p:nvSpPr>
          <p:cNvPr id="4" name="Nadpis 3"/>
          <p:cNvSpPr>
            <a:spLocks noGrp="1"/>
          </p:cNvSpPr>
          <p:nvPr>
            <p:ph type="title"/>
          </p:nvPr>
        </p:nvSpPr>
        <p:spPr/>
        <p:txBody>
          <a:bodyPr/>
          <a:lstStyle/>
          <a:p>
            <a:r>
              <a:rPr lang="cs-CZ" dirty="0"/>
              <a:t>Použité zdroje</a:t>
            </a:r>
          </a:p>
        </p:txBody>
      </p:sp>
    </p:spTree>
    <p:extLst>
      <p:ext uri="{BB962C8B-B14F-4D97-AF65-F5344CB8AC3E}">
        <p14:creationId xmlns:p14="http://schemas.microsoft.com/office/powerpoint/2010/main" val="1335997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971600" y="1988840"/>
            <a:ext cx="7308801" cy="4392488"/>
          </a:xfrm>
        </p:spPr>
        <p:txBody>
          <a:bodyPr>
            <a:normAutofit fontScale="85000" lnSpcReduction="20000"/>
          </a:bodyPr>
          <a:lstStyle/>
          <a:p>
            <a:r>
              <a:rPr lang="cs-CZ" sz="1400" i="1" u="sng" dirty="0"/>
              <a:t>Internetové odkazy</a:t>
            </a:r>
            <a:r>
              <a:rPr lang="cs-CZ" sz="1400" i="1" u="sng" dirty="0" smtClean="0"/>
              <a:t>:</a:t>
            </a:r>
          </a:p>
          <a:p>
            <a:r>
              <a:rPr lang="cs-CZ" sz="1400" dirty="0" smtClean="0"/>
              <a:t>MIAOW </a:t>
            </a:r>
            <a:r>
              <a:rPr lang="cs-CZ" sz="1400" dirty="0"/>
              <a:t>MIAOW. </a:t>
            </a:r>
            <a:r>
              <a:rPr lang="cs-CZ" sz="1400" i="1" dirty="0"/>
              <a:t>wikipedia.cz</a:t>
            </a:r>
            <a:r>
              <a:rPr lang="cs-CZ" sz="1400" dirty="0"/>
              <a:t> [online]. [cit. 2.2.2014]. Dostupný na WWW: http://upload.wikimedia.org/wikipedia/commons/5/55/St_Apollinare_Church_Prague_CZ_752.jpg </a:t>
            </a:r>
            <a:r>
              <a:rPr lang="cs-CZ" sz="1400" dirty="0" smtClean="0"/>
              <a:t>(foto 7)</a:t>
            </a:r>
          </a:p>
          <a:p>
            <a:r>
              <a:rPr lang="cs-CZ" sz="1400" dirty="0"/>
              <a:t>KACENMAR. </a:t>
            </a:r>
            <a:r>
              <a:rPr lang="cs-CZ" sz="1400" i="1" dirty="0"/>
              <a:t>wikipedia.cz</a:t>
            </a:r>
            <a:r>
              <a:rPr lang="cs-CZ" sz="1400" dirty="0"/>
              <a:t> [online]. [cit. 2.2.2014]. Dostupný na WWW: http://upload.wikimedia.org/wikipedia/commons/b/bf/Mapa_k%C5%99%C3%AD%C5%BE_kostel%C5%AF.jpg </a:t>
            </a:r>
            <a:r>
              <a:rPr lang="cs-CZ" sz="1400" dirty="0" smtClean="0"/>
              <a:t>(foto 8)</a:t>
            </a:r>
          </a:p>
          <a:p>
            <a:r>
              <a:rPr lang="cs-CZ" sz="1400" dirty="0"/>
              <a:t>MIAOW </a:t>
            </a:r>
            <a:r>
              <a:rPr lang="cs-CZ" sz="1400" dirty="0" err="1"/>
              <a:t>MIAOW</a:t>
            </a:r>
            <a:r>
              <a:rPr lang="cs-CZ" sz="1400" dirty="0"/>
              <a:t>. </a:t>
            </a:r>
            <a:r>
              <a:rPr lang="cs-CZ" sz="1400" i="1" dirty="0"/>
              <a:t>wikipedia.cz</a:t>
            </a:r>
            <a:r>
              <a:rPr lang="cs-CZ" sz="1400" dirty="0"/>
              <a:t> [online]. [cit. 2.2.2014]. Dostupný na WWW: http://</a:t>
            </a:r>
            <a:r>
              <a:rPr lang="cs-CZ" sz="1400" dirty="0" smtClean="0"/>
              <a:t>upload.wikimedia.org/wikipedia/commons/0/0b/Annunciation_church_Na_travnicku_Prague(foto 9)</a:t>
            </a:r>
          </a:p>
          <a:p>
            <a:r>
              <a:rPr lang="cs-CZ" sz="1400" dirty="0"/>
              <a:t>BLACK SKILETTOS. </a:t>
            </a:r>
            <a:r>
              <a:rPr lang="cs-CZ" sz="1400" i="1" dirty="0"/>
              <a:t>flickr.com</a:t>
            </a:r>
            <a:r>
              <a:rPr lang="cs-CZ" sz="1400" dirty="0"/>
              <a:t> [online]. [cit. 2.2.2014]. Dostupný na WWW: http://www.flickr.com/photos/blackstilettosphoto/3335411083/in/photolist-65JRvD-e63XBr-e63XeF-ecpRGZ-dMC3Sk-bt2rLt/lightbox/ </a:t>
            </a:r>
            <a:r>
              <a:rPr lang="cs-CZ" sz="1400" dirty="0" smtClean="0"/>
              <a:t>(foto 10)</a:t>
            </a:r>
          </a:p>
          <a:p>
            <a:r>
              <a:rPr lang="cs-CZ" sz="1400" dirty="0"/>
              <a:t>NEZNÁMÝ AUTOR. </a:t>
            </a:r>
            <a:r>
              <a:rPr lang="cs-CZ" sz="1400" i="1" dirty="0"/>
              <a:t>wikipedia.cz</a:t>
            </a:r>
            <a:r>
              <a:rPr lang="cs-CZ" sz="1400" dirty="0"/>
              <a:t> [online]. [cit. 3.2.2014]. Dostupný na WWW: http://upload.wikimedia.org/wikipedia/commons/7/73/Pe%C4%8De%C5%A5_Univerzity_Karlovy_v_Praze.jpg </a:t>
            </a:r>
            <a:r>
              <a:rPr lang="cs-CZ" sz="1400" dirty="0" smtClean="0"/>
              <a:t>(foto 11)</a:t>
            </a:r>
          </a:p>
          <a:p>
            <a:r>
              <a:rPr lang="cs-CZ" sz="1400" dirty="0"/>
              <a:t>AUTOR NEUVEDEN. </a:t>
            </a:r>
            <a:r>
              <a:rPr lang="cs-CZ" sz="1400" i="1" dirty="0"/>
              <a:t>wikipedia.cz</a:t>
            </a:r>
            <a:r>
              <a:rPr lang="cs-CZ" sz="1400" dirty="0"/>
              <a:t> [online]. [cit. 4.1.2014]. Dostupný na WWW: http://</a:t>
            </a:r>
            <a:r>
              <a:rPr lang="cs-CZ" sz="1400" dirty="0" smtClean="0"/>
              <a:t>upload.wikimedia.org/</a:t>
            </a:r>
            <a:r>
              <a:rPr lang="cs-CZ" sz="1400" dirty="0" err="1" smtClean="0"/>
              <a:t>wikipedia</a:t>
            </a:r>
            <a:r>
              <a:rPr lang="cs-CZ" sz="1400" dirty="0" smtClean="0"/>
              <a:t>/</a:t>
            </a:r>
            <a:r>
              <a:rPr lang="cs-CZ" sz="1400" dirty="0" err="1" smtClean="0"/>
              <a:t>commons</a:t>
            </a:r>
            <a:r>
              <a:rPr lang="cs-CZ" sz="1400" dirty="0" smtClean="0"/>
              <a:t>/8/89/Rom%C3%A1nsk%C3%A1_rotunda_svat%C3%A9ho_V%C3%ADta.jpg(obr. 12)</a:t>
            </a:r>
          </a:p>
          <a:p>
            <a:r>
              <a:rPr lang="cs-CZ" sz="1400" dirty="0"/>
              <a:t>JILL. </a:t>
            </a:r>
            <a:r>
              <a:rPr lang="cs-CZ" sz="1400" i="1" dirty="0"/>
              <a:t>flickr.com</a:t>
            </a:r>
            <a:r>
              <a:rPr lang="cs-CZ" sz="1400" dirty="0"/>
              <a:t> [online]. [cit. 3.2.2014]. Dostupný na WWW: http://www.flickr.com/photos/73489862@N00/3640390396/in/photolist-6xFXeE-6xFYGU-6xG113-6xG1uE-6xG2Vo-6xG3is-6xG3yo-6xG927-6xGbch-6xJ3bf-6xJ5k9-6xJ6fY-6xJ6Yj-6xJ7DU-6xJ9cQ-6xJ9qf-6xJ9Cj-6xJah1-6xJbK5-6xJcnj-6xJcWb-6xJd77-6xJdhS-6xJdHC-6xJdVj-6xJeaW-6xJejJ-6xJeyj-6xJeQy-6xJf45-6xJfGo-6xJg4s-6xJgnW-6xJgT1-6xJh6q-6xJi3s-6xJjrU-6xJkpL-6xJkMy-6xJm27-6xJmBY-6xJmVw-6xJnau-6xJobC-6xJtCb-6xJv47-6xJvuy-6xJvZj-6xJwAb-6xJxBb-6xJzvW/lightbox</a:t>
            </a:r>
            <a:r>
              <a:rPr lang="cs-CZ" sz="1400" dirty="0" smtClean="0"/>
              <a:t>/ (foto 13)</a:t>
            </a:r>
          </a:p>
          <a:p>
            <a:r>
              <a:rPr lang="cs-CZ" sz="1400" dirty="0"/>
              <a:t>BARÁNEK, Daniel. </a:t>
            </a:r>
            <a:r>
              <a:rPr lang="cs-CZ" sz="1400" i="1" dirty="0"/>
              <a:t>wikipedia.cz</a:t>
            </a:r>
            <a:r>
              <a:rPr lang="cs-CZ" sz="1400" dirty="0"/>
              <a:t> [online]. [cit. 5.2.2014]. Dostupný na WWW: http://upload.wikimedia.org/wikipedia/commons/9/99/Praha%2C_Katedr%C3%A1la%2C_JV_01.jpg </a:t>
            </a:r>
            <a:r>
              <a:rPr lang="cs-CZ" sz="1400" dirty="0" smtClean="0"/>
              <a:t>(foto 14)</a:t>
            </a:r>
            <a:endParaRPr lang="cs-CZ" sz="1400" i="1" u="sng" dirty="0" smtClean="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31</a:t>
            </a:fld>
            <a:endParaRPr lang="cs-CZ"/>
          </a:p>
        </p:txBody>
      </p:sp>
      <p:sp>
        <p:nvSpPr>
          <p:cNvPr id="4" name="Nadpis 3"/>
          <p:cNvSpPr>
            <a:spLocks noGrp="1"/>
          </p:cNvSpPr>
          <p:nvPr>
            <p:ph type="title"/>
          </p:nvPr>
        </p:nvSpPr>
        <p:spPr/>
        <p:txBody>
          <a:bodyPr/>
          <a:lstStyle/>
          <a:p>
            <a:r>
              <a:rPr lang="cs-CZ" dirty="0"/>
              <a:t>Použité zdroje</a:t>
            </a:r>
          </a:p>
        </p:txBody>
      </p:sp>
    </p:spTree>
    <p:extLst>
      <p:ext uri="{BB962C8B-B14F-4D97-AF65-F5344CB8AC3E}">
        <p14:creationId xmlns:p14="http://schemas.microsoft.com/office/powerpoint/2010/main" val="2424181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99592" y="2060848"/>
            <a:ext cx="7380808" cy="4065315"/>
          </a:xfrm>
        </p:spPr>
        <p:txBody>
          <a:bodyPr>
            <a:normAutofit fontScale="47500" lnSpcReduction="20000"/>
          </a:bodyPr>
          <a:lstStyle/>
          <a:p>
            <a:r>
              <a:rPr lang="cs-CZ" i="1" dirty="0" smtClean="0"/>
              <a:t>Internetové odkazy:</a:t>
            </a:r>
          </a:p>
          <a:p>
            <a:r>
              <a:rPr lang="cs-CZ" dirty="0"/>
              <a:t>GURK, Eduard. </a:t>
            </a:r>
            <a:r>
              <a:rPr lang="cs-CZ" i="1" dirty="0"/>
              <a:t>wikipedia.cz</a:t>
            </a:r>
            <a:r>
              <a:rPr lang="cs-CZ" dirty="0"/>
              <a:t> [online]. [cit. 5.2.2014]. Dostupný na WWW: http://upload.wikimedia.org/wikipedia/commons/9/92/Prager_Domkirche.jpg </a:t>
            </a:r>
            <a:r>
              <a:rPr lang="cs-CZ" dirty="0" smtClean="0"/>
              <a:t>(foto 15)</a:t>
            </a:r>
          </a:p>
          <a:p>
            <a:r>
              <a:rPr lang="cs-CZ" dirty="0"/>
              <a:t>HELLINTERFACE. </a:t>
            </a:r>
            <a:r>
              <a:rPr lang="cs-CZ" i="1" dirty="0"/>
              <a:t>wikipedia.cz</a:t>
            </a:r>
            <a:r>
              <a:rPr lang="cs-CZ" dirty="0"/>
              <a:t> [online]. [cit. 5.2.2014]. Dostupný na WWW: http://upload.wikimedia.org/wikipedia/commons/e/e9/St_Vitus.jpg </a:t>
            </a:r>
            <a:r>
              <a:rPr lang="cs-CZ" dirty="0" smtClean="0"/>
              <a:t>(foto 16)</a:t>
            </a:r>
          </a:p>
          <a:p>
            <a:r>
              <a:rPr lang="pt-BR" dirty="0"/>
              <a:t>ACONCAGUA. </a:t>
            </a:r>
            <a:r>
              <a:rPr lang="pt-BR" i="1" dirty="0"/>
              <a:t>wikipedia.cz</a:t>
            </a:r>
            <a:r>
              <a:rPr lang="pt-BR" dirty="0"/>
              <a:t> [online]. [cit. 5.2.2014]. Dostupný na WWW: http://upload.wikimedia.org/wikipedia/commons/c/c8/Interior_of_St._</a:t>
            </a:r>
            <a:r>
              <a:rPr lang="pt-BR" dirty="0" smtClean="0"/>
              <a:t>Vitus_Cathedral_Prague</a:t>
            </a:r>
            <a:r>
              <a:rPr lang="cs-CZ" dirty="0" smtClean="0"/>
              <a:t> (foto 17) </a:t>
            </a:r>
          </a:p>
          <a:p>
            <a:r>
              <a:rPr lang="cs-CZ" dirty="0"/>
              <a:t>PETRUSSILESIUS. </a:t>
            </a:r>
            <a:r>
              <a:rPr lang="cs-CZ" i="1" dirty="0"/>
              <a:t>wikipedia.cz</a:t>
            </a:r>
            <a:r>
              <a:rPr lang="cs-CZ" dirty="0"/>
              <a:t> [online]. [cit. 5.2.2014]. Dostupný na WWW: http://upload.wikimedia.org/wikipedia/commons/1/12/Wenzelskapelle_Veitsdom.jpg </a:t>
            </a:r>
            <a:r>
              <a:rPr lang="cs-CZ" dirty="0" smtClean="0"/>
              <a:t>(foto 18)</a:t>
            </a:r>
          </a:p>
          <a:p>
            <a:r>
              <a:rPr lang="cs-CZ" dirty="0"/>
              <a:t>LAKOTA, Jan. </a:t>
            </a:r>
            <a:r>
              <a:rPr lang="cs-CZ" i="1" dirty="0"/>
              <a:t>flickr.com</a:t>
            </a:r>
            <a:r>
              <a:rPr lang="cs-CZ" dirty="0"/>
              <a:t> [online]. [cit. 6.2.2014]. Dostupný na WWW: http://www.flickr.com/photos/laqos/7048776239/in/photolist-bJSPAP-eTSZvW-eTFzCT/lightbox/ </a:t>
            </a:r>
            <a:r>
              <a:rPr lang="cs-CZ" dirty="0" smtClean="0"/>
              <a:t>(foto 19)</a:t>
            </a:r>
          </a:p>
          <a:p>
            <a:r>
              <a:rPr lang="pt-BR" dirty="0"/>
              <a:t>ZENRA. </a:t>
            </a:r>
            <a:r>
              <a:rPr lang="pt-BR" i="1" dirty="0"/>
              <a:t>flickr.com</a:t>
            </a:r>
            <a:r>
              <a:rPr lang="pt-BR" dirty="0"/>
              <a:t> [online]. [cit. 6.2.2014]. Dostupný na WWW: http://www.flickr.com/photos/zenra/3219131575/in/photolist-5UsTEx-5UsTRz-5Ux8H5-5Ux9tN-5Uxavw-5UxaTE-5UxbjW-5Uxc71-5UxcG5-5UxcY3-5Uxdxm-5UxdN9-5UxeKS-5UxfQC-5Uxg8d-8qSVL2-8qW5JC-bJSPAP-eTSZvW-eTFzCT/lightbox</a:t>
            </a:r>
            <a:r>
              <a:rPr lang="pt-BR" dirty="0" smtClean="0"/>
              <a:t>/</a:t>
            </a:r>
            <a:r>
              <a:rPr lang="cs-CZ" dirty="0" smtClean="0"/>
              <a:t> (foto 20)</a:t>
            </a:r>
          </a:p>
          <a:p>
            <a:r>
              <a:rPr lang="cs-CZ" dirty="0"/>
              <a:t>ABAC077. </a:t>
            </a:r>
            <a:r>
              <a:rPr lang="cs-CZ" i="1" dirty="0"/>
              <a:t>flickr.com</a:t>
            </a:r>
            <a:r>
              <a:rPr lang="cs-CZ" dirty="0"/>
              <a:t> [online]. [cit. 9.2.2014]. Dostupný na WWW: http://www.flickr.com/photos/9308488@N05/5662394236/in/photolist-9CnfwQ-9CjmEt-iNM6TK-bPweSi-9VjSvG-9VjSew-9Vh1vp-9Vh5gB-9VjTEw-9Vh1Vx-9VjV3N-9Vh18P-9Vh488-9Vh1n2-9VjVuU-9VjTVC-9Vh5Un-9Vh4Ct-9Vh1ev-9Vh5Ne-9VjVNQ-9VjSSS-9Vh2mR-9VjTP5-9Vh54P-9VjRCs-9Vh11H-9Vh1Mv-9VjUkN-9VjRQS-9VjT3W-9VjSms-9VjTiJ-9Vh4JZ-9VjUMh-9VjSHS-9Vh61P-9Vh5zX-9VjS6Y-9Vh3Nn-9Vh1F4-9VjQgL-iF2aAB-iNFZTF-ag45v1-iX976i-iX7XRg/lightbox/ </a:t>
            </a:r>
            <a:r>
              <a:rPr lang="cs-CZ" dirty="0" smtClean="0"/>
              <a:t>(foto 21)</a:t>
            </a:r>
          </a:p>
          <a:p>
            <a:r>
              <a:rPr lang="cs-CZ" dirty="0"/>
              <a:t>JOSEFNOVAK33. </a:t>
            </a:r>
            <a:r>
              <a:rPr lang="cs-CZ" i="1" dirty="0"/>
              <a:t>flickr.com</a:t>
            </a:r>
            <a:r>
              <a:rPr lang="cs-CZ" dirty="0"/>
              <a:t> [online]. [cit. 9.2.2014]. Dostupný na WWW: http://</a:t>
            </a:r>
            <a:r>
              <a:rPr lang="cs-CZ" dirty="0" smtClean="0"/>
              <a:t>www.flickr.com/photos/josefnovak33/4085473986/in/photolist-7e285E-7oasLV-7oat22-7oemFE-atFPja-cSkJiU-9q1eDD-9mVxgf-9mVxi9-cN6E73-cN6GsS-cN6JrU-cN6CEh-dfkaKD-dfk8qs-dfkap8-dfke45-dfk3iT-dfkbjY-dfkcDo-dfkfKQ-dfk9y9-dfk4U6-dfkdKp-dfk3Bx-dfk5g8-dfk91M-dfkdoc-dfk5m1-dfk2Mp-dfk3Kb-dfk9bq-dfken9-dfk4jW-dfk6Wy-dfk5Dh-dfk9G6-dfkdKW-dfk5YD-dfke68-dfkbJZ-dfk8G4-dfk9mB-dfk7ZU-dfkb2Z-dfk7C3-dfkc4g-dfk7wV-dfk3tb-9CngBm-9CnfwQ/lightbox(foto 22)</a:t>
            </a:r>
            <a:endParaRPr lang="cs-CZ" i="1" dirty="0" smtClean="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32</a:t>
            </a:fld>
            <a:endParaRPr lang="cs-CZ"/>
          </a:p>
        </p:txBody>
      </p:sp>
      <p:sp>
        <p:nvSpPr>
          <p:cNvPr id="4" name="Nadpis 3"/>
          <p:cNvSpPr>
            <a:spLocks noGrp="1"/>
          </p:cNvSpPr>
          <p:nvPr>
            <p:ph type="title"/>
          </p:nvPr>
        </p:nvSpPr>
        <p:spPr/>
        <p:txBody>
          <a:bodyPr/>
          <a:lstStyle/>
          <a:p>
            <a:r>
              <a:rPr lang="cs-CZ" dirty="0" smtClean="0"/>
              <a:t>Použité zdroje</a:t>
            </a:r>
            <a:endParaRPr lang="cs-CZ" dirty="0"/>
          </a:p>
        </p:txBody>
      </p:sp>
    </p:spTree>
    <p:extLst>
      <p:ext uri="{BB962C8B-B14F-4D97-AF65-F5344CB8AC3E}">
        <p14:creationId xmlns:p14="http://schemas.microsoft.com/office/powerpoint/2010/main" val="3510210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27585" y="1844824"/>
            <a:ext cx="7452816" cy="4281339"/>
          </a:xfrm>
        </p:spPr>
        <p:txBody>
          <a:bodyPr>
            <a:normAutofit fontScale="47500" lnSpcReduction="20000"/>
          </a:bodyPr>
          <a:lstStyle/>
          <a:p>
            <a:r>
              <a:rPr lang="cs-CZ" dirty="0"/>
              <a:t>MAGRO_KR. </a:t>
            </a:r>
            <a:r>
              <a:rPr lang="cs-CZ" i="1" dirty="0"/>
              <a:t>flickr.com</a:t>
            </a:r>
            <a:r>
              <a:rPr lang="cs-CZ" dirty="0"/>
              <a:t> [online]. [cit. 9.2.2014]. Dostupný na WWW: http://www.flickr.com/photos/iks_berto/3209392769/in/photolist-5TAYE6-5TSPQ8-5UcisC-5Ujrzr-5UwFLT-5ULV9N-5UWN9g-5VmGY5-5VxzmV-5VPYHh-5W4bU9-6BpvnP-6BtDX9-6BtEbY-7e285E-7hsicF-7oasLV-7oat22-7oati4-7oemFE-atFPja-cSkJiU-9q1eDD-9mVxgf-9mVxi9-cN6E73-cN6GsS-cN6JrU-cN6CEh-dfkaKD-dfk8qs-dfkap8-dfke45-dfk3iT-dfkbjY-dfkcDo-dfkfKQ-dfk9y9-dfk4U6-dfkdKp-dfk3Bx-dfk5g8-dfk91M-dfkdoc-dfk5m1-dfk2Mp-dfk3Kb-dfk9bq-dfken9-dfk4jW-dfk6Wy/lightbox</a:t>
            </a:r>
            <a:r>
              <a:rPr lang="cs-CZ" dirty="0" smtClean="0"/>
              <a:t>/ (foto 23)</a:t>
            </a:r>
          </a:p>
          <a:p>
            <a:r>
              <a:rPr lang="cs-CZ" dirty="0"/>
              <a:t>IZYTOP. </a:t>
            </a:r>
            <a:r>
              <a:rPr lang="cs-CZ" i="1" dirty="0"/>
              <a:t>flickr.com</a:t>
            </a:r>
            <a:r>
              <a:rPr lang="cs-CZ" dirty="0"/>
              <a:t> [online]. [cit. 9.2.2014]. Dostupný na WWW: http://www.flickr.com/photos/toplak/4124335321/in/photolist-7hsicF-7oasLV-7oat22-7oati4-7oemFE-atFPja-cSkJiU-9q1eDD-9mVxgf-9mVxi9-cN6E73-cN6GsS-cN6JrU-cN6CEh-dfkaKD-dfk8qs-dfkap8-dfke45-dfk3iT-dfkbjY-dfkcDo-dfkfKQ-dfk9y9-dfk4U6-dfkdKp-dfk3Bx-dfk5g8-dfk91M-dfkdoc-dfk5m1-dfk2Mp-dfk3Kb-dfk9bq-dfken9-dfk4jW-dfk6Wy-dfk5Dh-dfk9G6-dfkdKW-dfk5YD-dfke68-dfkbJZ-dfk8G4-dfk9mB-dfk7ZU-dfkb2Z-dfk7C3-dfkc4g-dfk7wV-dfk3tb-9CngBm/lightbox/ </a:t>
            </a:r>
            <a:r>
              <a:rPr lang="cs-CZ" dirty="0" smtClean="0"/>
              <a:t> (foto 24)</a:t>
            </a:r>
          </a:p>
          <a:p>
            <a:r>
              <a:rPr lang="cs-CZ" dirty="0"/>
              <a:t>POLÁK, Adam. </a:t>
            </a:r>
            <a:r>
              <a:rPr lang="cs-CZ" i="1" dirty="0"/>
              <a:t>flickr.com</a:t>
            </a:r>
            <a:r>
              <a:rPr lang="cs-CZ" dirty="0"/>
              <a:t> [online]. [cit. 9.2.2014]. Dostupný na WWW: http://www.flickr.com/photos/czwampi/3859510092/in/photolist-6T3ZTs-6VHGYH-6VHHrk-6VHHG8-6VHJkK-6VMLuw-76wVAf-7e285E-7hsicF-7k12Jz-7k12Sz-7k4W7m-7oasLV-7oat22-7oati4-7oatVF-7oemFE-7puycM-7sy4se-7sy4GR-7sC2UE-7sC32d-atFPja-cSkJiU-9q1eDD-9mVxgf-9mVxi9-cN6E73-cN6GsS-cN6JrU-cN6CEh-dfkaKD-dfk8qs-dfkap8-dfke45-dfk3iT-dfkbjY-dfkcDo-dfkfKQ-dfk9y9-dfk4U6-dfkdKp-dfk3Bx-dfk5g8-dfk91M-dfkdoc-dfk5m1-dfk2Mp-dfk3Kb-dfk9bq-dfken9/lightbox</a:t>
            </a:r>
            <a:r>
              <a:rPr lang="cs-CZ" dirty="0" smtClean="0"/>
              <a:t>/ (foto 25)</a:t>
            </a:r>
          </a:p>
          <a:p>
            <a:r>
              <a:rPr lang="cs-CZ" dirty="0"/>
              <a:t>MISTR THEODORIK. </a:t>
            </a:r>
            <a:r>
              <a:rPr lang="cs-CZ" i="1" dirty="0"/>
              <a:t>wikipedia.cz</a:t>
            </a:r>
            <a:r>
              <a:rPr lang="cs-CZ" dirty="0"/>
              <a:t> [online]. [cit. 9.2.2014]. Dostupný na WWW: http://upload.wikimedia.org/wikipedia/commons/0/01/Meister_Theoderich_von_Prag_002.jpg </a:t>
            </a:r>
            <a:r>
              <a:rPr lang="cs-CZ" dirty="0" smtClean="0"/>
              <a:t>(foto 26)</a:t>
            </a:r>
          </a:p>
          <a:p>
            <a:r>
              <a:rPr lang="cs-CZ" dirty="0"/>
              <a:t>MISTR THEODORIK. </a:t>
            </a:r>
            <a:r>
              <a:rPr lang="cs-CZ" i="1" dirty="0"/>
              <a:t>wikipedia.cz</a:t>
            </a:r>
            <a:r>
              <a:rPr lang="cs-CZ" dirty="0"/>
              <a:t> [online]. [cit. 9.2.2014]. Dostupný na WWW: http://upload.wikimedia.org/wikipedia/commons/5/51/Meister_Theoderich_von_Prag_003.jpg </a:t>
            </a:r>
            <a:r>
              <a:rPr lang="cs-CZ" dirty="0" smtClean="0"/>
              <a:t>(foto 27)</a:t>
            </a:r>
          </a:p>
          <a:p>
            <a:r>
              <a:rPr lang="cs-CZ" dirty="0"/>
              <a:t>MISTR THEODORIK. </a:t>
            </a:r>
            <a:r>
              <a:rPr lang="cs-CZ" i="1" dirty="0"/>
              <a:t>wikipedia.cz</a:t>
            </a:r>
            <a:r>
              <a:rPr lang="cs-CZ" dirty="0"/>
              <a:t> [online]. [cit. 9.2.2014]. Dostupný na WWW: http://upload.wikimedia.org/wikipedia/commons/0/08/Meister_Theoderich_von_Prag_017.jpg </a:t>
            </a:r>
            <a:r>
              <a:rPr lang="cs-CZ" dirty="0" smtClean="0"/>
              <a:t>(foto 28</a:t>
            </a:r>
            <a:r>
              <a:rPr lang="cs-CZ" dirty="0" smtClean="0"/>
              <a:t>)</a:t>
            </a:r>
          </a:p>
          <a:p>
            <a:r>
              <a:rPr lang="cs-CZ" dirty="0"/>
              <a:t>ACOMA. </a:t>
            </a:r>
            <a:r>
              <a:rPr lang="cs-CZ" i="1" dirty="0"/>
              <a:t>wikipedia.cz</a:t>
            </a:r>
            <a:r>
              <a:rPr lang="cs-CZ" dirty="0"/>
              <a:t> [online]. [cit. 9.2.2014]. Dostupný na WWW: http://upload.wikimedia.org/wikipedia/commons/c/cd/PremyslOtakarI_Parleruvnahrobek.jpg </a:t>
            </a:r>
            <a:r>
              <a:rPr lang="cs-CZ" dirty="0" smtClean="0"/>
              <a:t> ( foto 29)</a:t>
            </a:r>
          </a:p>
          <a:p>
            <a:r>
              <a:rPr lang="cs-CZ" dirty="0"/>
              <a:t>LUKYN. </a:t>
            </a:r>
            <a:r>
              <a:rPr lang="cs-CZ" i="1" dirty="0"/>
              <a:t>wikipedia.cz</a:t>
            </a:r>
            <a:r>
              <a:rPr lang="cs-CZ" dirty="0"/>
              <a:t> [online]. [cit. 9.2.2014]. Dostupný na WWW: http://upload.wikimedia.org/wikipedia/commons/0/02/Staromestska_mostecka_vez_detail.jpg </a:t>
            </a:r>
            <a:r>
              <a:rPr lang="cs-CZ" dirty="0" smtClean="0"/>
              <a:t>(foto 30)</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33</a:t>
            </a:fld>
            <a:endParaRPr lang="cs-CZ"/>
          </a:p>
        </p:txBody>
      </p:sp>
      <p:sp>
        <p:nvSpPr>
          <p:cNvPr id="4" name="Nadpis 3"/>
          <p:cNvSpPr>
            <a:spLocks noGrp="1"/>
          </p:cNvSpPr>
          <p:nvPr>
            <p:ph type="title"/>
          </p:nvPr>
        </p:nvSpPr>
        <p:spPr/>
        <p:txBody>
          <a:bodyPr/>
          <a:lstStyle/>
          <a:p>
            <a:r>
              <a:rPr lang="cs-CZ" dirty="0" smtClean="0"/>
              <a:t>Použité zdroje</a:t>
            </a:r>
            <a:endParaRPr lang="cs-CZ" dirty="0"/>
          </a:p>
        </p:txBody>
      </p:sp>
    </p:spTree>
    <p:extLst>
      <p:ext uri="{BB962C8B-B14F-4D97-AF65-F5344CB8AC3E}">
        <p14:creationId xmlns:p14="http://schemas.microsoft.com/office/powerpoint/2010/main" val="911575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fontScale="55000" lnSpcReduction="20000"/>
          </a:bodyPr>
          <a:lstStyle/>
          <a:p>
            <a:r>
              <a:rPr lang="cs-CZ" dirty="0"/>
              <a:t>ACOMA. </a:t>
            </a:r>
            <a:r>
              <a:rPr lang="cs-CZ" i="1" dirty="0"/>
              <a:t>wikipedia.cz</a:t>
            </a:r>
            <a:r>
              <a:rPr lang="cs-CZ" dirty="0"/>
              <a:t> [online]. [cit. 9.2.2014]. Dostupný na WWW: http://upload.wikimedia.org/wikipedia/commons/a/ad/ElaPremyslovna_vit.jpg </a:t>
            </a:r>
            <a:r>
              <a:rPr lang="cs-CZ" dirty="0" smtClean="0"/>
              <a:t>(foto 31)</a:t>
            </a:r>
          </a:p>
          <a:p>
            <a:r>
              <a:rPr lang="cs-CZ" dirty="0"/>
              <a:t>ACOMA. </a:t>
            </a:r>
            <a:r>
              <a:rPr lang="cs-CZ" i="1" dirty="0"/>
              <a:t>wikipedia.cz</a:t>
            </a:r>
            <a:r>
              <a:rPr lang="cs-CZ" dirty="0"/>
              <a:t> [online]. [cit. 9.2.2014]. Dostupný na WWW: http://upload.wikimedia.org/wikipedia/commons/8/82/Honzik_vit.jpg </a:t>
            </a:r>
            <a:r>
              <a:rPr lang="cs-CZ" dirty="0" smtClean="0"/>
              <a:t>(foto 32)</a:t>
            </a:r>
          </a:p>
          <a:p>
            <a:r>
              <a:rPr lang="cs-CZ" dirty="0"/>
              <a:t>YAAGO. </a:t>
            </a:r>
            <a:r>
              <a:rPr lang="cs-CZ" i="1" dirty="0"/>
              <a:t>wikipedia.cz</a:t>
            </a:r>
            <a:r>
              <a:rPr lang="cs-CZ" dirty="0"/>
              <a:t> [online]. [cit. 9.2.2014]. Dostupný na WWW: ACOMA. wikipedia.cz [online]. [cit. 9.2.2014]. Dostupný na WWW: http://upload.wikimedia.org/wikipedia/commons/8/82/Honzik_vit.jpg </a:t>
            </a:r>
            <a:r>
              <a:rPr lang="cs-CZ" dirty="0" smtClean="0"/>
              <a:t>(foto 33)</a:t>
            </a:r>
          </a:p>
          <a:p>
            <a:r>
              <a:rPr lang="cs-CZ" dirty="0"/>
              <a:t>STRZELECKI, </a:t>
            </a:r>
            <a:r>
              <a:rPr lang="cs-CZ" dirty="0" err="1"/>
              <a:t>Jerzy</a:t>
            </a:r>
            <a:r>
              <a:rPr lang="cs-CZ" dirty="0"/>
              <a:t>. </a:t>
            </a:r>
            <a:r>
              <a:rPr lang="cs-CZ" i="1" dirty="0"/>
              <a:t>wikipedia.cz</a:t>
            </a:r>
            <a:r>
              <a:rPr lang="cs-CZ" dirty="0"/>
              <a:t> [online]. [cit. 29.1.2014]. Dostupný na WWW: http://upload.wikimedia.org/wikipedia/commons/c/c7/KUTNA_HORA_%</a:t>
            </a:r>
            <a:r>
              <a:rPr lang="cs-CZ" dirty="0" smtClean="0"/>
              <a:t>28js%29_11.jpg (foto 34)</a:t>
            </a:r>
          </a:p>
          <a:p>
            <a:r>
              <a:rPr lang="cs-CZ" dirty="0"/>
              <a:t>CHOSOVI. </a:t>
            </a:r>
            <a:r>
              <a:rPr lang="cs-CZ" i="1" dirty="0"/>
              <a:t>wikipedia.cz</a:t>
            </a:r>
            <a:r>
              <a:rPr lang="cs-CZ" dirty="0"/>
              <a:t> [online]. [cit. 10.11.2013]. Dostupný na WWW: http://upload.wikimedia.org/wikipedia/commons/6/6e/Karl%C5%AFv_most-2.jpg </a:t>
            </a:r>
            <a:endParaRPr lang="cs-CZ" i="1" u="sng" dirty="0"/>
          </a:p>
          <a:p>
            <a:r>
              <a:rPr lang="cs-CZ" dirty="0" smtClean="0"/>
              <a:t>(foto 35)</a:t>
            </a:r>
          </a:p>
          <a:p>
            <a:r>
              <a:rPr lang="cs-CZ" dirty="0"/>
              <a:t>NEZNÁMÝ AUTOR. </a:t>
            </a:r>
            <a:r>
              <a:rPr lang="cs-CZ" i="1" dirty="0"/>
              <a:t>wikipedia.cz</a:t>
            </a:r>
            <a:r>
              <a:rPr lang="cs-CZ" dirty="0"/>
              <a:t> [online]. [cit. 9.2.2014]. Dostupný na WWW: http://upload.wikimedia.org/wikipedia/commons/4/43/Roudnicka_madona.jpg </a:t>
            </a:r>
            <a:r>
              <a:rPr lang="cs-CZ" dirty="0" smtClean="0"/>
              <a:t>(foto 36)</a:t>
            </a:r>
          </a:p>
          <a:p>
            <a:r>
              <a:rPr lang="cs-CZ" dirty="0"/>
              <a:t>NEZNÁMÝ AUTOR. </a:t>
            </a:r>
            <a:r>
              <a:rPr lang="cs-CZ" i="1" dirty="0"/>
              <a:t>wikipedia.cz</a:t>
            </a:r>
            <a:r>
              <a:rPr lang="cs-CZ" dirty="0"/>
              <a:t> [online]. [cit. 9.2.2014]. Dostupný na WWW: http://upload.wikimedia.org/wikipedia/commons/3/39/Meister_des_Wittingauer_Altars_002.jpg </a:t>
            </a:r>
            <a:r>
              <a:rPr lang="cs-CZ" dirty="0" smtClean="0"/>
              <a:t>(foto 37)</a:t>
            </a:r>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t>34</a:t>
            </a:fld>
            <a:endParaRPr lang="cs-CZ"/>
          </a:p>
        </p:txBody>
      </p:sp>
      <p:sp>
        <p:nvSpPr>
          <p:cNvPr id="4" name="Nadpis 3"/>
          <p:cNvSpPr>
            <a:spLocks noGrp="1"/>
          </p:cNvSpPr>
          <p:nvPr>
            <p:ph type="title"/>
          </p:nvPr>
        </p:nvSpPr>
        <p:spPr/>
        <p:txBody>
          <a:bodyPr/>
          <a:lstStyle/>
          <a:p>
            <a:r>
              <a:rPr lang="cs-CZ" dirty="0" smtClean="0"/>
              <a:t>Použité zdroje</a:t>
            </a:r>
            <a:endParaRPr lang="cs-CZ" dirty="0"/>
          </a:p>
        </p:txBody>
      </p:sp>
    </p:spTree>
    <p:extLst>
      <p:ext uri="{BB962C8B-B14F-4D97-AF65-F5344CB8AC3E}">
        <p14:creationId xmlns:p14="http://schemas.microsoft.com/office/powerpoint/2010/main" val="3417699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5477</TotalTime>
  <Words>2347</Words>
  <Application>Microsoft Office PowerPoint</Application>
  <PresentationFormat>Předvádění na obrazovce (4:3)</PresentationFormat>
  <Paragraphs>326</Paragraphs>
  <Slides>34</Slides>
  <Notes>1</Notes>
  <HiddenSlides>0</HiddenSlides>
  <MMClips>0</MMClips>
  <ScaleCrop>false</ScaleCrop>
  <HeadingPairs>
    <vt:vector size="4" baseType="variant">
      <vt:variant>
        <vt:lpstr>Motiv</vt:lpstr>
      </vt:variant>
      <vt:variant>
        <vt:i4>1</vt:i4>
      </vt:variant>
      <vt:variant>
        <vt:lpstr>Nadpisy snímků</vt:lpstr>
      </vt:variant>
      <vt:variant>
        <vt:i4>34</vt:i4>
      </vt:variant>
    </vt:vector>
  </HeadingPairs>
  <TitlesOfParts>
    <vt:vector size="35" baseType="lpstr">
      <vt:lpstr>Vlnění</vt:lpstr>
      <vt:lpstr>Základní škola a Mateřská škola Bílá Třemešná, okres Trutnov</vt:lpstr>
      <vt:lpstr>Anotace</vt:lpstr>
      <vt:lpstr>Vrcholná gotika</vt:lpstr>
      <vt:lpstr>Vrcholná gotika</vt:lpstr>
      <vt:lpstr>Umění vrcholné gotiky</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zdroje</vt:lpstr>
      <vt:lpstr>Použité zdroje</vt:lpstr>
      <vt:lpstr>Použité zdroje</vt:lpstr>
      <vt:lpstr>Použité zdroje</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Základní škola a Mateřská škola Bílá Třemešná, okres Trutnov</dc:title>
  <dc:creator>Lukáš Bohánský</dc:creator>
  <cp:lastModifiedBy>Kateřina Poživilová</cp:lastModifiedBy>
  <cp:revision>664</cp:revision>
  <dcterms:created xsi:type="dcterms:W3CDTF">2013-05-10T12:01:16Z</dcterms:created>
  <dcterms:modified xsi:type="dcterms:W3CDTF">2014-02-09T22:32:33Z</dcterms:modified>
</cp:coreProperties>
</file>