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6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DBB168-73AD-4A0D-AF7F-52D0F7F40828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B8810D-58C2-4B41-9A59-69CC6B892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212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4609DDB-B1C7-47D1-B240-E9C9986D1954}" type="slidenum">
              <a:rPr lang="cs-CZ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22000">
              <a:schemeClr val="accent5">
                <a:lumMod val="75000"/>
              </a:schemeClr>
            </a:gs>
            <a:gs pos="100000">
              <a:schemeClr val="bg1">
                <a:tint val="100000"/>
                <a:shade val="80000"/>
                <a:alpha val="1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F5E17178-F277-4BD7-B7FD-8A934256A757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CAC85BBC-D4B0-485D-8222-2670D5FFACD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ZŠ Brána Nová Paka</a:t>
            </a:r>
          </a:p>
          <a:p>
            <a:r>
              <a:rPr lang="cs-CZ" sz="2800" dirty="0"/>
              <a:t>Přírodopis, 6. – 9. tř.</a:t>
            </a:r>
          </a:p>
          <a:p>
            <a:r>
              <a:rPr lang="cs-CZ" sz="2800" dirty="0"/>
              <a:t>Autor: Ing. Michal </a:t>
            </a:r>
            <a:r>
              <a:rPr lang="cs-CZ" sz="2800" dirty="0" smtClean="0"/>
              <a:t>Koťátko</a:t>
            </a:r>
            <a:endParaRPr lang="cs-CZ" sz="28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/>
          <a:lstStyle/>
          <a:p>
            <a:r>
              <a:rPr lang="cs-CZ" sz="5400" dirty="0" smtClean="0"/>
              <a:t>Hlísti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49528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328227"/>
              </p:ext>
            </p:extLst>
          </p:nvPr>
        </p:nvGraphicFramePr>
        <p:xfrm>
          <a:off x="900113" y="1628775"/>
          <a:ext cx="7569200" cy="4007565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Ing. Michal Koťátko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Biologie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Hlísti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9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6. – 9.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VY_32_INOVACE_5_15_Bi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_ Hlísti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21. 1. 2014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Hlísti – hlavní znaky, charakteristika a zástupci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165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Hlísti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1600200"/>
            <a:ext cx="8568952" cy="4114800"/>
          </a:xfrm>
        </p:spPr>
        <p:txBody>
          <a:bodyPr>
            <a:noAutofit/>
          </a:bodyPr>
          <a:lstStyle/>
          <a:p>
            <a:r>
              <a:rPr lang="cs-CZ" sz="2400" dirty="0" smtClean="0"/>
              <a:t>Mnohobuněční živočichové</a:t>
            </a:r>
          </a:p>
          <a:p>
            <a:r>
              <a:rPr lang="cs-CZ" sz="2400" dirty="0" smtClean="0"/>
              <a:t>Mají kulaté tělo, nečlánkované</a:t>
            </a:r>
          </a:p>
          <a:p>
            <a:r>
              <a:rPr lang="cs-CZ" sz="2400" dirty="0" smtClean="0"/>
              <a:t>Samečci se vzhledem liší od samiček = POHLAVNÍ DVOJTVÁRNOST</a:t>
            </a:r>
          </a:p>
          <a:p>
            <a:pPr marL="0" indent="0">
              <a:buNone/>
            </a:pPr>
            <a:endParaRPr lang="cs-CZ" sz="2400" dirty="0" smtClean="0"/>
          </a:p>
          <a:p>
            <a:pPr lvl="1"/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0386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Vypiš hlavní rozdíly mezi hlísty a ploštěnci</a:t>
            </a:r>
          </a:p>
          <a:p>
            <a:r>
              <a:rPr lang="cs-CZ" sz="2800" dirty="0" smtClean="0"/>
              <a:t>Řešení:</a:t>
            </a:r>
          </a:p>
          <a:p>
            <a:pPr lvl="1"/>
            <a:r>
              <a:rPr lang="cs-CZ" sz="2800" dirty="0" smtClean="0"/>
              <a:t>Kulaté x ploché tělo</a:t>
            </a:r>
          </a:p>
          <a:p>
            <a:pPr lvl="1"/>
            <a:r>
              <a:rPr lang="cs-CZ" sz="2800" dirty="0" smtClean="0"/>
              <a:t>Nečlánkované x článkované tělo</a:t>
            </a:r>
          </a:p>
          <a:p>
            <a:pPr lvl="1"/>
            <a:r>
              <a:rPr lang="cs-CZ" sz="2800" dirty="0" smtClean="0"/>
              <a:t>Pohlavní dvoutvárnost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39591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Hlísti – zástupci: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Půdní hlísti – podílejí se na zúrodňování půdy – užiteční</a:t>
            </a:r>
          </a:p>
          <a:p>
            <a:r>
              <a:rPr lang="cs-CZ" sz="2800" dirty="0" smtClean="0"/>
              <a:t>Cizopasní hlísti, např.:</a:t>
            </a:r>
          </a:p>
          <a:p>
            <a:pPr lvl="1"/>
            <a:r>
              <a:rPr lang="cs-CZ" sz="2800" dirty="0" smtClean="0"/>
              <a:t>Škrkavka dětská</a:t>
            </a:r>
          </a:p>
          <a:p>
            <a:pPr lvl="1"/>
            <a:r>
              <a:rPr lang="cs-CZ" sz="2800" dirty="0" smtClean="0"/>
              <a:t>Roup dětský</a:t>
            </a:r>
          </a:p>
          <a:p>
            <a:pPr lvl="1"/>
            <a:r>
              <a:rPr lang="cs-CZ" sz="2800" dirty="0" smtClean="0"/>
              <a:t>Svalovec stočený – životu nebezpečný!</a:t>
            </a:r>
          </a:p>
          <a:p>
            <a:pPr lvl="1"/>
            <a:r>
              <a:rPr lang="cs-CZ" sz="2800" dirty="0" smtClean="0"/>
              <a:t>Háďátko řepné – škodí na polních kulturách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40767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Samostatná práce: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Zjisti v učebnici, jak probíhá životní cyklus škrkavky dětské a roupa dětského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600" dirty="0" smtClean="0"/>
              <a:t>Jaká je nejlepší prevence proti těmto parazitům? Na co je obzvláště třeba dávat pozor?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86613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Škrkavka dětská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4970512" cy="4114800"/>
          </a:xfrm>
        </p:spPr>
        <p:txBody>
          <a:bodyPr>
            <a:normAutofit fontScale="85000" lnSpcReduction="20000"/>
          </a:bodyPr>
          <a:lstStyle/>
          <a:p>
            <a:r>
              <a:rPr lang="cs-CZ" sz="2800" dirty="0" smtClean="0"/>
              <a:t>Žije v tenkém střevě dětí</a:t>
            </a:r>
          </a:p>
          <a:p>
            <a:r>
              <a:rPr lang="cs-CZ" sz="2800" dirty="0" smtClean="0"/>
              <a:t>Zde klade vajíčka – do odpadu, odtud do vody</a:t>
            </a:r>
          </a:p>
          <a:p>
            <a:r>
              <a:rPr lang="cs-CZ" sz="2800" dirty="0" smtClean="0"/>
              <a:t>Z vody na ovoce a zeleninu (zálivka) – z nemytého ovoce a zeleniny vajíčka do střev</a:t>
            </a:r>
          </a:p>
          <a:p>
            <a:r>
              <a:rPr lang="cs-CZ" sz="2800" dirty="0" smtClean="0"/>
              <a:t>Ve střevech larvy – provrtají se do plicních sklípků</a:t>
            </a:r>
          </a:p>
          <a:p>
            <a:r>
              <a:rPr lang="cs-CZ" sz="2800" dirty="0" smtClean="0"/>
              <a:t>Odtud zpět do trávicí soustavy – hltan, žaludek – tenkého střeva – CELÝ CYKLUS SE OPAKUJE</a:t>
            </a:r>
          </a:p>
          <a:p>
            <a:endParaRPr lang="cs-CZ" sz="28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04664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386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ROUP </a:t>
            </a:r>
            <a:r>
              <a:rPr lang="cs-CZ" dirty="0" err="1" smtClean="0"/>
              <a:t>dětskÝ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4970512" cy="4114800"/>
          </a:xfrm>
        </p:spPr>
        <p:txBody>
          <a:bodyPr>
            <a:normAutofit fontScale="85000" lnSpcReduction="20000"/>
          </a:bodyPr>
          <a:lstStyle/>
          <a:p>
            <a:r>
              <a:rPr lang="cs-CZ" sz="2800" dirty="0" smtClean="0"/>
              <a:t>Žije v tlustém střevě dětí</a:t>
            </a:r>
          </a:p>
          <a:p>
            <a:r>
              <a:rPr lang="cs-CZ" sz="2800" dirty="0" smtClean="0"/>
              <a:t>V noci samičky putují klást vajíčka do konečníku – nepříjemné svědění</a:t>
            </a:r>
          </a:p>
          <a:p>
            <a:r>
              <a:rPr lang="cs-CZ" sz="2800" dirty="0" smtClean="0"/>
              <a:t>Z konečníku se vajíčka dostanou skrze špatnou hygienu na ruce (autoinfekce)</a:t>
            </a:r>
          </a:p>
          <a:p>
            <a:r>
              <a:rPr lang="cs-CZ" sz="2800" dirty="0" smtClean="0"/>
              <a:t>Z rukou opět přes ústa do trávicí soustavy</a:t>
            </a:r>
          </a:p>
          <a:p>
            <a:r>
              <a:rPr lang="cs-CZ" sz="2800" dirty="0" smtClean="0"/>
              <a:t>Odtud zpět do tlustého střeva – vývin dospělců - CELÝ CYKLUS SE OPAKUJE</a:t>
            </a:r>
          </a:p>
          <a:p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920" y="188640"/>
            <a:ext cx="3754760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623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http://</a:t>
            </a:r>
            <a:r>
              <a:rPr lang="cs-CZ" sz="2400" dirty="0" smtClean="0"/>
              <a:t>upload.wikimedia.org/wikipedia/commons/7/7e/Ascaris_lumbricoides.jpeg</a:t>
            </a:r>
          </a:p>
          <a:p>
            <a:r>
              <a:rPr lang="cs-CZ" sz="2400" dirty="0"/>
              <a:t>http://</a:t>
            </a:r>
            <a:r>
              <a:rPr lang="cs-CZ" sz="2400" dirty="0" smtClean="0"/>
              <a:t>upload.wikimedia.org/wikipedia/commons/7/7b/Threadworm.jpg</a:t>
            </a:r>
          </a:p>
          <a:p>
            <a:endParaRPr lang="cs-CZ" sz="2400" dirty="0" smtClean="0"/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85462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147</TotalTime>
  <Words>317</Words>
  <Application>Microsoft Office PowerPoint</Application>
  <PresentationFormat>Předvádění na obrazovce (4:3)</PresentationFormat>
  <Paragraphs>62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Horizont</vt:lpstr>
      <vt:lpstr>Hlísti</vt:lpstr>
      <vt:lpstr>Prezentace aplikace PowerPoint</vt:lpstr>
      <vt:lpstr>Hlísti</vt:lpstr>
      <vt:lpstr>Úkol:</vt:lpstr>
      <vt:lpstr>Hlísti – zástupci:</vt:lpstr>
      <vt:lpstr>Samostatná práce:</vt:lpstr>
      <vt:lpstr>Škrkavka dětská</vt:lpstr>
      <vt:lpstr>ROUP dětskÝ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Ploštěnci</dc:title>
  <dc:creator>Michal</dc:creator>
  <cp:lastModifiedBy>Michal</cp:lastModifiedBy>
  <cp:revision>12</cp:revision>
  <dcterms:created xsi:type="dcterms:W3CDTF">2014-01-15T10:11:39Z</dcterms:created>
  <dcterms:modified xsi:type="dcterms:W3CDTF">2014-01-29T13:35:29Z</dcterms:modified>
</cp:coreProperties>
</file>