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20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2970213" cy="455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Vivaldi" pitchFamily="64" charset="0"/>
              </a:defRPr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3886200" y="0"/>
            <a:ext cx="2970213" cy="455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Vivaldi" pitchFamily="64" charset="0"/>
              </a:defRPr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914400" y="4343400"/>
            <a:ext cx="5027613" cy="41132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8686800"/>
            <a:ext cx="2970213" cy="455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Vivaldi" pitchFamily="64" charset="0"/>
              </a:defRPr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3886200" y="8686800"/>
            <a:ext cx="2970213" cy="455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Vivaldi" pitchFamily="64" charset="0"/>
              </a:defRPr>
            </a:lvl1pPr>
          </a:lstStyle>
          <a:p>
            <a:fld id="{95DAED2B-498B-4D4C-B88D-A52C8E4F5EC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F3F50C3-FD08-454A-8F33-EED9AE30912D}" type="slidenum">
              <a:rPr lang="cs-CZ"/>
              <a:pPr/>
              <a:t>1</a:t>
            </a:fld>
            <a:endParaRPr lang="cs-CZ"/>
          </a:p>
        </p:txBody>
      </p:sp>
      <p:sp>
        <p:nvSpPr>
          <p:cNvPr id="2150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9FC2479-C382-482C-994F-70813CA56FE9}" type="slidenum">
              <a:rPr lang="cs-CZ"/>
              <a:pPr/>
              <a:t>2</a:t>
            </a:fld>
            <a:endParaRPr lang="cs-CZ"/>
          </a:p>
        </p:txBody>
      </p:sp>
      <p:sp>
        <p:nvSpPr>
          <p:cNvPr id="2252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F567072-CD8B-4B2C-A10B-0250F2CB1990}" type="slidenum">
              <a:rPr lang="cs-CZ"/>
              <a:pPr/>
              <a:t>3</a:t>
            </a:fld>
            <a:endParaRPr lang="cs-CZ"/>
          </a:p>
        </p:txBody>
      </p:sp>
      <p:sp>
        <p:nvSpPr>
          <p:cNvPr id="2355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CE4127C-2209-4A29-95AC-4DD9CCE66887}" type="slidenum">
              <a:rPr lang="cs-CZ"/>
              <a:pPr/>
              <a:t>4</a:t>
            </a:fld>
            <a:endParaRPr lang="cs-CZ"/>
          </a:p>
        </p:txBody>
      </p:sp>
      <p:sp>
        <p:nvSpPr>
          <p:cNvPr id="2457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25C1510-7909-49ED-91D1-6033BB213105}" type="slidenum">
              <a:rPr lang="cs-CZ"/>
              <a:pPr/>
              <a:t>5</a:t>
            </a:fld>
            <a:endParaRPr lang="cs-CZ"/>
          </a:p>
        </p:txBody>
      </p:sp>
      <p:sp>
        <p:nvSpPr>
          <p:cNvPr id="2560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C631585-DC0A-4D73-A419-9B82B9F07353}" type="slidenum">
              <a:rPr lang="cs-CZ"/>
              <a:pPr/>
              <a:t>6</a:t>
            </a:fld>
            <a:endParaRPr lang="cs-CZ"/>
          </a:p>
        </p:txBody>
      </p:sp>
      <p:sp>
        <p:nvSpPr>
          <p:cNvPr id="2662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52E0324-A276-405F-B1EE-7D0E9692A967}" type="slidenum">
              <a:rPr lang="cs-CZ"/>
              <a:pPr/>
              <a:t>7</a:t>
            </a:fld>
            <a:endParaRPr lang="cs-CZ"/>
          </a:p>
        </p:txBody>
      </p:sp>
      <p:sp>
        <p:nvSpPr>
          <p:cNvPr id="2764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764A488-9146-47A6-A121-025A3174A6C7}" type="slidenum">
              <a:rPr lang="cs-CZ"/>
              <a:pPr/>
              <a:t>8</a:t>
            </a:fld>
            <a:endParaRPr lang="cs-CZ"/>
          </a:p>
        </p:txBody>
      </p:sp>
      <p:sp>
        <p:nvSpPr>
          <p:cNvPr id="2867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D8CDA3E-76A7-40CA-A7B3-7D51ECE5CD83}" type="slidenum">
              <a:rPr lang="cs-CZ"/>
              <a:pPr/>
              <a:t>9</a:t>
            </a:fld>
            <a:endParaRPr lang="cs-CZ"/>
          </a:p>
        </p:txBody>
      </p:sp>
      <p:sp>
        <p:nvSpPr>
          <p:cNvPr id="2969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8F3C133-A4B9-45C2-ABCB-94541511DCC1}" type="slidenum">
              <a:rPr lang="cs-CZ"/>
              <a:pPr/>
              <a:t>10</a:t>
            </a:fld>
            <a:endParaRPr lang="cs-CZ"/>
          </a:p>
        </p:txBody>
      </p:sp>
      <p:sp>
        <p:nvSpPr>
          <p:cNvPr id="3072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B1DD604-A52D-48D6-8F8A-12ADC7512B25}" type="slidenum">
              <a:rPr lang="cs-CZ"/>
              <a:pPr/>
              <a:t>11</a:t>
            </a:fld>
            <a:endParaRPr lang="cs-CZ"/>
          </a:p>
        </p:txBody>
      </p:sp>
      <p:sp>
        <p:nvSpPr>
          <p:cNvPr id="3174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C252798-9DFA-43BC-941B-C9FE28769963}" type="slidenum">
              <a:rPr lang="cs-CZ"/>
              <a:pPr/>
              <a:t>12</a:t>
            </a:fld>
            <a:endParaRPr lang="cs-CZ"/>
          </a:p>
        </p:txBody>
      </p:sp>
      <p:sp>
        <p:nvSpPr>
          <p:cNvPr id="3276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F12435C-A551-42D4-9555-BD7F3B830DCA}" type="slidenum">
              <a:rPr lang="cs-CZ"/>
              <a:pPr/>
              <a:t>13</a:t>
            </a:fld>
            <a:endParaRPr lang="cs-CZ"/>
          </a:p>
        </p:txBody>
      </p:sp>
      <p:sp>
        <p:nvSpPr>
          <p:cNvPr id="3379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32C8098-5EF2-4F2A-B22D-D102BBD48522}" type="slidenum">
              <a:rPr lang="cs-CZ"/>
              <a:pPr/>
              <a:t>14</a:t>
            </a:fld>
            <a:endParaRPr lang="cs-CZ"/>
          </a:p>
        </p:txBody>
      </p:sp>
      <p:sp>
        <p:nvSpPr>
          <p:cNvPr id="3481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0920A33-2F0C-402D-ABD7-5B52BA1A7EA5}" type="slidenum">
              <a:rPr lang="cs-CZ"/>
              <a:pPr/>
              <a:t>15</a:t>
            </a:fld>
            <a:endParaRPr lang="cs-CZ"/>
          </a:p>
        </p:txBody>
      </p:sp>
      <p:sp>
        <p:nvSpPr>
          <p:cNvPr id="3584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973E438-07D7-425C-96F2-B61ECB80DF89}" type="slidenum">
              <a:rPr lang="cs-CZ"/>
              <a:pPr/>
              <a:t>16</a:t>
            </a:fld>
            <a:endParaRPr lang="cs-CZ"/>
          </a:p>
        </p:txBody>
      </p:sp>
      <p:sp>
        <p:nvSpPr>
          <p:cNvPr id="3686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70047CF-7861-4656-BBCB-175605F157AF}" type="slidenum">
              <a:rPr lang="cs-CZ"/>
              <a:pPr/>
              <a:t>17</a:t>
            </a:fld>
            <a:endParaRPr lang="cs-CZ"/>
          </a:p>
        </p:txBody>
      </p:sp>
      <p:sp>
        <p:nvSpPr>
          <p:cNvPr id="3788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3BD8E733-B925-4C63-B183-586FBA97DBE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6F35171-E869-4ED9-A7B2-2BDC2B4048D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DAEE313A-0E37-45D4-83E3-38009CC5763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676400" y="1981200"/>
            <a:ext cx="3427413" cy="41132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6213" y="1981200"/>
            <a:ext cx="3429000" cy="41132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318A37A-E980-466C-A637-39E47D1906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3830ECC-BE3B-4A4E-B50D-81B989032B3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903FEB4C-BEB1-4498-960D-469A88629FB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A4A563B2-E067-4CA9-88B0-4A67031AAA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EBF9593A-B01B-44F1-A179-39CB56E316A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A051CC14-08FB-4C60-AE61-70739008C69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C3AA570A-A702-40F6-84C9-0153E784BD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934200" y="457200"/>
            <a:ext cx="1751013" cy="563721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676400" y="457200"/>
            <a:ext cx="5105400" cy="563721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A256655A-36B6-4022-B3C5-02A58851222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9070413-14EF-4A38-99CA-346B6937F90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C5C1851-23F0-49CA-BBB2-3CFE4FB114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C3DD4F59-F127-4F0C-8430-34054A1D265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14EB5FED-DB13-4B0C-BC61-488FFC074E3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A859265B-486F-4C32-ABD6-A30589AAA1D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96F4ACC8-8BD4-4B6E-A5B5-AC2ECFBA826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2AD34E1C-E4EA-42ED-8B33-8B7D82472D0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305036E-9AE9-4EDA-A3C6-763E1EB4CE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AB69D2C4-CBE2-4B89-9AA4-F6370186909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7EBD943-AE59-4435-BD9E-05CF1055065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86550" y="1371600"/>
            <a:ext cx="2074863" cy="4754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371600"/>
            <a:ext cx="6076950" cy="47545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F51C3BC-9C67-4E7F-83D3-8A3E3FA1B20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1676400" y="457200"/>
            <a:ext cx="7008813" cy="12938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nadpisu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676400" y="1981200"/>
            <a:ext cx="7008813" cy="41132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4013" cy="455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2013" cy="455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</a:defRPr>
            </a:lvl1pPr>
          </a:lstStyle>
          <a:p>
            <a:fld id="{E3C4F452-6F4A-4737-91E2-32CD1D07938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029" name="Line 5"/>
          <p:cNvSpPr>
            <a:spLocks noChangeShapeType="1"/>
          </p:cNvSpPr>
          <p:nvPr/>
        </p:nvSpPr>
        <p:spPr bwMode="auto">
          <a:xfrm>
            <a:off x="266700" y="6172200"/>
            <a:ext cx="8610600" cy="1588"/>
          </a:xfrm>
          <a:prstGeom prst="line">
            <a:avLst/>
          </a:prstGeom>
          <a:noFill/>
          <a:ln w="12600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30" name="Line 6"/>
          <p:cNvSpPr>
            <a:spLocks noChangeShapeType="1"/>
          </p:cNvSpPr>
          <p:nvPr/>
        </p:nvSpPr>
        <p:spPr bwMode="auto">
          <a:xfrm>
            <a:off x="228600" y="304800"/>
            <a:ext cx="8610600" cy="1588"/>
          </a:xfrm>
          <a:prstGeom prst="line">
            <a:avLst/>
          </a:prstGeom>
          <a:noFill/>
          <a:ln w="76320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1031" name="Group 7"/>
          <p:cNvGrpSpPr>
            <a:grpSpLocks/>
          </p:cNvGrpSpPr>
          <p:nvPr/>
        </p:nvGrpSpPr>
        <p:grpSpPr bwMode="auto">
          <a:xfrm>
            <a:off x="228600" y="457200"/>
            <a:ext cx="1244600" cy="1370013"/>
            <a:chOff x="144" y="288"/>
            <a:chExt cx="784" cy="863"/>
          </a:xfrm>
        </p:grpSpPr>
        <p:sp>
          <p:nvSpPr>
            <p:cNvPr id="1032" name="Rectangle 8"/>
            <p:cNvSpPr>
              <a:spLocks noChangeArrowheads="1"/>
            </p:cNvSpPr>
            <p:nvPr/>
          </p:nvSpPr>
          <p:spPr bwMode="auto">
            <a:xfrm>
              <a:off x="589" y="288"/>
              <a:ext cx="27" cy="533"/>
            </a:xfrm>
            <a:prstGeom prst="rect">
              <a:avLst/>
            </a:prstGeom>
            <a:solidFill>
              <a:srgbClr val="CCECFF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3" name="Rectangle 9"/>
            <p:cNvSpPr>
              <a:spLocks noChangeArrowheads="1"/>
            </p:cNvSpPr>
            <p:nvPr/>
          </p:nvSpPr>
          <p:spPr bwMode="auto">
            <a:xfrm>
              <a:off x="526" y="288"/>
              <a:ext cx="27" cy="469"/>
            </a:xfrm>
            <a:prstGeom prst="rect">
              <a:avLst/>
            </a:prstGeom>
            <a:solidFill>
              <a:srgbClr val="FFFFCC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4" name="Rectangle 10"/>
            <p:cNvSpPr>
              <a:spLocks noChangeArrowheads="1"/>
            </p:cNvSpPr>
            <p:nvPr/>
          </p:nvSpPr>
          <p:spPr bwMode="auto">
            <a:xfrm>
              <a:off x="462" y="288"/>
              <a:ext cx="27" cy="400"/>
            </a:xfrm>
            <a:prstGeom prst="rect">
              <a:avLst/>
            </a:prstGeom>
            <a:solidFill>
              <a:srgbClr val="FFFFCC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5" name="Rectangle 11"/>
            <p:cNvSpPr>
              <a:spLocks noChangeArrowheads="1"/>
            </p:cNvSpPr>
            <p:nvPr/>
          </p:nvSpPr>
          <p:spPr bwMode="auto">
            <a:xfrm>
              <a:off x="398" y="288"/>
              <a:ext cx="27" cy="333"/>
            </a:xfrm>
            <a:prstGeom prst="rect">
              <a:avLst/>
            </a:prstGeom>
            <a:solidFill>
              <a:srgbClr val="FFFFCC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6" name="Rectangle 12"/>
            <p:cNvSpPr>
              <a:spLocks noChangeArrowheads="1"/>
            </p:cNvSpPr>
            <p:nvPr/>
          </p:nvSpPr>
          <p:spPr bwMode="auto">
            <a:xfrm>
              <a:off x="335" y="288"/>
              <a:ext cx="27" cy="268"/>
            </a:xfrm>
            <a:prstGeom prst="rect">
              <a:avLst/>
            </a:prstGeom>
            <a:solidFill>
              <a:srgbClr val="FFFFCC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7" name="Rectangle 13"/>
            <p:cNvSpPr>
              <a:spLocks noChangeArrowheads="1"/>
            </p:cNvSpPr>
            <p:nvPr/>
          </p:nvSpPr>
          <p:spPr bwMode="auto">
            <a:xfrm>
              <a:off x="271" y="288"/>
              <a:ext cx="27" cy="196"/>
            </a:xfrm>
            <a:prstGeom prst="rect">
              <a:avLst/>
            </a:prstGeom>
            <a:solidFill>
              <a:srgbClr val="FFFFCC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8" name="Rectangle 14"/>
            <p:cNvSpPr>
              <a:spLocks noChangeArrowheads="1"/>
            </p:cNvSpPr>
            <p:nvPr/>
          </p:nvSpPr>
          <p:spPr bwMode="auto">
            <a:xfrm>
              <a:off x="207" y="288"/>
              <a:ext cx="28" cy="135"/>
            </a:xfrm>
            <a:prstGeom prst="rect">
              <a:avLst/>
            </a:prstGeom>
            <a:solidFill>
              <a:srgbClr val="FFFFCC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9" name="Rectangle 15"/>
            <p:cNvSpPr>
              <a:spLocks noChangeArrowheads="1"/>
            </p:cNvSpPr>
            <p:nvPr/>
          </p:nvSpPr>
          <p:spPr bwMode="auto">
            <a:xfrm>
              <a:off x="144" y="288"/>
              <a:ext cx="27" cy="67"/>
            </a:xfrm>
            <a:prstGeom prst="rect">
              <a:avLst/>
            </a:prstGeom>
            <a:solidFill>
              <a:srgbClr val="FFFFCC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0" name="Rectangle 16"/>
            <p:cNvSpPr>
              <a:spLocks noChangeArrowheads="1"/>
            </p:cNvSpPr>
            <p:nvPr/>
          </p:nvSpPr>
          <p:spPr bwMode="auto">
            <a:xfrm>
              <a:off x="653" y="288"/>
              <a:ext cx="25" cy="598"/>
            </a:xfrm>
            <a:prstGeom prst="rect">
              <a:avLst/>
            </a:prstGeom>
            <a:solidFill>
              <a:srgbClr val="CCECFF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1" name="Rectangle 17"/>
            <p:cNvSpPr>
              <a:spLocks noChangeArrowheads="1"/>
            </p:cNvSpPr>
            <p:nvPr/>
          </p:nvSpPr>
          <p:spPr bwMode="auto">
            <a:xfrm>
              <a:off x="715" y="288"/>
              <a:ext cx="25" cy="666"/>
            </a:xfrm>
            <a:prstGeom prst="rect">
              <a:avLst/>
            </a:prstGeom>
            <a:solidFill>
              <a:srgbClr val="CCECFF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2" name="Rectangle 18"/>
            <p:cNvSpPr>
              <a:spLocks noChangeArrowheads="1"/>
            </p:cNvSpPr>
            <p:nvPr/>
          </p:nvSpPr>
          <p:spPr bwMode="auto">
            <a:xfrm>
              <a:off x="776" y="288"/>
              <a:ext cx="26" cy="730"/>
            </a:xfrm>
            <a:prstGeom prst="rect">
              <a:avLst/>
            </a:prstGeom>
            <a:solidFill>
              <a:srgbClr val="0078F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3" name="Rectangle 19"/>
            <p:cNvSpPr>
              <a:spLocks noChangeArrowheads="1"/>
            </p:cNvSpPr>
            <p:nvPr/>
          </p:nvSpPr>
          <p:spPr bwMode="auto">
            <a:xfrm>
              <a:off x="839" y="288"/>
              <a:ext cx="27" cy="799"/>
            </a:xfrm>
            <a:prstGeom prst="rect">
              <a:avLst/>
            </a:prstGeom>
            <a:solidFill>
              <a:srgbClr val="0078F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4" name="Rectangle 20"/>
            <p:cNvSpPr>
              <a:spLocks noChangeArrowheads="1"/>
            </p:cNvSpPr>
            <p:nvPr/>
          </p:nvSpPr>
          <p:spPr bwMode="auto">
            <a:xfrm>
              <a:off x="902" y="288"/>
              <a:ext cx="26" cy="863"/>
            </a:xfrm>
            <a:prstGeom prst="rect">
              <a:avLst/>
            </a:prstGeom>
            <a:solidFill>
              <a:srgbClr val="0078F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045" name="Rectangle 2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5225"/>
            <a:ext cx="2132013" cy="474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+mj-lt"/>
          <a:ea typeface="+mj-ea"/>
          <a:cs typeface="+mj-cs"/>
        </a:defRPr>
      </a:lvl1pPr>
      <a:lvl2pPr marL="742950" indent="-28575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2pPr>
      <a:lvl3pPr marL="11430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3pPr>
      <a:lvl4pPr marL="16002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4pPr>
      <a:lvl5pPr marL="20574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5pPr>
      <a:lvl6pPr marL="25146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6pPr>
      <a:lvl7pPr marL="29718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7pPr>
      <a:lvl8pPr marL="34290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8pPr>
      <a:lvl9pPr marL="38862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9pPr>
    </p:titleStyle>
    <p:bodyStyle>
      <a:lvl1pPr marL="342900" indent="-342900" algn="l" defTabSz="449263" rtl="0" fontAlgn="base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800">
          <a:solidFill>
            <a:srgbClr val="FFFFFF"/>
          </a:solidFill>
          <a:latin typeface="+mn-lt"/>
          <a:ea typeface="+mn-ea"/>
          <a:cs typeface="+mn-cs"/>
        </a:defRPr>
      </a:lvl1pPr>
      <a:lvl2pPr marL="742950" indent="-285750" algn="l" defTabSz="449263" rtl="0" fontAlgn="base">
        <a:spcBef>
          <a:spcPts val="625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500">
          <a:solidFill>
            <a:srgbClr val="FFFFFF"/>
          </a:solidFill>
          <a:latin typeface="+mn-lt"/>
          <a:cs typeface="+mn-cs"/>
        </a:defRPr>
      </a:lvl2pPr>
      <a:lvl3pPr marL="1143000" indent="-228600" algn="l" defTabSz="449263" rtl="0" fontAlgn="base">
        <a:spcBef>
          <a:spcPts val="55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200">
          <a:solidFill>
            <a:srgbClr val="FFFFFF"/>
          </a:solidFill>
          <a:latin typeface="+mn-lt"/>
          <a:cs typeface="+mn-cs"/>
        </a:defRPr>
      </a:lvl3pPr>
      <a:lvl4pPr marL="1600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cs typeface="+mn-cs"/>
        </a:defRPr>
      </a:lvl4pPr>
      <a:lvl5pPr marL="20574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2895600" y="1371600"/>
            <a:ext cx="5865813" cy="22844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nadpisu</a:t>
            </a: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2013" cy="455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723900" algn="l"/>
                <a:tab pos="1447800" algn="l"/>
              </a:tabLst>
              <a:defRPr sz="1200">
                <a:solidFill>
                  <a:srgbClr val="FFFFFF"/>
                </a:solidFill>
                <a:latin typeface="Times New Roman" pitchFamily="18" charset="0"/>
                <a:cs typeface="Segoe UI" charset="0"/>
              </a:defRPr>
            </a:lvl1pPr>
          </a:lstStyle>
          <a:p>
            <a:endParaRPr lang="cs-CZ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4013" cy="455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FFFFFF"/>
                </a:solidFill>
                <a:latin typeface="Times New Roman" pitchFamily="18" charset="0"/>
                <a:cs typeface="Segoe UI" charset="0"/>
              </a:defRPr>
            </a:lvl1pPr>
          </a:lstStyle>
          <a:p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2013" cy="455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723900" algn="l"/>
                <a:tab pos="1447800" algn="l"/>
              </a:tabLst>
              <a:defRPr sz="1200">
                <a:solidFill>
                  <a:srgbClr val="FFFFFF"/>
                </a:solidFill>
                <a:latin typeface="Times New Roman" pitchFamily="18" charset="0"/>
                <a:cs typeface="Segoe UI" charset="0"/>
              </a:defRPr>
            </a:lvl1pPr>
          </a:lstStyle>
          <a:p>
            <a:fld id="{B0939F70-473E-4C63-830D-9D316ADAF23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053" name="Line 5"/>
          <p:cNvSpPr>
            <a:spLocks noChangeShapeType="1"/>
          </p:cNvSpPr>
          <p:nvPr/>
        </p:nvSpPr>
        <p:spPr bwMode="auto">
          <a:xfrm>
            <a:off x="228600" y="990600"/>
            <a:ext cx="8610600" cy="1588"/>
          </a:xfrm>
          <a:prstGeom prst="line">
            <a:avLst/>
          </a:prstGeom>
          <a:noFill/>
          <a:ln w="66600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2054" name="Group 6"/>
          <p:cNvGrpSpPr>
            <a:grpSpLocks/>
          </p:cNvGrpSpPr>
          <p:nvPr/>
        </p:nvGrpSpPr>
        <p:grpSpPr bwMode="auto">
          <a:xfrm>
            <a:off x="228600" y="1447800"/>
            <a:ext cx="2284413" cy="2513013"/>
            <a:chOff x="144" y="912"/>
            <a:chExt cx="1439" cy="1583"/>
          </a:xfrm>
        </p:grpSpPr>
        <p:sp>
          <p:nvSpPr>
            <p:cNvPr id="2055" name="Rectangle 7"/>
            <p:cNvSpPr>
              <a:spLocks noChangeArrowheads="1"/>
            </p:cNvSpPr>
            <p:nvPr/>
          </p:nvSpPr>
          <p:spPr bwMode="auto">
            <a:xfrm>
              <a:off x="960" y="912"/>
              <a:ext cx="51" cy="978"/>
            </a:xfrm>
            <a:prstGeom prst="rect">
              <a:avLst/>
            </a:prstGeom>
            <a:solidFill>
              <a:srgbClr val="CCECFF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6" name="Rectangle 8"/>
            <p:cNvSpPr>
              <a:spLocks noChangeArrowheads="1"/>
            </p:cNvSpPr>
            <p:nvPr/>
          </p:nvSpPr>
          <p:spPr bwMode="auto">
            <a:xfrm>
              <a:off x="844" y="912"/>
              <a:ext cx="51" cy="860"/>
            </a:xfrm>
            <a:prstGeom prst="rect">
              <a:avLst/>
            </a:prstGeom>
            <a:solidFill>
              <a:srgbClr val="FFFFCC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7" name="Rectangle 9"/>
            <p:cNvSpPr>
              <a:spLocks noChangeArrowheads="1"/>
            </p:cNvSpPr>
            <p:nvPr/>
          </p:nvSpPr>
          <p:spPr bwMode="auto">
            <a:xfrm>
              <a:off x="727" y="912"/>
              <a:ext cx="51" cy="735"/>
            </a:xfrm>
            <a:prstGeom prst="rect">
              <a:avLst/>
            </a:prstGeom>
            <a:solidFill>
              <a:srgbClr val="FFFFCC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8" name="Rectangle 10"/>
            <p:cNvSpPr>
              <a:spLocks noChangeArrowheads="1"/>
            </p:cNvSpPr>
            <p:nvPr/>
          </p:nvSpPr>
          <p:spPr bwMode="auto">
            <a:xfrm>
              <a:off x="610" y="912"/>
              <a:ext cx="51" cy="611"/>
            </a:xfrm>
            <a:prstGeom prst="rect">
              <a:avLst/>
            </a:prstGeom>
            <a:solidFill>
              <a:srgbClr val="FFFFCC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9" name="Rectangle 11"/>
            <p:cNvSpPr>
              <a:spLocks noChangeArrowheads="1"/>
            </p:cNvSpPr>
            <p:nvPr/>
          </p:nvSpPr>
          <p:spPr bwMode="auto">
            <a:xfrm>
              <a:off x="494" y="912"/>
              <a:ext cx="51" cy="492"/>
            </a:xfrm>
            <a:prstGeom prst="rect">
              <a:avLst/>
            </a:prstGeom>
            <a:solidFill>
              <a:srgbClr val="FFFFCC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0" name="Rectangle 12"/>
            <p:cNvSpPr>
              <a:spLocks noChangeArrowheads="1"/>
            </p:cNvSpPr>
            <p:nvPr/>
          </p:nvSpPr>
          <p:spPr bwMode="auto">
            <a:xfrm>
              <a:off x="377" y="912"/>
              <a:ext cx="51" cy="360"/>
            </a:xfrm>
            <a:prstGeom prst="rect">
              <a:avLst/>
            </a:prstGeom>
            <a:solidFill>
              <a:srgbClr val="FFFFCC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1" name="Rectangle 13"/>
            <p:cNvSpPr>
              <a:spLocks noChangeArrowheads="1"/>
            </p:cNvSpPr>
            <p:nvPr/>
          </p:nvSpPr>
          <p:spPr bwMode="auto">
            <a:xfrm>
              <a:off x="260" y="912"/>
              <a:ext cx="51" cy="248"/>
            </a:xfrm>
            <a:prstGeom prst="rect">
              <a:avLst/>
            </a:prstGeom>
            <a:solidFill>
              <a:srgbClr val="FFFFCC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2" name="Rectangle 14"/>
            <p:cNvSpPr>
              <a:spLocks noChangeArrowheads="1"/>
            </p:cNvSpPr>
            <p:nvPr/>
          </p:nvSpPr>
          <p:spPr bwMode="auto">
            <a:xfrm>
              <a:off x="144" y="912"/>
              <a:ext cx="51" cy="124"/>
            </a:xfrm>
            <a:prstGeom prst="rect">
              <a:avLst/>
            </a:prstGeom>
            <a:solidFill>
              <a:srgbClr val="FFFFCC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3" name="Rectangle 15"/>
            <p:cNvSpPr>
              <a:spLocks noChangeArrowheads="1"/>
            </p:cNvSpPr>
            <p:nvPr/>
          </p:nvSpPr>
          <p:spPr bwMode="auto">
            <a:xfrm>
              <a:off x="1077" y="912"/>
              <a:ext cx="48" cy="1097"/>
            </a:xfrm>
            <a:prstGeom prst="rect">
              <a:avLst/>
            </a:prstGeom>
            <a:solidFill>
              <a:srgbClr val="CCECFF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4" name="Rectangle 16"/>
            <p:cNvSpPr>
              <a:spLocks noChangeArrowheads="1"/>
            </p:cNvSpPr>
            <p:nvPr/>
          </p:nvSpPr>
          <p:spPr bwMode="auto">
            <a:xfrm>
              <a:off x="1191" y="912"/>
              <a:ext cx="48" cy="1222"/>
            </a:xfrm>
            <a:prstGeom prst="rect">
              <a:avLst/>
            </a:prstGeom>
            <a:solidFill>
              <a:srgbClr val="CCECFF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5" name="Rectangle 17"/>
            <p:cNvSpPr>
              <a:spLocks noChangeArrowheads="1"/>
            </p:cNvSpPr>
            <p:nvPr/>
          </p:nvSpPr>
          <p:spPr bwMode="auto">
            <a:xfrm>
              <a:off x="1304" y="912"/>
              <a:ext cx="48" cy="1340"/>
            </a:xfrm>
            <a:prstGeom prst="rect">
              <a:avLst/>
            </a:prstGeom>
            <a:solidFill>
              <a:srgbClr val="0078F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6" name="Rectangle 18"/>
            <p:cNvSpPr>
              <a:spLocks noChangeArrowheads="1"/>
            </p:cNvSpPr>
            <p:nvPr/>
          </p:nvSpPr>
          <p:spPr bwMode="auto">
            <a:xfrm>
              <a:off x="1418" y="912"/>
              <a:ext cx="51" cy="1465"/>
            </a:xfrm>
            <a:prstGeom prst="rect">
              <a:avLst/>
            </a:prstGeom>
            <a:solidFill>
              <a:srgbClr val="0078F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7" name="Rectangle 19"/>
            <p:cNvSpPr>
              <a:spLocks noChangeArrowheads="1"/>
            </p:cNvSpPr>
            <p:nvPr/>
          </p:nvSpPr>
          <p:spPr bwMode="auto">
            <a:xfrm>
              <a:off x="1535" y="912"/>
              <a:ext cx="48" cy="1583"/>
            </a:xfrm>
            <a:prstGeom prst="rect">
              <a:avLst/>
            </a:prstGeom>
            <a:solidFill>
              <a:srgbClr val="0078F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068" name="Line 20"/>
          <p:cNvSpPr>
            <a:spLocks noChangeShapeType="1"/>
          </p:cNvSpPr>
          <p:nvPr/>
        </p:nvSpPr>
        <p:spPr bwMode="auto">
          <a:xfrm>
            <a:off x="266700" y="6172200"/>
            <a:ext cx="8610600" cy="1588"/>
          </a:xfrm>
          <a:prstGeom prst="line">
            <a:avLst/>
          </a:prstGeom>
          <a:noFill/>
          <a:ln w="12600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+mj-lt"/>
          <a:ea typeface="+mj-ea"/>
          <a:cs typeface="+mj-cs"/>
        </a:defRPr>
      </a:lvl1pPr>
      <a:lvl2pPr marL="742950" indent="-28575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2pPr>
      <a:lvl3pPr marL="11430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3pPr>
      <a:lvl4pPr marL="16002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4pPr>
      <a:lvl5pPr marL="20574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5pPr>
      <a:lvl6pPr marL="25146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6pPr>
      <a:lvl7pPr marL="29718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7pPr>
      <a:lvl8pPr marL="34290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8pPr>
      <a:lvl9pPr marL="38862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900">
          <a:solidFill>
            <a:srgbClr val="FFFFFF"/>
          </a:solidFill>
          <a:latin typeface="Arial" charset="0"/>
          <a:cs typeface="Arial" charset="0"/>
        </a:defRPr>
      </a:lvl9pPr>
    </p:titleStyle>
    <p:bodyStyle>
      <a:lvl1pPr marL="342900" indent="-342900" algn="l" defTabSz="449263" rtl="0" fontAlgn="base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800">
          <a:solidFill>
            <a:srgbClr val="FFFFFF"/>
          </a:solidFill>
          <a:latin typeface="+mn-lt"/>
          <a:ea typeface="+mn-ea"/>
          <a:cs typeface="+mn-cs"/>
        </a:defRPr>
      </a:lvl1pPr>
      <a:lvl2pPr marL="742950" indent="-285750" algn="l" defTabSz="449263" rtl="0" fontAlgn="base">
        <a:spcBef>
          <a:spcPts val="625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500">
          <a:solidFill>
            <a:srgbClr val="FFFFFF"/>
          </a:solidFill>
          <a:latin typeface="+mn-lt"/>
          <a:cs typeface="+mn-cs"/>
        </a:defRPr>
      </a:lvl2pPr>
      <a:lvl3pPr marL="1143000" indent="-228600" algn="l" defTabSz="449263" rtl="0" fontAlgn="base">
        <a:spcBef>
          <a:spcPts val="55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200">
          <a:solidFill>
            <a:srgbClr val="FFFFFF"/>
          </a:solidFill>
          <a:latin typeface="+mn-lt"/>
          <a:cs typeface="+mn-cs"/>
        </a:defRPr>
      </a:lvl3pPr>
      <a:lvl4pPr marL="1600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cs typeface="+mn-cs"/>
        </a:defRPr>
      </a:lvl4pPr>
      <a:lvl5pPr marL="20574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FFFFFF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90800" y="457200"/>
            <a:ext cx="3671888" cy="1295400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2743200" y="2209800"/>
            <a:ext cx="3505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>
                <a:solidFill>
                  <a:srgbClr val="FFFFFF"/>
                </a:solidFill>
              </a:rPr>
              <a:t>VY__III/2__INOVACE__195</a:t>
            </a:r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3276600" y="3200400"/>
            <a:ext cx="2117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>
                <a:solidFill>
                  <a:srgbClr val="FFFFFF"/>
                </a:solidFill>
              </a:rPr>
              <a:t>Pracovní činnosti</a:t>
            </a:r>
          </a:p>
        </p:txBody>
      </p:sp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3276600" y="4191000"/>
            <a:ext cx="20478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4400">
                <a:solidFill>
                  <a:srgbClr val="FFFFFF"/>
                </a:solidFill>
              </a:rPr>
              <a:t>Quilling</a:t>
            </a:r>
          </a:p>
        </p:txBody>
      </p:sp>
    </p:spTree>
  </p:cSld>
  <p:clrMapOvr>
    <a:masterClrMapping/>
  </p:clrMapOvr>
  <p:transition>
    <p:push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1" name="Group 1"/>
          <p:cNvGrpSpPr>
            <a:grpSpLocks/>
          </p:cNvGrpSpPr>
          <p:nvPr/>
        </p:nvGrpSpPr>
        <p:grpSpPr bwMode="auto">
          <a:xfrm>
            <a:off x="3505200" y="533400"/>
            <a:ext cx="2741613" cy="965200"/>
            <a:chOff x="2208" y="336"/>
            <a:chExt cx="1727" cy="608"/>
          </a:xfrm>
        </p:grpSpPr>
        <p:pic>
          <p:nvPicPr>
            <p:cNvPr id="5122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08" y="336"/>
              <a:ext cx="1727" cy="608"/>
            </a:xfrm>
            <a:prstGeom prst="rect">
              <a:avLst/>
            </a:prstGeom>
            <a:solidFill>
              <a:srgbClr val="FFFFFF"/>
            </a:solidFill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5123" name="Text Box 3"/>
            <p:cNvSpPr txBox="1">
              <a:spLocks noChangeArrowheads="1"/>
            </p:cNvSpPr>
            <p:nvPr/>
          </p:nvSpPr>
          <p:spPr bwMode="auto">
            <a:xfrm>
              <a:off x="2208" y="336"/>
              <a:ext cx="1727" cy="608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124" name="Group 4"/>
          <p:cNvGrpSpPr>
            <a:grpSpLocks/>
          </p:cNvGrpSpPr>
          <p:nvPr/>
        </p:nvGrpSpPr>
        <p:grpSpPr bwMode="auto">
          <a:xfrm>
            <a:off x="1143000" y="1600200"/>
            <a:ext cx="7008813" cy="4951413"/>
            <a:chOff x="720" y="1008"/>
            <a:chExt cx="4415" cy="3119"/>
          </a:xfrm>
        </p:grpSpPr>
        <p:grpSp>
          <p:nvGrpSpPr>
            <p:cNvPr id="5125" name="Group 5"/>
            <p:cNvGrpSpPr>
              <a:grpSpLocks/>
            </p:cNvGrpSpPr>
            <p:nvPr/>
          </p:nvGrpSpPr>
          <p:grpSpPr bwMode="auto">
            <a:xfrm>
              <a:off x="721" y="1009"/>
              <a:ext cx="4412" cy="3116"/>
              <a:chOff x="721" y="1009"/>
              <a:chExt cx="4412" cy="3116"/>
            </a:xfrm>
          </p:grpSpPr>
          <p:grpSp>
            <p:nvGrpSpPr>
              <p:cNvPr id="5126" name="Group 6"/>
              <p:cNvGrpSpPr>
                <a:grpSpLocks/>
              </p:cNvGrpSpPr>
              <p:nvPr/>
            </p:nvGrpSpPr>
            <p:grpSpPr bwMode="auto">
              <a:xfrm>
                <a:off x="721" y="1009"/>
                <a:ext cx="828" cy="241"/>
                <a:chOff x="721" y="1009"/>
                <a:chExt cx="828" cy="241"/>
              </a:xfrm>
            </p:grpSpPr>
            <p:sp>
              <p:nvSpPr>
                <p:cNvPr id="5127" name="Rectangle 7"/>
                <p:cNvSpPr>
                  <a:spLocks noChangeArrowheads="1"/>
                </p:cNvSpPr>
                <p:nvPr/>
              </p:nvSpPr>
              <p:spPr bwMode="auto">
                <a:xfrm>
                  <a:off x="747" y="1009"/>
                  <a:ext cx="775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Autor DUM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28" name="Rectangle 8"/>
                <p:cNvSpPr>
                  <a:spLocks noChangeArrowheads="1"/>
                </p:cNvSpPr>
                <p:nvPr/>
              </p:nvSpPr>
              <p:spPr bwMode="auto">
                <a:xfrm>
                  <a:off x="721" y="1009"/>
                  <a:ext cx="828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29" name="Group 9"/>
              <p:cNvGrpSpPr>
                <a:grpSpLocks/>
              </p:cNvGrpSpPr>
              <p:nvPr/>
            </p:nvGrpSpPr>
            <p:grpSpPr bwMode="auto">
              <a:xfrm>
                <a:off x="1550" y="1009"/>
                <a:ext cx="3583" cy="241"/>
                <a:chOff x="1550" y="1009"/>
                <a:chExt cx="3583" cy="241"/>
              </a:xfrm>
            </p:grpSpPr>
            <p:sp>
              <p:nvSpPr>
                <p:cNvPr id="5130" name="Rectangle 10"/>
                <p:cNvSpPr>
                  <a:spLocks noChangeArrowheads="1"/>
                </p:cNvSpPr>
                <p:nvPr/>
              </p:nvSpPr>
              <p:spPr bwMode="auto">
                <a:xfrm>
                  <a:off x="1576" y="1009"/>
                  <a:ext cx="3531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Mgr. </a:t>
                  </a: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</a:rPr>
                    <a:t>Jarmila Borecká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</a:endParaRPr>
                </a:p>
              </p:txBody>
            </p:sp>
            <p:sp>
              <p:nvSpPr>
                <p:cNvPr id="5131" name="Rectangle 11"/>
                <p:cNvSpPr>
                  <a:spLocks noChangeArrowheads="1"/>
                </p:cNvSpPr>
                <p:nvPr/>
              </p:nvSpPr>
              <p:spPr bwMode="auto">
                <a:xfrm>
                  <a:off x="1550" y="1009"/>
                  <a:ext cx="3583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32" name="Group 12"/>
              <p:cNvGrpSpPr>
                <a:grpSpLocks/>
              </p:cNvGrpSpPr>
              <p:nvPr/>
            </p:nvGrpSpPr>
            <p:grpSpPr bwMode="auto">
              <a:xfrm>
                <a:off x="721" y="1252"/>
                <a:ext cx="828" cy="241"/>
                <a:chOff x="721" y="1252"/>
                <a:chExt cx="828" cy="241"/>
              </a:xfrm>
            </p:grpSpPr>
            <p:sp>
              <p:nvSpPr>
                <p:cNvPr id="5133" name="Rectangle 13"/>
                <p:cNvSpPr>
                  <a:spLocks noChangeArrowheads="1"/>
                </p:cNvSpPr>
                <p:nvPr/>
              </p:nvSpPr>
              <p:spPr bwMode="auto">
                <a:xfrm>
                  <a:off x="747" y="1252"/>
                  <a:ext cx="775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Datum (období) vzniku DUM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34" name="Rectangle 14"/>
                <p:cNvSpPr>
                  <a:spLocks noChangeArrowheads="1"/>
                </p:cNvSpPr>
                <p:nvPr/>
              </p:nvSpPr>
              <p:spPr bwMode="auto">
                <a:xfrm>
                  <a:off x="721" y="1252"/>
                  <a:ext cx="828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35" name="Group 15"/>
              <p:cNvGrpSpPr>
                <a:grpSpLocks/>
              </p:cNvGrpSpPr>
              <p:nvPr/>
            </p:nvGrpSpPr>
            <p:grpSpPr bwMode="auto">
              <a:xfrm>
                <a:off x="1550" y="1252"/>
                <a:ext cx="3583" cy="241"/>
                <a:chOff x="1550" y="1252"/>
                <a:chExt cx="3583" cy="241"/>
              </a:xfrm>
            </p:grpSpPr>
            <p:sp>
              <p:nvSpPr>
                <p:cNvPr id="5136" name="Rectangle 16"/>
                <p:cNvSpPr>
                  <a:spLocks noChangeArrowheads="1"/>
                </p:cNvSpPr>
                <p:nvPr/>
              </p:nvSpPr>
              <p:spPr bwMode="auto">
                <a:xfrm>
                  <a:off x="1576" y="1252"/>
                  <a:ext cx="3531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</a:rPr>
                    <a:t>11. 6. 2012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</a:endParaRPr>
                </a:p>
              </p:txBody>
            </p:sp>
            <p:sp>
              <p:nvSpPr>
                <p:cNvPr id="5137" name="Rectangle 17"/>
                <p:cNvSpPr>
                  <a:spLocks noChangeArrowheads="1"/>
                </p:cNvSpPr>
                <p:nvPr/>
              </p:nvSpPr>
              <p:spPr bwMode="auto">
                <a:xfrm>
                  <a:off x="1550" y="1252"/>
                  <a:ext cx="3583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38" name="Group 18"/>
              <p:cNvGrpSpPr>
                <a:grpSpLocks/>
              </p:cNvGrpSpPr>
              <p:nvPr/>
            </p:nvGrpSpPr>
            <p:grpSpPr bwMode="auto">
              <a:xfrm>
                <a:off x="721" y="1494"/>
                <a:ext cx="828" cy="241"/>
                <a:chOff x="721" y="1494"/>
                <a:chExt cx="828" cy="241"/>
              </a:xfrm>
            </p:grpSpPr>
            <p:sp>
              <p:nvSpPr>
                <p:cNvPr id="5139" name="Rectangle 19"/>
                <p:cNvSpPr>
                  <a:spLocks noChangeArrowheads="1"/>
                </p:cNvSpPr>
                <p:nvPr/>
              </p:nvSpPr>
              <p:spPr bwMode="auto">
                <a:xfrm>
                  <a:off x="747" y="1494"/>
                  <a:ext cx="775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Ročník a typ školy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40" name="Rectangle 20"/>
                <p:cNvSpPr>
                  <a:spLocks noChangeArrowheads="1"/>
                </p:cNvSpPr>
                <p:nvPr/>
              </p:nvSpPr>
              <p:spPr bwMode="auto">
                <a:xfrm>
                  <a:off x="721" y="1494"/>
                  <a:ext cx="828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41" name="Group 21"/>
              <p:cNvGrpSpPr>
                <a:grpSpLocks/>
              </p:cNvGrpSpPr>
              <p:nvPr/>
            </p:nvGrpSpPr>
            <p:grpSpPr bwMode="auto">
              <a:xfrm>
                <a:off x="1550" y="1494"/>
                <a:ext cx="3583" cy="241"/>
                <a:chOff x="1550" y="1494"/>
                <a:chExt cx="3583" cy="241"/>
              </a:xfrm>
            </p:grpSpPr>
            <p:sp>
              <p:nvSpPr>
                <p:cNvPr id="5142" name="Rectangle 22"/>
                <p:cNvSpPr>
                  <a:spLocks noChangeArrowheads="1"/>
                </p:cNvSpPr>
                <p:nvPr/>
              </p:nvSpPr>
              <p:spPr bwMode="auto">
                <a:xfrm>
                  <a:off x="1576" y="1494"/>
                  <a:ext cx="3531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</a:rPr>
                    <a:t>5. – 9. </a:t>
                  </a: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 ročník ZŠ praktické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43" name="Rectangle 23"/>
                <p:cNvSpPr>
                  <a:spLocks noChangeArrowheads="1"/>
                </p:cNvSpPr>
                <p:nvPr/>
              </p:nvSpPr>
              <p:spPr bwMode="auto">
                <a:xfrm>
                  <a:off x="1550" y="1494"/>
                  <a:ext cx="3583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44" name="Group 24"/>
              <p:cNvGrpSpPr>
                <a:grpSpLocks/>
              </p:cNvGrpSpPr>
              <p:nvPr/>
            </p:nvGrpSpPr>
            <p:grpSpPr bwMode="auto">
              <a:xfrm>
                <a:off x="721" y="1736"/>
                <a:ext cx="828" cy="241"/>
                <a:chOff x="721" y="1736"/>
                <a:chExt cx="828" cy="241"/>
              </a:xfrm>
            </p:grpSpPr>
            <p:sp>
              <p:nvSpPr>
                <p:cNvPr id="5145" name="Rectangle 25"/>
                <p:cNvSpPr>
                  <a:spLocks noChangeArrowheads="1"/>
                </p:cNvSpPr>
                <p:nvPr/>
              </p:nvSpPr>
              <p:spPr bwMode="auto">
                <a:xfrm>
                  <a:off x="747" y="1736"/>
                  <a:ext cx="775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ŠVP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46" name="Rectangle 26"/>
                <p:cNvSpPr>
                  <a:spLocks noChangeArrowheads="1"/>
                </p:cNvSpPr>
                <p:nvPr/>
              </p:nvSpPr>
              <p:spPr bwMode="auto">
                <a:xfrm>
                  <a:off x="721" y="1736"/>
                  <a:ext cx="828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47" name="Group 27"/>
              <p:cNvGrpSpPr>
                <a:grpSpLocks/>
              </p:cNvGrpSpPr>
              <p:nvPr/>
            </p:nvGrpSpPr>
            <p:grpSpPr bwMode="auto">
              <a:xfrm>
                <a:off x="1550" y="1736"/>
                <a:ext cx="3583" cy="241"/>
                <a:chOff x="1550" y="1736"/>
                <a:chExt cx="3583" cy="241"/>
              </a:xfrm>
            </p:grpSpPr>
            <p:sp>
              <p:nvSpPr>
                <p:cNvPr id="5148" name="Rectangle 28"/>
                <p:cNvSpPr>
                  <a:spLocks noChangeArrowheads="1"/>
                </p:cNvSpPr>
                <p:nvPr/>
              </p:nvSpPr>
              <p:spPr bwMode="auto">
                <a:xfrm>
                  <a:off x="1576" y="1736"/>
                  <a:ext cx="3531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„Učíme se pro život“, č.j. 580/07, RVP pro ZV, příloha pro LMP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49" name="Rectangle 29"/>
                <p:cNvSpPr>
                  <a:spLocks noChangeArrowheads="1"/>
                </p:cNvSpPr>
                <p:nvPr/>
              </p:nvSpPr>
              <p:spPr bwMode="auto">
                <a:xfrm>
                  <a:off x="1550" y="1736"/>
                  <a:ext cx="3583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50" name="Group 30"/>
              <p:cNvGrpSpPr>
                <a:grpSpLocks/>
              </p:cNvGrpSpPr>
              <p:nvPr/>
            </p:nvGrpSpPr>
            <p:grpSpPr bwMode="auto">
              <a:xfrm>
                <a:off x="721" y="1979"/>
                <a:ext cx="828" cy="241"/>
                <a:chOff x="721" y="1979"/>
                <a:chExt cx="828" cy="241"/>
              </a:xfrm>
            </p:grpSpPr>
            <p:sp>
              <p:nvSpPr>
                <p:cNvPr id="5151" name="Rectangle 31"/>
                <p:cNvSpPr>
                  <a:spLocks noChangeArrowheads="1"/>
                </p:cNvSpPr>
                <p:nvPr/>
              </p:nvSpPr>
              <p:spPr bwMode="auto">
                <a:xfrm>
                  <a:off x="747" y="1979"/>
                  <a:ext cx="775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Vzdělávací oblast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52" name="Rectangle 32"/>
                <p:cNvSpPr>
                  <a:spLocks noChangeArrowheads="1"/>
                </p:cNvSpPr>
                <p:nvPr/>
              </p:nvSpPr>
              <p:spPr bwMode="auto">
                <a:xfrm>
                  <a:off x="721" y="1979"/>
                  <a:ext cx="828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53" name="Group 33"/>
              <p:cNvGrpSpPr>
                <a:grpSpLocks/>
              </p:cNvGrpSpPr>
              <p:nvPr/>
            </p:nvGrpSpPr>
            <p:grpSpPr bwMode="auto">
              <a:xfrm>
                <a:off x="1550" y="1979"/>
                <a:ext cx="3583" cy="241"/>
                <a:chOff x="1550" y="1979"/>
                <a:chExt cx="3583" cy="241"/>
              </a:xfrm>
            </p:grpSpPr>
            <p:sp>
              <p:nvSpPr>
                <p:cNvPr id="5154" name="Rectangle 34"/>
                <p:cNvSpPr>
                  <a:spLocks noChangeArrowheads="1"/>
                </p:cNvSpPr>
                <p:nvPr/>
              </p:nvSpPr>
              <p:spPr bwMode="auto">
                <a:xfrm>
                  <a:off x="1576" y="1979"/>
                  <a:ext cx="3531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</a:rPr>
                    <a:t>Člověk a svět práce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</a:endParaRPr>
                </a:p>
              </p:txBody>
            </p:sp>
            <p:sp>
              <p:nvSpPr>
                <p:cNvPr id="5155" name="Rectangle 35"/>
                <p:cNvSpPr>
                  <a:spLocks noChangeArrowheads="1"/>
                </p:cNvSpPr>
                <p:nvPr/>
              </p:nvSpPr>
              <p:spPr bwMode="auto">
                <a:xfrm>
                  <a:off x="1550" y="1979"/>
                  <a:ext cx="3583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56" name="Group 36"/>
              <p:cNvGrpSpPr>
                <a:grpSpLocks/>
              </p:cNvGrpSpPr>
              <p:nvPr/>
            </p:nvGrpSpPr>
            <p:grpSpPr bwMode="auto">
              <a:xfrm>
                <a:off x="721" y="2221"/>
                <a:ext cx="828" cy="241"/>
                <a:chOff x="721" y="2221"/>
                <a:chExt cx="828" cy="241"/>
              </a:xfrm>
            </p:grpSpPr>
            <p:sp>
              <p:nvSpPr>
                <p:cNvPr id="5157" name="Rectangle 37"/>
                <p:cNvSpPr>
                  <a:spLocks noChangeArrowheads="1"/>
                </p:cNvSpPr>
                <p:nvPr/>
              </p:nvSpPr>
              <p:spPr bwMode="auto">
                <a:xfrm>
                  <a:off x="747" y="2221"/>
                  <a:ext cx="775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Vzdělávací obor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58" name="Rectangle 38"/>
                <p:cNvSpPr>
                  <a:spLocks noChangeArrowheads="1"/>
                </p:cNvSpPr>
                <p:nvPr/>
              </p:nvSpPr>
              <p:spPr bwMode="auto">
                <a:xfrm>
                  <a:off x="721" y="2221"/>
                  <a:ext cx="828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59" name="Group 39"/>
              <p:cNvGrpSpPr>
                <a:grpSpLocks/>
              </p:cNvGrpSpPr>
              <p:nvPr/>
            </p:nvGrpSpPr>
            <p:grpSpPr bwMode="auto">
              <a:xfrm>
                <a:off x="1550" y="2221"/>
                <a:ext cx="3583" cy="241"/>
                <a:chOff x="1550" y="2221"/>
                <a:chExt cx="3583" cy="241"/>
              </a:xfrm>
            </p:grpSpPr>
            <p:sp>
              <p:nvSpPr>
                <p:cNvPr id="5160" name="Rectangle 40"/>
                <p:cNvSpPr>
                  <a:spLocks noChangeArrowheads="1"/>
                </p:cNvSpPr>
                <p:nvPr/>
              </p:nvSpPr>
              <p:spPr bwMode="auto">
                <a:xfrm>
                  <a:off x="1576" y="2221"/>
                  <a:ext cx="3531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</a:rPr>
                    <a:t>Člověk a svět práce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</a:endParaRPr>
                </a:p>
              </p:txBody>
            </p:sp>
            <p:sp>
              <p:nvSpPr>
                <p:cNvPr id="5161" name="Rectangle 41"/>
                <p:cNvSpPr>
                  <a:spLocks noChangeArrowheads="1"/>
                </p:cNvSpPr>
                <p:nvPr/>
              </p:nvSpPr>
              <p:spPr bwMode="auto">
                <a:xfrm>
                  <a:off x="1550" y="2221"/>
                  <a:ext cx="3583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62" name="Group 42"/>
              <p:cNvGrpSpPr>
                <a:grpSpLocks/>
              </p:cNvGrpSpPr>
              <p:nvPr/>
            </p:nvGrpSpPr>
            <p:grpSpPr bwMode="auto">
              <a:xfrm>
                <a:off x="721" y="2464"/>
                <a:ext cx="828" cy="241"/>
                <a:chOff x="721" y="2464"/>
                <a:chExt cx="828" cy="241"/>
              </a:xfrm>
            </p:grpSpPr>
            <p:sp>
              <p:nvSpPr>
                <p:cNvPr id="5163" name="Rectangle 43"/>
                <p:cNvSpPr>
                  <a:spLocks noChangeArrowheads="1"/>
                </p:cNvSpPr>
                <p:nvPr/>
              </p:nvSpPr>
              <p:spPr bwMode="auto">
                <a:xfrm>
                  <a:off x="747" y="2464"/>
                  <a:ext cx="775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Vyučovací předmět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64" name="Rectangle 44"/>
                <p:cNvSpPr>
                  <a:spLocks noChangeArrowheads="1"/>
                </p:cNvSpPr>
                <p:nvPr/>
              </p:nvSpPr>
              <p:spPr bwMode="auto">
                <a:xfrm>
                  <a:off x="721" y="2464"/>
                  <a:ext cx="828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65" name="Group 45"/>
              <p:cNvGrpSpPr>
                <a:grpSpLocks/>
              </p:cNvGrpSpPr>
              <p:nvPr/>
            </p:nvGrpSpPr>
            <p:grpSpPr bwMode="auto">
              <a:xfrm>
                <a:off x="1550" y="2464"/>
                <a:ext cx="3583" cy="241"/>
                <a:chOff x="1550" y="2464"/>
                <a:chExt cx="3583" cy="241"/>
              </a:xfrm>
            </p:grpSpPr>
            <p:sp>
              <p:nvSpPr>
                <p:cNvPr id="5166" name="Rectangle 46"/>
                <p:cNvSpPr>
                  <a:spLocks noChangeArrowheads="1"/>
                </p:cNvSpPr>
                <p:nvPr/>
              </p:nvSpPr>
              <p:spPr bwMode="auto">
                <a:xfrm>
                  <a:off x="1576" y="2464"/>
                  <a:ext cx="3531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</a:rPr>
                    <a:t>Pracovní činnosti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</a:endParaRPr>
                </a:p>
              </p:txBody>
            </p:sp>
            <p:sp>
              <p:nvSpPr>
                <p:cNvPr id="5167" name="Rectangle 47"/>
                <p:cNvSpPr>
                  <a:spLocks noChangeArrowheads="1"/>
                </p:cNvSpPr>
                <p:nvPr/>
              </p:nvSpPr>
              <p:spPr bwMode="auto">
                <a:xfrm>
                  <a:off x="1550" y="2464"/>
                  <a:ext cx="3583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68" name="Group 48"/>
              <p:cNvGrpSpPr>
                <a:grpSpLocks/>
              </p:cNvGrpSpPr>
              <p:nvPr/>
            </p:nvGrpSpPr>
            <p:grpSpPr bwMode="auto">
              <a:xfrm>
                <a:off x="721" y="2707"/>
                <a:ext cx="828" cy="241"/>
                <a:chOff x="721" y="2707"/>
                <a:chExt cx="828" cy="241"/>
              </a:xfrm>
            </p:grpSpPr>
            <p:sp>
              <p:nvSpPr>
                <p:cNvPr id="5169" name="Rectangle 49"/>
                <p:cNvSpPr>
                  <a:spLocks noChangeArrowheads="1"/>
                </p:cNvSpPr>
                <p:nvPr/>
              </p:nvSpPr>
              <p:spPr bwMode="auto">
                <a:xfrm>
                  <a:off x="747" y="2707"/>
                  <a:ext cx="775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Téma (klíčová slova)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70" name="Rectangle 50"/>
                <p:cNvSpPr>
                  <a:spLocks noChangeArrowheads="1"/>
                </p:cNvSpPr>
                <p:nvPr/>
              </p:nvSpPr>
              <p:spPr bwMode="auto">
                <a:xfrm>
                  <a:off x="721" y="2707"/>
                  <a:ext cx="828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71" name="Group 51"/>
              <p:cNvGrpSpPr>
                <a:grpSpLocks/>
              </p:cNvGrpSpPr>
              <p:nvPr/>
            </p:nvGrpSpPr>
            <p:grpSpPr bwMode="auto">
              <a:xfrm>
                <a:off x="1550" y="2707"/>
                <a:ext cx="3583" cy="241"/>
                <a:chOff x="1550" y="2707"/>
                <a:chExt cx="3583" cy="241"/>
              </a:xfrm>
            </p:grpSpPr>
            <p:sp>
              <p:nvSpPr>
                <p:cNvPr id="5172" name="Rectangle 52"/>
                <p:cNvSpPr>
                  <a:spLocks noChangeArrowheads="1"/>
                </p:cNvSpPr>
                <p:nvPr/>
              </p:nvSpPr>
              <p:spPr bwMode="auto">
                <a:xfrm>
                  <a:off x="1576" y="2707"/>
                  <a:ext cx="3531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</a:rPr>
                    <a:t>Barevný papír, lepidlo, řezačka na papír</a:t>
                  </a:r>
                </a:p>
              </p:txBody>
            </p:sp>
            <p:sp>
              <p:nvSpPr>
                <p:cNvPr id="5173" name="Rectangle 53"/>
                <p:cNvSpPr>
                  <a:spLocks noChangeArrowheads="1"/>
                </p:cNvSpPr>
                <p:nvPr/>
              </p:nvSpPr>
              <p:spPr bwMode="auto">
                <a:xfrm>
                  <a:off x="1550" y="2707"/>
                  <a:ext cx="3583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74" name="Group 54"/>
              <p:cNvGrpSpPr>
                <a:grpSpLocks/>
              </p:cNvGrpSpPr>
              <p:nvPr/>
            </p:nvGrpSpPr>
            <p:grpSpPr bwMode="auto">
              <a:xfrm>
                <a:off x="721" y="2949"/>
                <a:ext cx="828" cy="241"/>
                <a:chOff x="721" y="2949"/>
                <a:chExt cx="828" cy="241"/>
              </a:xfrm>
            </p:grpSpPr>
            <p:sp>
              <p:nvSpPr>
                <p:cNvPr id="5175" name="Rectangle 55"/>
                <p:cNvSpPr>
                  <a:spLocks noChangeArrowheads="1"/>
                </p:cNvSpPr>
                <p:nvPr/>
              </p:nvSpPr>
              <p:spPr bwMode="auto">
                <a:xfrm>
                  <a:off x="747" y="2949"/>
                  <a:ext cx="775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Očekávaný výstup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76" name="Rectangle 56"/>
                <p:cNvSpPr>
                  <a:spLocks noChangeArrowheads="1"/>
                </p:cNvSpPr>
                <p:nvPr/>
              </p:nvSpPr>
              <p:spPr bwMode="auto">
                <a:xfrm>
                  <a:off x="721" y="2949"/>
                  <a:ext cx="828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77" name="Group 57"/>
              <p:cNvGrpSpPr>
                <a:grpSpLocks/>
              </p:cNvGrpSpPr>
              <p:nvPr/>
            </p:nvGrpSpPr>
            <p:grpSpPr bwMode="auto">
              <a:xfrm>
                <a:off x="1550" y="2949"/>
                <a:ext cx="3583" cy="241"/>
                <a:chOff x="1550" y="2949"/>
                <a:chExt cx="3583" cy="241"/>
              </a:xfrm>
            </p:grpSpPr>
            <p:sp>
              <p:nvSpPr>
                <p:cNvPr id="5178" name="Rectangle 58"/>
                <p:cNvSpPr>
                  <a:spLocks noChangeArrowheads="1"/>
                </p:cNvSpPr>
                <p:nvPr/>
              </p:nvSpPr>
              <p:spPr bwMode="auto">
                <a:xfrm>
                  <a:off x="1576" y="2949"/>
                  <a:ext cx="3531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</a:rPr>
                    <a:t>Žák by měl vytvářet přiměřenými pracovními postupy různé výrobky z daného materiálu.</a:t>
                  </a:r>
                </a:p>
              </p:txBody>
            </p:sp>
            <p:sp>
              <p:nvSpPr>
                <p:cNvPr id="5179" name="Rectangle 59"/>
                <p:cNvSpPr>
                  <a:spLocks noChangeArrowheads="1"/>
                </p:cNvSpPr>
                <p:nvPr/>
              </p:nvSpPr>
              <p:spPr bwMode="auto">
                <a:xfrm>
                  <a:off x="1550" y="2949"/>
                  <a:ext cx="3583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80" name="Group 60"/>
              <p:cNvGrpSpPr>
                <a:grpSpLocks/>
              </p:cNvGrpSpPr>
              <p:nvPr/>
            </p:nvGrpSpPr>
            <p:grpSpPr bwMode="auto">
              <a:xfrm>
                <a:off x="721" y="3191"/>
                <a:ext cx="828" cy="241"/>
                <a:chOff x="721" y="3191"/>
                <a:chExt cx="828" cy="241"/>
              </a:xfrm>
            </p:grpSpPr>
            <p:sp>
              <p:nvSpPr>
                <p:cNvPr id="5181" name="Rectangle 61"/>
                <p:cNvSpPr>
                  <a:spLocks noChangeArrowheads="1"/>
                </p:cNvSpPr>
                <p:nvPr/>
              </p:nvSpPr>
              <p:spPr bwMode="auto">
                <a:xfrm>
                  <a:off x="747" y="3191"/>
                  <a:ext cx="775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Druh učebního materiálu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82" name="Rectangle 62"/>
                <p:cNvSpPr>
                  <a:spLocks noChangeArrowheads="1"/>
                </p:cNvSpPr>
                <p:nvPr/>
              </p:nvSpPr>
              <p:spPr bwMode="auto">
                <a:xfrm>
                  <a:off x="721" y="3191"/>
                  <a:ext cx="828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83" name="Group 63"/>
              <p:cNvGrpSpPr>
                <a:grpSpLocks/>
              </p:cNvGrpSpPr>
              <p:nvPr/>
            </p:nvGrpSpPr>
            <p:grpSpPr bwMode="auto">
              <a:xfrm>
                <a:off x="1550" y="3191"/>
                <a:ext cx="3583" cy="241"/>
                <a:chOff x="1550" y="3191"/>
                <a:chExt cx="3583" cy="241"/>
              </a:xfrm>
            </p:grpSpPr>
            <p:sp>
              <p:nvSpPr>
                <p:cNvPr id="5184" name="Rectangle 64"/>
                <p:cNvSpPr>
                  <a:spLocks noChangeArrowheads="1"/>
                </p:cNvSpPr>
                <p:nvPr/>
              </p:nvSpPr>
              <p:spPr bwMode="auto">
                <a:xfrm>
                  <a:off x="1576" y="3191"/>
                  <a:ext cx="3531" cy="24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Prezentace </a:t>
                  </a: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</a:rPr>
                    <a:t> Microsoft </a:t>
                  </a: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PowerPoint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85" name="Rectangle 65"/>
                <p:cNvSpPr>
                  <a:spLocks noChangeArrowheads="1"/>
                </p:cNvSpPr>
                <p:nvPr/>
              </p:nvSpPr>
              <p:spPr bwMode="auto">
                <a:xfrm>
                  <a:off x="1550" y="3191"/>
                  <a:ext cx="3583" cy="24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86" name="Group 66"/>
              <p:cNvGrpSpPr>
                <a:grpSpLocks/>
              </p:cNvGrpSpPr>
              <p:nvPr/>
            </p:nvGrpSpPr>
            <p:grpSpPr bwMode="auto">
              <a:xfrm>
                <a:off x="721" y="3434"/>
                <a:ext cx="828" cy="380"/>
                <a:chOff x="721" y="3434"/>
                <a:chExt cx="828" cy="380"/>
              </a:xfrm>
            </p:grpSpPr>
            <p:sp>
              <p:nvSpPr>
                <p:cNvPr id="5187" name="Rectangle 67"/>
                <p:cNvSpPr>
                  <a:spLocks noChangeArrowheads="1"/>
                </p:cNvSpPr>
                <p:nvPr/>
              </p:nvSpPr>
              <p:spPr bwMode="auto">
                <a:xfrm>
                  <a:off x="747" y="3434"/>
                  <a:ext cx="775" cy="380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Anotace 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(popis způsobu použití)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88" name="Rectangle 68"/>
                <p:cNvSpPr>
                  <a:spLocks noChangeArrowheads="1"/>
                </p:cNvSpPr>
                <p:nvPr/>
              </p:nvSpPr>
              <p:spPr bwMode="auto">
                <a:xfrm>
                  <a:off x="721" y="3434"/>
                  <a:ext cx="828" cy="380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89" name="Group 69"/>
              <p:cNvGrpSpPr>
                <a:grpSpLocks/>
              </p:cNvGrpSpPr>
              <p:nvPr/>
            </p:nvGrpSpPr>
            <p:grpSpPr bwMode="auto">
              <a:xfrm>
                <a:off x="1550" y="3434"/>
                <a:ext cx="3583" cy="380"/>
                <a:chOff x="1550" y="3434"/>
                <a:chExt cx="3583" cy="380"/>
              </a:xfrm>
            </p:grpSpPr>
            <p:sp>
              <p:nvSpPr>
                <p:cNvPr id="5190" name="Rectangle 70"/>
                <p:cNvSpPr>
                  <a:spLocks noChangeArrowheads="1"/>
                </p:cNvSpPr>
                <p:nvPr/>
              </p:nvSpPr>
              <p:spPr bwMode="auto">
                <a:xfrm>
                  <a:off x="1576" y="3434"/>
                  <a:ext cx="3531" cy="380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Žák sleduje prezentaci </a:t>
                  </a: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</a:rPr>
                    <a:t>na počítači a na závěr odpovídá na uvedené otázky. Žák také může sledovat </a:t>
                  </a: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prezentaci učitele předváděnou na interaktivní tabuli, </a:t>
                  </a: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</a:rPr>
                    <a:t>potom dle návodu se učí techniku Quilling-vytváří jednoduché kytičky.</a:t>
                  </a:r>
                </a:p>
              </p:txBody>
            </p:sp>
            <p:sp>
              <p:nvSpPr>
                <p:cNvPr id="5191" name="Rectangle 71"/>
                <p:cNvSpPr>
                  <a:spLocks noChangeArrowheads="1"/>
                </p:cNvSpPr>
                <p:nvPr/>
              </p:nvSpPr>
              <p:spPr bwMode="auto">
                <a:xfrm>
                  <a:off x="1550" y="3434"/>
                  <a:ext cx="3583" cy="380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92" name="Group 72"/>
              <p:cNvGrpSpPr>
                <a:grpSpLocks/>
              </p:cNvGrpSpPr>
              <p:nvPr/>
            </p:nvGrpSpPr>
            <p:grpSpPr bwMode="auto">
              <a:xfrm>
                <a:off x="721" y="3815"/>
                <a:ext cx="828" cy="311"/>
                <a:chOff x="721" y="3815"/>
                <a:chExt cx="828" cy="311"/>
              </a:xfrm>
            </p:grpSpPr>
            <p:sp>
              <p:nvSpPr>
                <p:cNvPr id="5193" name="Rectangle 73"/>
                <p:cNvSpPr>
                  <a:spLocks noChangeArrowheads="1"/>
                </p:cNvSpPr>
                <p:nvPr/>
              </p:nvSpPr>
              <p:spPr bwMode="auto">
                <a:xfrm>
                  <a:off x="747" y="3815"/>
                  <a:ext cx="775" cy="31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Velikost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94" name="Rectangle 74"/>
                <p:cNvSpPr>
                  <a:spLocks noChangeArrowheads="1"/>
                </p:cNvSpPr>
                <p:nvPr/>
              </p:nvSpPr>
              <p:spPr bwMode="auto">
                <a:xfrm>
                  <a:off x="721" y="3815"/>
                  <a:ext cx="828" cy="31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95" name="Group 75"/>
              <p:cNvGrpSpPr>
                <a:grpSpLocks/>
              </p:cNvGrpSpPr>
              <p:nvPr/>
            </p:nvGrpSpPr>
            <p:grpSpPr bwMode="auto">
              <a:xfrm>
                <a:off x="1550" y="3815"/>
                <a:ext cx="3583" cy="311"/>
                <a:chOff x="1550" y="3815"/>
                <a:chExt cx="3583" cy="311"/>
              </a:xfrm>
            </p:grpSpPr>
            <p:sp>
              <p:nvSpPr>
                <p:cNvPr id="5196" name="Rectangle 76"/>
                <p:cNvSpPr>
                  <a:spLocks noChangeArrowheads="1"/>
                </p:cNvSpPr>
                <p:nvPr/>
              </p:nvSpPr>
              <p:spPr bwMode="auto">
                <a:xfrm>
                  <a:off x="1576" y="3815"/>
                  <a:ext cx="3531" cy="31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</a:rPr>
                    <a:t>8,49 MB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8" charset="0"/>
                      <a:cs typeface="Times New Roman" pitchFamily="18" charset="0"/>
                    </a:rPr>
                    <a:t> 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5197" name="Rectangle 77"/>
                <p:cNvSpPr>
                  <a:spLocks noChangeArrowheads="1"/>
                </p:cNvSpPr>
                <p:nvPr/>
              </p:nvSpPr>
              <p:spPr bwMode="auto">
                <a:xfrm>
                  <a:off x="1550" y="3815"/>
                  <a:ext cx="3583" cy="31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sp>
          <p:nvSpPr>
            <p:cNvPr id="5198" name="Rectangle 78"/>
            <p:cNvSpPr>
              <a:spLocks noChangeArrowheads="1"/>
            </p:cNvSpPr>
            <p:nvPr/>
          </p:nvSpPr>
          <p:spPr bwMode="auto">
            <a:xfrm>
              <a:off x="720" y="1008"/>
              <a:ext cx="4415" cy="3119"/>
            </a:xfrm>
            <a:prstGeom prst="rect">
              <a:avLst/>
            </a:prstGeom>
            <a:noFill/>
            <a:ln w="6480">
              <a:solidFill>
                <a:srgbClr val="A0A0A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ransition>
    <p:push/>
  </p:transition>
  <p:timing>
    <p:tnLst>
      <p:par>
        <p:cTn id="1" dur="indefinite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3200400" y="914400"/>
            <a:ext cx="2667000" cy="12954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/>
              <a:t>QUILLING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43200" y="2895600"/>
            <a:ext cx="3859213" cy="30972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2362200" y="409575"/>
            <a:ext cx="5638800" cy="1693863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500">
                <a:latin typeface="Segoe Script" pitchFamily="32" charset="0"/>
              </a:rPr>
              <a:t>Pomůcky: barevné papíry, řezačka, lepidlo, špejle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1438" y="1981200"/>
            <a:ext cx="5140325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6" presetClass="entr" presetSubtype="37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repl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repl">
                                        <p:cTn id="10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2057400" y="319088"/>
            <a:ext cx="6477000" cy="1876425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latin typeface="Segoe Script" pitchFamily="32" charset="0"/>
              </a:rPr>
              <a:t>papíry nařežeme na proužky </a:t>
            </a:r>
            <a:r>
              <a:rPr lang="cs-CZ">
                <a:latin typeface="Times New Roman" pitchFamily="18" charset="0"/>
              </a:rPr>
              <a:t>		</a:t>
            </a:r>
            <a:r>
              <a:rPr lang="cs-CZ">
                <a:latin typeface="Segoe Script" pitchFamily="32" charset="0"/>
              </a:rPr>
              <a:t>šířky 0,5 cm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1438" y="1981200"/>
            <a:ext cx="5140325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6" presetClass="entr" presetSubtype="37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repl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repl">
                                        <p:cTn id="10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3048000" y="22225"/>
            <a:ext cx="4343400" cy="2471738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latin typeface="Segoe Script" pitchFamily="32" charset="0"/>
              </a:rPr>
              <a:t>nařízneme špejli – </a:t>
            </a:r>
            <a:br>
              <a:rPr lang="cs-CZ">
                <a:latin typeface="Segoe Script" pitchFamily="32" charset="0"/>
              </a:rPr>
            </a:br>
            <a:r>
              <a:rPr lang="cs-CZ">
                <a:latin typeface="Segoe Script" pitchFamily="32" charset="0"/>
              </a:rPr>
              <a:t>  přibližně</a:t>
            </a:r>
            <a:r>
              <a:rPr lang="cs-CZ">
                <a:latin typeface="Times New Roman" pitchFamily="18" charset="0"/>
              </a:rPr>
              <a:t> </a:t>
            </a:r>
            <a:r>
              <a:rPr lang="cs-CZ">
                <a:latin typeface="Segoe Script" pitchFamily="32" charset="0"/>
              </a:rPr>
              <a:t>0,8 cm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1438" y="1981200"/>
            <a:ext cx="5140325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6" presetClass="entr" presetSubtype="37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repl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repl">
                                        <p:cTn id="10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2209800" y="319088"/>
            <a:ext cx="6096000" cy="1876425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latin typeface="Segoe Script" pitchFamily="32" charset="0"/>
              </a:rPr>
              <a:t>proužek papíru zasuneme do připravené</a:t>
            </a:r>
            <a:r>
              <a:rPr lang="cs-CZ">
                <a:latin typeface="Times New Roman" pitchFamily="18" charset="0"/>
              </a:rPr>
              <a:t> </a:t>
            </a:r>
            <a:r>
              <a:rPr lang="cs-CZ">
                <a:latin typeface="Segoe Script" pitchFamily="32" charset="0"/>
              </a:rPr>
              <a:t>špejle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1438" y="1981200"/>
            <a:ext cx="5140325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6" presetClass="entr" presetSubtype="37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repl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repl">
                                        <p:cTn id="10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2362200" y="609600"/>
            <a:ext cx="5562600" cy="12954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latin typeface="Segoe Script" pitchFamily="32" charset="0"/>
              </a:rPr>
              <a:t>papír postupně rolujeme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1438" y="1981200"/>
            <a:ext cx="5140325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6" presetClass="entr" presetSubtype="37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repl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repl">
                                        <p:cTn id="10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2438400" y="395288"/>
            <a:ext cx="5486400" cy="1876425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latin typeface="Segoe Script" pitchFamily="32" charset="0"/>
              </a:rPr>
              <a:t>srolovaný papír opatrně     </a:t>
            </a:r>
            <a:r>
              <a:rPr lang="cs-CZ">
                <a:latin typeface="Times New Roman" pitchFamily="18" charset="0"/>
              </a:rPr>
              <a:t> 	</a:t>
            </a:r>
            <a:r>
              <a:rPr lang="cs-CZ">
                <a:latin typeface="Segoe Script" pitchFamily="32" charset="0"/>
              </a:rPr>
              <a:t>sundáme ze špejle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1438" y="1981200"/>
            <a:ext cx="5140325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6" presetClass="entr" presetSubtype="37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repl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repl">
                                        <p:cTn id="10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2286000" y="485775"/>
            <a:ext cx="6553200" cy="2227263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500">
                <a:latin typeface="Segoe Script" pitchFamily="32" charset="0"/>
              </a:rPr>
              <a:t>aby jsme měli stejné průměry,</a:t>
            </a:r>
            <a:r>
              <a:rPr lang="cs-CZ" sz="3500">
                <a:latin typeface="Times New Roman" pitchFamily="18" charset="0"/>
              </a:rPr>
              <a:t> </a:t>
            </a:r>
            <a:r>
              <a:rPr lang="cs-CZ" sz="3500">
                <a:latin typeface="Segoe Script" pitchFamily="32" charset="0"/>
              </a:rPr>
              <a:t>můžeme si pomoci speciálním </a:t>
            </a:r>
            <a:r>
              <a:rPr lang="cs-CZ" sz="3500">
                <a:latin typeface="Times New Roman" pitchFamily="18" charset="0"/>
              </a:rPr>
              <a:t>			</a:t>
            </a:r>
            <a:r>
              <a:rPr lang="cs-CZ" sz="3500">
                <a:latin typeface="Segoe Script" pitchFamily="32" charset="0"/>
              </a:rPr>
              <a:t>pravítkem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27375" y="2422525"/>
            <a:ext cx="4600575" cy="36687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6" presetClass="entr" presetSubtype="37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additive="repl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repl">
                                        <p:cTn id="10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2743200" y="395288"/>
            <a:ext cx="4724400" cy="1876425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latin typeface="Segoe Script" pitchFamily="32" charset="0"/>
              </a:rPr>
              <a:t>vytvoříme si kroužky  	různých barev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1438" y="1981200"/>
            <a:ext cx="5140325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6" presetClass="entr" presetSubtype="37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repl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repl">
                                        <p:cTn id="10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2209800" y="319088"/>
            <a:ext cx="6172200" cy="1876425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latin typeface="Segoe Script" pitchFamily="32" charset="0"/>
              </a:rPr>
              <a:t>zmáčkneme jednu stranu</a:t>
            </a:r>
            <a:r>
              <a:rPr lang="cs-CZ">
                <a:latin typeface="Times New Roman" pitchFamily="18" charset="0"/>
              </a:rPr>
              <a:t> </a:t>
            </a:r>
            <a:r>
              <a:rPr lang="cs-CZ">
                <a:latin typeface="Segoe Script" pitchFamily="32" charset="0"/>
              </a:rPr>
              <a:t>a vznikne nám slzička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1438" y="1981200"/>
            <a:ext cx="5140325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6" presetClass="entr" presetSubtype="37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repl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repl">
                                        <p:cTn id="10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2438400" y="395288"/>
            <a:ext cx="5699125" cy="1876425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latin typeface="Segoe Script" pitchFamily="32" charset="0"/>
              </a:rPr>
              <a:t>postupně k sobě lepíme 	jednotlivé slzičky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1438" y="1981200"/>
            <a:ext cx="5140325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6" presetClass="entr" presetSubtype="37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repl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repl">
                                        <p:cTn id="10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1447800"/>
            <a:ext cx="8305800" cy="12954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latin typeface="Segoe Script" pitchFamily="32" charset="0"/>
              </a:rPr>
              <a:t>hotové kytičky přilepíme 	na podklad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9200" y="2667000"/>
            <a:ext cx="3440113" cy="2760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46688" y="2657475"/>
            <a:ext cx="3440112" cy="2760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6" presetClass="entr" presetSubtype="37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repl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repl">
                                        <p:cTn id="10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6" presetClass="entr" presetSubtype="37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repl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repl">
                                        <p:cTn id="14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WordArt 1"/>
          <p:cNvSpPr>
            <a:spLocks noChangeArrowheads="1" noChangeShapeType="1" noTextEdit="1"/>
          </p:cNvSpPr>
          <p:nvPr/>
        </p:nvSpPr>
        <p:spPr bwMode="auto">
          <a:xfrm>
            <a:off x="1905000" y="1447800"/>
            <a:ext cx="5867400" cy="22399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noFill/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40186" dir="1096358" algn="ctr" rotWithShape="0">
                    <a:srgbClr val="C0C0C0"/>
                  </a:outerShdw>
                </a:effectLst>
                <a:latin typeface="Times New Roman"/>
                <a:cs typeface="Times New Roman"/>
              </a:rPr>
              <a:t>Děkuji Vám za pozornost. </a:t>
            </a:r>
          </a:p>
          <a:p>
            <a:pPr algn="ctr"/>
            <a:endParaRPr lang="cs-CZ" sz="3600" kern="10">
              <a:ln w="9525">
                <a:noFill/>
                <a:round/>
                <a:headEnd/>
                <a:tailEnd/>
              </a:ln>
              <a:solidFill>
                <a:srgbClr val="FF0000"/>
              </a:solidFill>
              <a:effectLst>
                <a:outerShdw dist="40186" dir="1096358" algn="ctr" rotWithShape="0">
                  <a:srgbClr val="C0C0C0"/>
                </a:outerShdw>
              </a:effectLst>
              <a:latin typeface="Times New Roman"/>
              <a:cs typeface="Times New Roman"/>
            </a:endParaRPr>
          </a:p>
          <a:p>
            <a:pPr algn="ctr"/>
            <a:r>
              <a:rPr lang="cs-CZ" sz="3600" kern="10">
                <a:ln w="9525">
                  <a:noFill/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40186" dir="1096358" algn="ctr" rotWithShape="0">
                    <a:srgbClr val="C0C0C0"/>
                  </a:outerShdw>
                </a:effectLst>
                <a:latin typeface="Times New Roman"/>
                <a:cs typeface="Times New Roman"/>
              </a:rPr>
              <a:t>Následují kontrolní otázky.</a:t>
            </a:r>
          </a:p>
        </p:txBody>
      </p:sp>
    </p:spTree>
  </p:cSld>
  <p:clrMapOvr>
    <a:masterClrMapping/>
  </p:clrMapOvr>
  <p:transition>
    <p:push/>
  </p:transition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 Box 1"/>
          <p:cNvSpPr txBox="1">
            <a:spLocks noChangeArrowheads="1"/>
          </p:cNvSpPr>
          <p:nvPr/>
        </p:nvSpPr>
        <p:spPr bwMode="auto">
          <a:xfrm>
            <a:off x="1752600" y="1219200"/>
            <a:ext cx="6096000" cy="7858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marL="341313" indent="-341313">
              <a:spcBef>
                <a:spcPts val="1125"/>
              </a:spcBef>
              <a:buClr>
                <a:srgbClr val="FFFFFF"/>
              </a:buClr>
              <a:buFont typeface="Times New Roman" pitchFamily="18" charset="0"/>
              <a:buAutoNum type="arabicPeriod"/>
              <a:tabLst>
                <a:tab pos="341313" algn="l"/>
                <a:tab pos="1255713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cs-CZ" dirty="0">
                <a:solidFill>
                  <a:srgbClr val="FFFFFF"/>
                </a:solidFill>
                <a:latin typeface="Times New Roman" pitchFamily="18" charset="0"/>
              </a:rPr>
              <a:t>Popiš podrobně techniku QUILLING.</a:t>
            </a:r>
          </a:p>
          <a:p>
            <a:pPr marL="341313" indent="-341313">
              <a:spcBef>
                <a:spcPts val="1125"/>
              </a:spcBef>
              <a:buClr>
                <a:srgbClr val="FFFFFF"/>
              </a:buClr>
              <a:buFont typeface="Times New Roman" pitchFamily="18" charset="0"/>
              <a:buAutoNum type="arabicPeriod"/>
              <a:tabLst>
                <a:tab pos="341313" algn="l"/>
                <a:tab pos="1255713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cs-CZ">
                <a:solidFill>
                  <a:srgbClr val="FFFFFF"/>
                </a:solidFill>
                <a:latin typeface="Times New Roman" pitchFamily="18" charset="0"/>
              </a:rPr>
              <a:t>Co </a:t>
            </a:r>
            <a:r>
              <a:rPr lang="cs-CZ">
                <a:solidFill>
                  <a:srgbClr val="FFFFFF"/>
                </a:solidFill>
                <a:latin typeface="Times New Roman" pitchFamily="18" charset="0"/>
              </a:rPr>
              <a:t>by </a:t>
            </a:r>
            <a:r>
              <a:rPr lang="cs-CZ" smtClean="0">
                <a:solidFill>
                  <a:srgbClr val="FFFFFF"/>
                </a:solidFill>
                <a:latin typeface="Times New Roman" pitchFamily="18" charset="0"/>
              </a:rPr>
              <a:t>jsi </a:t>
            </a:r>
            <a:r>
              <a:rPr lang="cs-CZ">
                <a:solidFill>
                  <a:srgbClr val="FFFFFF"/>
                </a:solidFill>
                <a:latin typeface="Times New Roman" pitchFamily="18" charset="0"/>
              </a:rPr>
              <a:t>pomocí této techniky vytvořil? </a:t>
            </a:r>
          </a:p>
        </p:txBody>
      </p:sp>
    </p:spTree>
  </p:cSld>
  <p:clrMapOvr>
    <a:masterClrMapping/>
  </p:clrMapOvr>
  <p:transition>
    <p:push/>
  </p:transition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 Box 1"/>
          <p:cNvSpPr txBox="1">
            <a:spLocks noChangeArrowheads="1"/>
          </p:cNvSpPr>
          <p:nvPr/>
        </p:nvSpPr>
        <p:spPr bwMode="auto">
          <a:xfrm>
            <a:off x="1676400" y="457200"/>
            <a:ext cx="7010400" cy="1295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FFFF"/>
                </a:solidFill>
                <a:latin typeface="Tahoma" pitchFamily="34" charset="0"/>
              </a:rPr>
              <a:t>PREZENTOVANÉ FOTOGRAFIE JSOU VÝHRADNÍM VLASTNICTVÍM AUTORKY DUM Mgr. Jarmily Borecké.</a:t>
            </a:r>
          </a:p>
        </p:txBody>
      </p:sp>
    </p:spTree>
  </p:cSld>
  <p:clrMapOvr>
    <a:masterClrMapping/>
  </p:clrMapOvr>
  <p:transition>
    <p:push/>
  </p:transition>
  <p:timing>
    <p:tnLst>
      <p:par>
        <p:cTn id="1" dur="indefinite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258</Words>
  <Application>Microsoft Office PowerPoint</Application>
  <PresentationFormat>Předvádění na obrazovce (4:3)</PresentationFormat>
  <Paragraphs>64</Paragraphs>
  <Slides>17</Slides>
  <Notes>17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26" baseType="lpstr">
      <vt:lpstr>Times New Roman</vt:lpstr>
      <vt:lpstr>Arial</vt:lpstr>
      <vt:lpstr>Segoe UI</vt:lpstr>
      <vt:lpstr>Vivaldi</vt:lpstr>
      <vt:lpstr>Wingdings</vt:lpstr>
      <vt:lpstr>Segoe Script</vt:lpstr>
      <vt:lpstr>Tahoma</vt:lpstr>
      <vt:lpstr>Motiv sady Office</vt:lpstr>
      <vt:lpstr>Motiv sady Office</vt:lpstr>
      <vt:lpstr>Snímek 1</vt:lpstr>
      <vt:lpstr>Snímek 2</vt:lpstr>
      <vt:lpstr>QUILLING</vt:lpstr>
      <vt:lpstr>Pomůcky: barevné papíry, řezačka, lepidlo, špejle</vt:lpstr>
      <vt:lpstr>papíry nařežeme na proužky   šířky 0,5 cm</vt:lpstr>
      <vt:lpstr>nařízneme špejli –    přibližně 0,8 cm</vt:lpstr>
      <vt:lpstr>proužek papíru zasuneme do připravené špejle</vt:lpstr>
      <vt:lpstr>papír postupně rolujeme</vt:lpstr>
      <vt:lpstr>srolovaný papír opatrně       sundáme ze špejle</vt:lpstr>
      <vt:lpstr>aby jsme měli stejné průměry, můžeme si pomoci speciálním    pravítkem</vt:lpstr>
      <vt:lpstr>vytvoříme si kroužky   různých barev</vt:lpstr>
      <vt:lpstr>zmáčkneme jednu stranu a vznikne nám slzička</vt:lpstr>
      <vt:lpstr>postupně k sobě lepíme  jednotlivé slzičky</vt:lpstr>
      <vt:lpstr>hotové kytičky přilepíme  na podklad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QUILLING</dc:title>
  <dc:creator>jarmila</dc:creator>
  <cp:lastModifiedBy>Dum</cp:lastModifiedBy>
  <cp:revision>22</cp:revision>
  <cp:lastPrinted>1601-01-01T00:00:00Z</cp:lastPrinted>
  <dcterms:created xsi:type="dcterms:W3CDTF">2012-06-11T00:05:17Z</dcterms:created>
  <dcterms:modified xsi:type="dcterms:W3CDTF">2014-02-10T20:05:53Z</dcterms:modified>
</cp:coreProperties>
</file>