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3" r:id="rId3"/>
    <p:sldId id="264" r:id="rId4"/>
    <p:sldId id="257" r:id="rId5"/>
    <p:sldId id="258" r:id="rId6"/>
    <p:sldId id="259" r:id="rId7"/>
    <p:sldId id="260" r:id="rId8"/>
    <p:sldId id="261" r:id="rId9"/>
    <p:sldId id="265" r:id="rId10"/>
    <p:sldId id="266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31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821CF9-B76A-4E24-B663-FD8A0C9C4157}" type="datetimeFigureOut">
              <a:rPr lang="cs-CZ" smtClean="0"/>
              <a:pPr/>
              <a:t>10.2.2014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7AC8E8-FA6C-4BAE-B181-784B9B988C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544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AC8E8-FA6C-4BAE-B181-784B9B988C05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A2666-52FE-4BB3-A431-B8CCA567F77C}" type="datetime1">
              <a:rPr lang="cs-CZ" smtClean="0"/>
              <a:pPr/>
              <a:t>10.2.2014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4083D-1719-48F6-A8B0-59E415CC5135}" type="datetime1">
              <a:rPr lang="cs-CZ" smtClean="0"/>
              <a:pPr/>
              <a:t>10.2.2014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07250-5B54-40D3-B2F6-A59F29A777BF}" type="datetime1">
              <a:rPr lang="cs-CZ" smtClean="0"/>
              <a:pPr/>
              <a:t>10.2.2014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DD6EA-6BD2-4151-8BB2-5666DF87699C}" type="datetime1">
              <a:rPr lang="cs-CZ" smtClean="0"/>
              <a:pPr/>
              <a:t>10.2.2014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DB4D-8C7D-4E51-9036-54FE7A2AB124}" type="datetime1">
              <a:rPr lang="cs-CZ" smtClean="0"/>
              <a:pPr/>
              <a:t>10.2.2014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10955-9264-468F-B207-29D12AA7B916}" type="datetime1">
              <a:rPr lang="cs-CZ" smtClean="0"/>
              <a:pPr/>
              <a:t>10.2.2014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FD4F1-278D-4D2A-92C9-D6A6BF20EB19}" type="datetime1">
              <a:rPr lang="cs-CZ" smtClean="0"/>
              <a:pPr/>
              <a:t>10.2.2014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B30-96F0-4D0E-9775-5B784BDDD8F4}" type="datetime1">
              <a:rPr lang="cs-CZ" smtClean="0"/>
              <a:pPr/>
              <a:t>10.2.2014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F5A-3448-4862-98AC-EDC0F671C28B}" type="datetime1">
              <a:rPr lang="cs-CZ" smtClean="0"/>
              <a:pPr/>
              <a:t>10.2.2014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E968A-D9BA-4AA8-81DB-2433B49AC5B7}" type="datetime1">
              <a:rPr lang="cs-CZ" smtClean="0"/>
              <a:pPr/>
              <a:t>10.2.2014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9208-A46E-4E83-A576-A44D95F5D5AF}" type="datetime1">
              <a:rPr lang="cs-CZ" smtClean="0"/>
              <a:pPr/>
              <a:t>10.2.2014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55000">
              <a:srgbClr val="D49E6C"/>
            </a:gs>
            <a:gs pos="93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C1BB2-9787-492C-9ED0-1EEE26C6EDD4}" type="datetime1">
              <a:rPr lang="cs-CZ" smtClean="0"/>
              <a:pPr/>
              <a:t>10.2.2014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>
    <p:wipe dir="d"/>
  </p:transition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jpeg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278092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            Základní škola a Mateřská škola Dobrá Voda u Českých Budějovic,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Na Vyhlídce 6, 373 16 Dobrá Voda u Českých Budějovic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i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EU  PENÍZE  ŠKOLÁM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Zlepšení podmínek pro vzdělávání na základních školách Operačního programu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Vzdělávání pro konkurenceschopnost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467544" y="1196752"/>
          <a:ext cx="749300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Picture" r:id="rId4" imgW="1476756" imgH="1077468" progId="Word.Picture.8">
                  <p:embed/>
                </p:oleObj>
              </mc:Choice>
              <mc:Fallback>
                <p:oleObj name="Picture" r:id="rId4" imgW="1476756" imgH="1077468" progId="Word.Picture.8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196752"/>
                        <a:ext cx="749300" cy="544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3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2276872"/>
            <a:ext cx="5760720" cy="11903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525963"/>
          </a:xfrm>
        </p:spPr>
        <p:txBody>
          <a:bodyPr>
            <a:noAutofit/>
          </a:bodyPr>
          <a:lstStyle/>
          <a:p>
            <a:pPr fontAlgn="t">
              <a:buNone/>
            </a:pPr>
            <a:endParaRPr lang="cs-CZ" sz="2000" dirty="0" smtClean="0"/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Číslo a název klíčové aktivity: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     III/2 Inovace a zkvalitnění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výuky prostřednictvím ICT.</a:t>
            </a:r>
          </a:p>
          <a:p>
            <a:pPr marL="0" indent="0"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Číslo DUM: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VY_32_INOVACE_ČS.4.38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Jméno autora: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Mgr. Olga Šafářová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Datum (období) vytvoření DUM: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16.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2013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	      4.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oblast: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 Člověk a jeho svět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obor: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 Vlastivěda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4525963"/>
          </a:xfrm>
        </p:spPr>
        <p:txBody>
          <a:bodyPr>
            <a:noAutofit/>
          </a:bodyPr>
          <a:lstStyle/>
          <a:p>
            <a:pPr lvl="0" fontAlgn="t"/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Klíčová slova:	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Jan Hus, Betlémská kaple,</a:t>
            </a:r>
          </a:p>
          <a:p>
            <a:pPr marL="0" lvl="0" indent="0" fontAlgn="t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Kozí Hrádek, Kostnice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fontAlgn="t"/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pPr lvl="0" fontAlgn="t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	     Prezentace slouží k výuce a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k zápisu do sešitu. 		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Podporuje aktivní  přístup žáků 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k získávání nových vědomostí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s využitím interaktivní tabule</a:t>
            </a:r>
          </a:p>
          <a:p>
            <a:pPr marL="0" indent="0">
              <a:buNone/>
            </a:pP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Druh učebního materiálu: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     Prezentace</a:t>
            </a:r>
            <a:endParaRPr lang="en-US" sz="2000" dirty="0">
              <a:solidFill>
                <a:srgbClr val="5656B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Očekávaný  výstup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:    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Žáci znají význam osobnosti Jana Husa</a:t>
            </a:r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MISTR JAN HUS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208912" cy="504056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  Počátkem 15. století vrcholí mravní úpadek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katolické církve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 Církev se snaží ovládnout 3 papežové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b="1" dirty="0"/>
              <a:t> </a:t>
            </a:r>
            <a:r>
              <a:rPr lang="cs-CZ" b="1" dirty="0" smtClean="0"/>
              <a:t> </a:t>
            </a:r>
            <a:r>
              <a:rPr lang="cs-CZ" dirty="0" smtClean="0"/>
              <a:t>Duchovní hromadí obrovské majetky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/>
              <a:t> </a:t>
            </a:r>
            <a:r>
              <a:rPr lang="cs-CZ" dirty="0" smtClean="0"/>
              <a:t> Bohatnou především z prodeje odpustků</a:t>
            </a:r>
            <a:endParaRPr lang="cs-CZ" dirty="0" smtClean="0"/>
          </a:p>
          <a:p>
            <a:pPr marL="0" indent="0">
              <a:buNone/>
            </a:pPr>
            <a:endParaRPr lang="cs-CZ" b="1" dirty="0" smtClean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340768"/>
            <a:ext cx="8013576" cy="5073427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  Mezi největší kritiky zhýralé církve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patřil univerzitní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mistr, kněz </a:t>
            </a:r>
            <a:r>
              <a:rPr lang="cs-CZ" b="1" dirty="0" smtClean="0"/>
              <a:t>Jan Hus</a:t>
            </a:r>
          </a:p>
          <a:p>
            <a:pPr marL="0" indent="0">
              <a:buNone/>
            </a:pPr>
            <a:endParaRPr lang="cs-CZ" b="1" dirty="0" smtClean="0"/>
          </a:p>
          <a:p>
            <a:pPr lvl="0">
              <a:buFont typeface="Wingdings" pitchFamily="2" charset="2"/>
              <a:buChar char="v"/>
            </a:pPr>
            <a:r>
              <a:rPr lang="cs-CZ" b="1" dirty="0"/>
              <a:t> </a:t>
            </a:r>
            <a:r>
              <a:rPr lang="cs-CZ" b="1" dirty="0" smtClean="0"/>
              <a:t> </a:t>
            </a:r>
            <a:r>
              <a:rPr lang="cs-CZ" dirty="0">
                <a:solidFill>
                  <a:prstClr val="black"/>
                </a:solidFill>
              </a:rPr>
              <a:t>Zprvu jeho učení </a:t>
            </a:r>
            <a:endParaRPr lang="cs-CZ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smtClean="0">
                <a:solidFill>
                  <a:prstClr val="black"/>
                </a:solidFill>
              </a:rPr>
              <a:t>     podporoval</a:t>
            </a:r>
          </a:p>
          <a:p>
            <a:pPr marL="0" lvl="0" indent="0">
              <a:buNone/>
            </a:pP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smtClean="0">
                <a:solidFill>
                  <a:prstClr val="black"/>
                </a:solidFill>
              </a:rPr>
              <a:t>     </a:t>
            </a:r>
            <a:r>
              <a:rPr lang="cs-CZ" dirty="0">
                <a:solidFill>
                  <a:prstClr val="black"/>
                </a:solidFill>
              </a:rPr>
              <a:t>i Václav IV.</a:t>
            </a:r>
          </a:p>
          <a:p>
            <a:pPr marL="0" lvl="0" indent="0">
              <a:buNone/>
            </a:pPr>
            <a:r>
              <a:rPr lang="cs-CZ" dirty="0" smtClean="0">
                <a:solidFill>
                  <a:prstClr val="black"/>
                </a:solidFill>
              </a:rPr>
              <a:t>      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b="1" dirty="0" smtClean="0"/>
          </a:p>
          <a:p>
            <a:pPr>
              <a:buFont typeface="Wingdings" pitchFamily="2" charset="2"/>
              <a:buChar char="v"/>
            </a:pPr>
            <a:endParaRPr lang="cs-CZ" b="1" dirty="0" smtClean="0"/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 marL="0" indent="0">
              <a:buNone/>
            </a:pPr>
            <a:endParaRPr lang="cs-CZ" b="1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76872"/>
            <a:ext cx="3743325" cy="385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836712"/>
            <a:ext cx="8003232" cy="528945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mtClean="0"/>
              <a:t>  Kázal</a:t>
            </a:r>
            <a:r>
              <a:rPr lang="cs-CZ" smtClean="0"/>
              <a:t>  </a:t>
            </a:r>
            <a:r>
              <a:rPr lang="cs-CZ" dirty="0" smtClean="0"/>
              <a:t>v Praze v </a:t>
            </a:r>
            <a:r>
              <a:rPr lang="cs-CZ" b="1" dirty="0" smtClean="0"/>
              <a:t>Betlémské kapli </a:t>
            </a:r>
          </a:p>
          <a:p>
            <a:pPr marL="0" indent="0">
              <a:buNone/>
            </a:pPr>
            <a:endParaRPr lang="cs-CZ" b="1" dirty="0" smtClean="0"/>
          </a:p>
          <a:p>
            <a:pPr>
              <a:buFont typeface="Wingdings" pitchFamily="2" charset="2"/>
              <a:buChar char="v"/>
            </a:pPr>
            <a:r>
              <a:rPr lang="cs-CZ" b="1" dirty="0"/>
              <a:t> </a:t>
            </a:r>
            <a:r>
              <a:rPr lang="cs-CZ" dirty="0" smtClean="0"/>
              <a:t> Kázání</a:t>
            </a:r>
            <a:r>
              <a:rPr lang="cs-CZ" dirty="0" smtClean="0"/>
              <a:t> byla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 smtClean="0"/>
              <a:t> v češtině,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 smtClean="0"/>
              <a:t>aby jim rozuměli</a:t>
            </a:r>
          </a:p>
          <a:p>
            <a:pPr marL="0" indent="0">
              <a:buNone/>
            </a:pPr>
            <a:r>
              <a:rPr lang="cs-CZ" dirty="0" smtClean="0"/>
              <a:t>      prostí lidé</a:t>
            </a: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 </a:t>
            </a:r>
            <a:r>
              <a:rPr lang="cs-CZ" dirty="0" smtClean="0"/>
              <a:t> Nabádal církev,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aby se vzdala bohatství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060848"/>
            <a:ext cx="4343400" cy="325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836712"/>
            <a:ext cx="7941568" cy="5822107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  Svým kázáním proti sobě popudil církev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 </a:t>
            </a:r>
            <a:r>
              <a:rPr lang="cs-CZ" dirty="0" smtClean="0"/>
              <a:t> Jeho bohoslužby byly zakázány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 </a:t>
            </a:r>
            <a:r>
              <a:rPr lang="cs-CZ" dirty="0" smtClean="0"/>
              <a:t>  Hus se uchýlil na venkov, kázal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na Kozím Hrádku</a:t>
            </a:r>
            <a:endParaRPr lang="cs-CZ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284984"/>
            <a:ext cx="3881342" cy="2909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08720"/>
            <a:ext cx="8147248" cy="5217443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   V roce 1414 byl pozván římským králem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b="1" dirty="0" smtClean="0"/>
              <a:t>Zikmundem Lucemburským </a:t>
            </a:r>
            <a:r>
              <a:rPr lang="cs-CZ" dirty="0" smtClean="0"/>
              <a:t>na církevní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sněm </a:t>
            </a:r>
            <a:r>
              <a:rPr lang="cs-CZ" dirty="0" smtClean="0"/>
              <a:t>do německé </a:t>
            </a:r>
            <a:r>
              <a:rPr lang="cs-CZ" b="1" dirty="0" smtClean="0"/>
              <a:t>Kostnice</a:t>
            </a:r>
            <a:endParaRPr lang="cs-CZ" dirty="0"/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   </a:t>
            </a:r>
            <a:r>
              <a:rPr lang="cs-CZ" dirty="0" smtClean="0"/>
              <a:t>Zikmund se zaručil za jeho bezpečnost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 </a:t>
            </a:r>
            <a:r>
              <a:rPr lang="cs-CZ" dirty="0" smtClean="0"/>
              <a:t>  Hus zde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obhajoval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své myšlenky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o nápravě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církve</a:t>
            </a:r>
            <a:endParaRPr lang="cs-CZ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284984"/>
            <a:ext cx="4576572" cy="2955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124744"/>
            <a:ext cx="8147248" cy="5001419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  Hus své učení před církevními hodnostáři</a:t>
            </a:r>
          </a:p>
          <a:p>
            <a:pPr marL="0" indent="0">
              <a:buNone/>
            </a:pPr>
            <a:r>
              <a:rPr lang="cs-CZ" dirty="0" smtClean="0"/>
              <a:t>      neobhájil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/>
              <a:t> </a:t>
            </a:r>
            <a:r>
              <a:rPr lang="cs-CZ" dirty="0" smtClean="0"/>
              <a:t> Byl zajat a prohlášen za kacíře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/>
              <a:t> </a:t>
            </a:r>
            <a:r>
              <a:rPr lang="cs-CZ" dirty="0" smtClean="0"/>
              <a:t> Zikmund své slovo nedodržel,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Husa neochránil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9561601"/>
      </p:ext>
    </p:extLst>
  </p:cSld>
  <p:clrMapOvr>
    <a:masterClrMapping/>
  </p:clrMapOvr>
  <p:transition advClick="0" advTm="5000"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8219256" cy="5361459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  </a:t>
            </a:r>
            <a:r>
              <a:rPr lang="cs-CZ" b="1" dirty="0" smtClean="0"/>
              <a:t>6. července 1415 </a:t>
            </a:r>
            <a:r>
              <a:rPr lang="cs-CZ" dirty="0" smtClean="0"/>
              <a:t>byl Jan Hus upálen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/>
              <a:t> </a:t>
            </a:r>
            <a:r>
              <a:rPr lang="cs-CZ" dirty="0" smtClean="0"/>
              <a:t> Tento den si každoročně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připomínáme jako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státní svátek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205" y="1412776"/>
            <a:ext cx="3172397" cy="496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8958441"/>
      </p:ext>
    </p:extLst>
  </p:cSld>
  <p:clrMapOvr>
    <a:masterClrMapping/>
  </p:clrMapOvr>
  <p:transition advClick="0" advTm="5000"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 A ZDROJE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1400" dirty="0" smtClean="0"/>
              <a:t>  </a:t>
            </a:r>
            <a:r>
              <a:rPr lang="cs-CZ" sz="1400" dirty="0" smtClean="0"/>
              <a:t>      </a:t>
            </a:r>
            <a:r>
              <a:rPr lang="cs-CZ" sz="1600" b="1" dirty="0" smtClean="0"/>
              <a:t>obr. č.1: </a:t>
            </a:r>
            <a:r>
              <a:rPr lang="cs-CZ" sz="1600" dirty="0"/>
              <a:t>TARAGUI. </a:t>
            </a:r>
            <a:r>
              <a:rPr lang="cs-CZ" sz="1600" i="1" dirty="0"/>
              <a:t>•commons.wikimedia.org</a:t>
            </a:r>
            <a:r>
              <a:rPr lang="cs-CZ" sz="1600" dirty="0"/>
              <a:t> [online]. [cit. 10.2.2014]. Dostupný na WWW: http://commons.wikimedia.org/wiki/File:Jan_Hus.jpg?uselang=cs </a:t>
            </a:r>
            <a:endParaRPr lang="cs-CZ" sz="1600" b="1" dirty="0" smtClean="0"/>
          </a:p>
          <a:p>
            <a:pPr>
              <a:buNone/>
            </a:pPr>
            <a:r>
              <a:rPr lang="cs-CZ" sz="1600" b="1" dirty="0"/>
              <a:t> </a:t>
            </a:r>
            <a:r>
              <a:rPr lang="cs-CZ" sz="1600" b="1" dirty="0" smtClean="0"/>
              <a:t>      </a:t>
            </a:r>
            <a:r>
              <a:rPr lang="cs-CZ" sz="1600" b="1" dirty="0" smtClean="0">
                <a:solidFill>
                  <a:prstClr val="black"/>
                </a:solidFill>
              </a:rPr>
              <a:t>obr</a:t>
            </a:r>
            <a:r>
              <a:rPr lang="cs-CZ" sz="1600" b="1" dirty="0">
                <a:solidFill>
                  <a:prstClr val="black"/>
                </a:solidFill>
              </a:rPr>
              <a:t>. </a:t>
            </a:r>
            <a:r>
              <a:rPr lang="cs-CZ" sz="1600" b="1" dirty="0" smtClean="0">
                <a:solidFill>
                  <a:prstClr val="black"/>
                </a:solidFill>
              </a:rPr>
              <a:t>č.2:  </a:t>
            </a:r>
            <a:r>
              <a:rPr lang="cs-CZ" sz="1600" dirty="0"/>
              <a:t>DEZIDOR. </a:t>
            </a:r>
            <a:r>
              <a:rPr lang="cs-CZ" sz="1600" i="1" dirty="0"/>
              <a:t>•commons.wikimedia.org</a:t>
            </a:r>
            <a:r>
              <a:rPr lang="cs-CZ" sz="1600" dirty="0"/>
              <a:t> [online]. [cit. 10.2.2014]. Dostupný na WWW: http://commons.wikimedia.org/wiki/File:Praha_2055.jpg </a:t>
            </a:r>
            <a:endParaRPr lang="cs-CZ" sz="1600" b="1" dirty="0" smtClean="0">
              <a:solidFill>
                <a:prstClr val="black"/>
              </a:solidFill>
            </a:endParaRPr>
          </a:p>
          <a:p>
            <a:pPr>
              <a:buNone/>
            </a:pPr>
            <a:r>
              <a:rPr lang="cs-CZ" sz="1600" b="1" dirty="0">
                <a:solidFill>
                  <a:prstClr val="black"/>
                </a:solidFill>
              </a:rPr>
              <a:t> </a:t>
            </a:r>
            <a:r>
              <a:rPr lang="cs-CZ" sz="1600" b="1" dirty="0" smtClean="0">
                <a:solidFill>
                  <a:prstClr val="black"/>
                </a:solidFill>
              </a:rPr>
              <a:t>      </a:t>
            </a:r>
            <a:r>
              <a:rPr lang="cs-CZ" sz="1600" b="1" dirty="0" smtClean="0">
                <a:solidFill>
                  <a:prstClr val="black"/>
                </a:solidFill>
              </a:rPr>
              <a:t>obr</a:t>
            </a:r>
            <a:r>
              <a:rPr lang="cs-CZ" sz="1600" b="1" dirty="0">
                <a:solidFill>
                  <a:prstClr val="black"/>
                </a:solidFill>
              </a:rPr>
              <a:t>. </a:t>
            </a:r>
            <a:r>
              <a:rPr lang="cs-CZ" sz="1600" b="1" dirty="0" smtClean="0">
                <a:solidFill>
                  <a:prstClr val="black"/>
                </a:solidFill>
              </a:rPr>
              <a:t>č.3:  </a:t>
            </a:r>
            <a:r>
              <a:rPr lang="cs-CZ" sz="1600" dirty="0"/>
              <a:t>KRALPILOT. </a:t>
            </a:r>
            <a:r>
              <a:rPr lang="cs-CZ" sz="1600" i="1" dirty="0"/>
              <a:t>•commons.wikimedia.org</a:t>
            </a:r>
            <a:r>
              <a:rPr lang="cs-CZ" sz="1600" dirty="0"/>
              <a:t> [online]. [cit. 10.2.2014]. Dostupný na WWW: http://commons.wikimedia.org/wiki/File:Hrad_-_hr%C3%A1dek_Koz%C3%AD_Hr%C3%A1dek,_z%C5%99%C3%ADcenina_cropped.jpg </a:t>
            </a:r>
            <a:endParaRPr lang="cs-CZ" sz="1600" b="1" dirty="0" smtClean="0">
              <a:solidFill>
                <a:prstClr val="black"/>
              </a:solidFill>
            </a:endParaRPr>
          </a:p>
          <a:p>
            <a:pPr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       </a:t>
            </a:r>
            <a:r>
              <a:rPr lang="cs-CZ" sz="1600" b="1" dirty="0">
                <a:solidFill>
                  <a:prstClr val="black"/>
                </a:solidFill>
              </a:rPr>
              <a:t>obr. </a:t>
            </a:r>
            <a:r>
              <a:rPr lang="cs-CZ" sz="1600" b="1" dirty="0" smtClean="0">
                <a:solidFill>
                  <a:prstClr val="black"/>
                </a:solidFill>
              </a:rPr>
              <a:t>č.4: </a:t>
            </a:r>
            <a:r>
              <a:rPr lang="cs-CZ" sz="1600" dirty="0"/>
              <a:t>BROŽÍK, Václav. </a:t>
            </a:r>
            <a:r>
              <a:rPr lang="cs-CZ" sz="1600" i="1" dirty="0"/>
              <a:t>•commons.wikimedia.org</a:t>
            </a:r>
            <a:r>
              <a:rPr lang="cs-CZ" sz="1600" dirty="0"/>
              <a:t> [online]. [cit. 10.2.2014]. Dostupný na WWW: http://commons.wikimedia.org/wiki/File:Bro%C5%BE%C3%ADk,_V%C3%A1clav_-_Hus_p%C5%99ed_koncilem_6._%C4%8Dervence_1415.jpg </a:t>
            </a:r>
            <a:endParaRPr lang="cs-CZ" sz="1600" dirty="0" smtClean="0"/>
          </a:p>
          <a:p>
            <a:pPr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       </a:t>
            </a:r>
            <a:r>
              <a:rPr lang="cs-CZ" sz="1600" b="1" dirty="0">
                <a:solidFill>
                  <a:prstClr val="black"/>
                </a:solidFill>
              </a:rPr>
              <a:t>obr. </a:t>
            </a:r>
            <a:r>
              <a:rPr lang="cs-CZ" sz="1600" b="1" dirty="0" smtClean="0">
                <a:solidFill>
                  <a:prstClr val="black"/>
                </a:solidFill>
              </a:rPr>
              <a:t>č.5: </a:t>
            </a:r>
            <a:r>
              <a:rPr lang="cs-CZ" sz="1600" dirty="0"/>
              <a:t>JENA CODEX. </a:t>
            </a:r>
            <a:r>
              <a:rPr lang="cs-CZ" sz="1600" i="1" dirty="0"/>
              <a:t>•commons.wikimedia.org</a:t>
            </a:r>
            <a:r>
              <a:rPr lang="cs-CZ" sz="1600" dirty="0"/>
              <a:t> [online]. [cit. 10.2.2014]. Dostupný na WWW: http://commons.wikimedia.org/wiki/File:Jan_Hus_at_the_Stake.jpg </a:t>
            </a:r>
            <a:endParaRPr lang="cs-CZ" sz="1600" b="1" dirty="0"/>
          </a:p>
        </p:txBody>
      </p:sp>
      <p:sp>
        <p:nvSpPr>
          <p:cNvPr id="5" name="Obdélník 4"/>
          <p:cNvSpPr/>
          <p:nvPr/>
        </p:nvSpPr>
        <p:spPr>
          <a:xfrm>
            <a:off x="755576" y="1340768"/>
            <a:ext cx="74705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Autorem materiálu a všech jeho částí, není-li uvedeno jinak, je Mgr. Olga Šafářová.</a:t>
            </a:r>
          </a:p>
          <a:p>
            <a:r>
              <a:rPr lang="cs-CZ" dirty="0" smtClean="0"/>
              <a:t> Materiál vznikl v OP Vzdělávání pro konkurenceschopnost – projekt EU peníze školám.  </a:t>
            </a:r>
            <a:endParaRPr lang="cs-CZ" dirty="0"/>
          </a:p>
        </p:txBody>
      </p:sp>
    </p:spTree>
  </p:cSld>
  <p:clrMapOvr>
    <a:masterClrMapping/>
  </p:clrMapOvr>
  <p:transition advClick="0" advTm="5000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364</Words>
  <Application>Microsoft Office PowerPoint</Application>
  <PresentationFormat>Předvádění na obrazovce (4:3)</PresentationFormat>
  <Paragraphs>93</Paragraphs>
  <Slides>11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sady Office</vt:lpstr>
      <vt:lpstr>Picture</vt:lpstr>
      <vt:lpstr>              Základní škola a Mateřská škola Dobrá Voda u Českých Budějovic, Na Vyhlídce 6, 373 16 Dobrá Voda u Českých Budějovic            EU  PENÍZE  ŠKOLÁM  Zlepšení podmínek pro vzdělávání na základních školách Operačního programu Vzdělávání pro konkurenceschopnost   </vt:lpstr>
      <vt:lpstr>Prezentace aplikace PowerPoint</vt:lpstr>
      <vt:lpstr>Prezentace aplikace PowerPoint</vt:lpstr>
      <vt:lpstr>MISTR JAN HUS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a Mateřská škola Dobrá Voda u Českých Budějovic, Na Vyhlídce 6, 373 16 Dobrá Voda u Českých Budějovic       EU  PENÍZE  ŠKOLÁM Zlepšení podmínek pro vzdělávání na základních školách Operačního programu Vzdělávání pro konkurenceschopnost     Číslo a název klíčové aktivity: IV/2  Inovace a zkvalitnění výuky směřující k rozvoji  matematické gramotnosti žáků základních škol Číslo DUM:    VY_42_INOVACE_M.2.18  Jméno autora:    Mgr. Olga Šafářová Datum (období) vytvoření DUM:        7. 11. 2012 Ročník:     2. Vzdělávací oblast:   Matematika a její aplikace  Vzdělávací obor:   Matematika Klíčová slova:    Slovní úloha,  sčítání a odčítání do 100                                                     Anotace:    Žák sčítá a odčítá v oboru do 100,                                                                                                                                                                                                                                     řeší slovní úlohy s výpočty do sta s využitím vztahů                                                                  o několik více, o několik méně Druh učebního materiálu:  Pracovní list Očekávaný výstup:                           Žák umí vyřešit příklady na sčítání a odčítání do sta                                                                                                                    vyřeší slovní úlohy s výpočty do sta s využitím vztahů                                                                   o několik více , o několik méně    </dc:title>
  <cp:lastModifiedBy>ZSDV - Šafářová</cp:lastModifiedBy>
  <cp:revision>54</cp:revision>
  <dcterms:modified xsi:type="dcterms:W3CDTF">2014-02-10T20:00:59Z</dcterms:modified>
</cp:coreProperties>
</file>