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14"/>
  </p:notesMasterIdLst>
  <p:sldIdLst>
    <p:sldId id="256" r:id="rId3"/>
    <p:sldId id="307" r:id="rId4"/>
    <p:sldId id="337" r:id="rId5"/>
    <p:sldId id="341" r:id="rId6"/>
    <p:sldId id="340" r:id="rId7"/>
    <p:sldId id="338" r:id="rId8"/>
    <p:sldId id="339" r:id="rId9"/>
    <p:sldId id="343" r:id="rId10"/>
    <p:sldId id="342" r:id="rId11"/>
    <p:sldId id="271" r:id="rId12"/>
    <p:sldId id="270" r:id="rId13"/>
  </p:sldIdLst>
  <p:sldSz cx="9144000" cy="6858000" type="screen4x3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pitchFamily="34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83" autoAdjust="0"/>
    <p:restoredTop sz="94660"/>
  </p:normalViewPr>
  <p:slideViewPr>
    <p:cSldViewPr>
      <p:cViewPr>
        <p:scale>
          <a:sx n="80" d="100"/>
          <a:sy n="80" d="100"/>
        </p:scale>
        <p:origin x="-210" y="-7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5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8676" name="Rectangle 3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0350" cy="400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5124" name="Rectangle 4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3613" cy="480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noProof="0" smtClean="0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128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6600" cy="53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Microsoft YaHei" charset="-122"/>
              </a:defRPr>
            </a:lvl1pPr>
          </a:lstStyle>
          <a:p>
            <a:pPr>
              <a:defRPr/>
            </a:pPr>
            <a:fld id="{17461EE1-89B6-471B-9F31-CD3B6480672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231652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A01FCE13-705D-4459-B557-8EB08BDA086E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29699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70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2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3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4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5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6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7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8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919C4294-15C3-4F27-ACBB-BB92C1522649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9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307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D5467856-8E4D-4555-AB99-28C56F4CE9E3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10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2227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222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/>
            <a:fld id="{48EA0432-5351-41C8-B2DE-3CD3F2930F5A}" type="slidenum">
              <a:rPr lang="cs-CZ" altLang="cs-CZ" smtClean="0">
                <a:solidFill>
                  <a:srgbClr val="000000"/>
                </a:solidFill>
                <a:latin typeface="Times New Roman" pitchFamily="18" charset="0"/>
              </a:rPr>
              <a:pPr eaLnBrk="1"/>
              <a:t>11</a:t>
            </a:fld>
            <a:endParaRPr lang="cs-CZ" altLang="cs-CZ" smtClean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53251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5325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755650" y="5078413"/>
            <a:ext cx="6046788" cy="4811712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spcBef>
                <a:spcPct val="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  <a:ea typeface="Microsoft YaHei" pitchFamily="34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56E3-F1D4-488A-80A2-9521176CDCB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95300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8061ED-6F89-4D7D-83B5-C92BD2E31E3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890709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CB4BAF-39F6-4B9D-9956-F05D79F2A45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13423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AE44EE-33CA-46AF-A47C-E59900CBEF3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04366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E69A1-ECDD-4655-96DA-3202509B5D6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62935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4436DE-8483-4270-8FD0-B6EB1F2E64E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48678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DD14D-4EE2-459B-BC71-B3C9D3208BD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63038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D4A22-C1B6-4E65-BA55-298BA7A4285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32889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F52134-8C87-4EFB-B1D3-1D2BB813C44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00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0F11B2-86E2-4E4C-AFAA-97F1C990561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37710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1604963"/>
            <a:ext cx="2055813" cy="4521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6625" cy="4521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FC114E-C830-49EB-9D74-5FE00373926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063710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130425"/>
            <a:ext cx="7767638" cy="14636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4438E3-44E4-46D2-9FA5-3DE2CA1E348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001379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CE311C-DDA7-425B-BD73-49E46B4B54F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032239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0C7167-F77A-43A0-95C8-EE308CA8BB2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411490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D7B853-F33A-4834-809D-BFCE2B862B6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451988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5425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4963"/>
            <a:ext cx="4037013" cy="4521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007738-E518-413D-87E3-083E70F74C4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75592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DA2DB3-72EE-407B-B2A6-73699F6FF45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306929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14667E-3E3E-459D-81C5-4D66000E065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033329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5F497E-1655-4535-91FB-D2B385D703D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293432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B543DD-78D9-4DF6-8929-F37FABCA3B7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95005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4D2979-1B92-49A9-AABE-EA960B602A8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400940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77D1CB-36DA-4AD1-A155-82427DD955F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024480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273050"/>
            <a:ext cx="2055813" cy="585311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3050"/>
            <a:ext cx="6016625" cy="585311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959342-16DC-497A-8244-5DD3EF9393F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161667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4838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BE8AD4-779F-4102-B6B7-9B7EB0BD097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74005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130425"/>
            <a:ext cx="7767638" cy="1463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" name="Rectangle 2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5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Microsoft YaHei" charset="-122"/>
              </a:defRPr>
            </a:lvl1pPr>
          </a:lstStyle>
          <a:p>
            <a:pPr>
              <a:defRPr/>
            </a:pPr>
            <a:fld id="{CA7DFDDE-1A23-4C9D-B7E7-16A761B046B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1030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28838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r>
              <a:rPr lang="cs-CZ" altLang="cs-CZ"/>
              <a:t>26.11.2013</a:t>
            </a:r>
          </a:p>
        </p:txBody>
      </p:sp>
      <p:sp>
        <p:nvSpPr>
          <p:cNvPr id="2051" name="Text Box 2"/>
          <p:cNvSpPr txBox="1">
            <a:spLocks noChangeArrowheads="1"/>
          </p:cNvSpPr>
          <p:nvPr/>
        </p:nvSpPr>
        <p:spPr bwMode="auto">
          <a:xfrm>
            <a:off x="3124200" y="6356350"/>
            <a:ext cx="2894013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3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28838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ea typeface="Microsoft YaHei" charset="-122"/>
              </a:defRPr>
            </a:lvl1pPr>
          </a:lstStyle>
          <a:p>
            <a:pPr>
              <a:defRPr/>
            </a:pPr>
            <a:fld id="{0C000066-8F98-48CE-B588-030C560B944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2053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3050"/>
            <a:ext cx="8224838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054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4838" cy="452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hf sldNum="0" hdr="0" ftr="0"/>
  <p:txStyles>
    <p:titleStyle>
      <a:lvl1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2pPr>
      <a:lvl3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3pPr>
      <a:lvl4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4pPr>
      <a:lvl5pPr algn="l" defTabSz="449263" rtl="0" eaLnBrk="0" fontAlgn="base" hangingPunct="0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>
          <a:solidFill>
            <a:srgbClr val="000000"/>
          </a:solidFill>
          <a:latin typeface="Calibri" charset="0"/>
          <a:ea typeface="Microsoft YaHei" charset="-122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alibri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1.png"/><Relationship Id="rId5" Type="http://schemas.openxmlformats.org/officeDocument/2006/relationships/image" Target="../media/image10.emf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2.jpeg"/><Relationship Id="rId9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d-a-t.cz/sady-jednotlive-m-mf-katskup10.2.1.1.php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www.boellhoff.cz/cs/cz/spojovaci_prvky/specialni_spojovaci_prvky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://ucivozs.sweb.cz/kov10.html" TargetMode="External"/><Relationship Id="rId5" Type="http://schemas.openxmlformats.org/officeDocument/2006/relationships/hyperlink" Target="http://www.mitcalc.cz/doc/boltcon/help/cz/boltcontxt.htm" TargetMode="Externa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aphicFrame>
        <p:nvGraphicFramePr>
          <p:cNvPr id="6146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5572139"/>
              </p:ext>
            </p:extLst>
          </p:nvPr>
        </p:nvGraphicFramePr>
        <p:xfrm>
          <a:off x="750888" y="2060575"/>
          <a:ext cx="7561262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2725"/>
              </a:tblGrid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Projekt MŠMT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EU peníze středním školám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Název projektu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ICT do života školy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Registrační číslo projektu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CZ.1.07/1.5.00/34.0771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Šablona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III/2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Sada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22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Příčiny poruch šroubových spojů, renovace, výpočet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Klíčová slova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Drátová a samořezná závitová  vložka, </a:t>
                      </a: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závitníknamáhání</a:t>
                      </a: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tahem a střihem</a:t>
                      </a:r>
                      <a:endParaRPr kumimoji="0" lang="cs-CZ" alt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Technologie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Autor, spoluautor 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Ing. Křížová Naděžda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Jazyk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Čeština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učebního materiálu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Potřebné pomůcky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PC, dataprojektor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Druh interaktivity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Výklad pomocí prezentace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Stupeň a typ vzdělávání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Střední škola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Cílová skupina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2. ročník, žáci 17 – 18 let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Speciální vzdělávací potřeby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ne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Zdroje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Seznam viz poslední strana </a:t>
                      </a:r>
                    </a:p>
                  </a:txBody>
                  <a:tcPr marL="68400" marR="6840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10" name="Line 37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11" name="Rectangle 38"/>
          <p:cNvSpPr>
            <a:spLocks noChangeArrowheads="1"/>
          </p:cNvSpPr>
          <p:nvPr/>
        </p:nvSpPr>
        <p:spPr bwMode="auto">
          <a:xfrm>
            <a:off x="792163" y="990600"/>
            <a:ext cx="7559675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112" name="Text Box 39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1FB02F68-185D-4588-BDF2-CA2DC754B263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3114" name="Rectangle 41"/>
          <p:cNvSpPr>
            <a:spLocks noChangeArrowheads="1"/>
          </p:cNvSpPr>
          <p:nvPr/>
        </p:nvSpPr>
        <p:spPr bwMode="auto">
          <a:xfrm>
            <a:off x="787400" y="1454150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VY_32_INOVACE_22_433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3115" name="Picture 4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116" name="Picture 4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" name="Rectangle 41"/>
          <p:cNvSpPr>
            <a:spLocks noChangeArrowheads="1"/>
          </p:cNvSpPr>
          <p:nvPr/>
        </p:nvSpPr>
        <p:spPr bwMode="auto">
          <a:xfrm>
            <a:off x="791788" y="1025996"/>
            <a:ext cx="7559675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400" b="1" dirty="0" smtClean="0">
                <a:solidFill>
                  <a:srgbClr val="000000"/>
                </a:solidFill>
                <a:latin typeface="Calibri" pitchFamily="34" charset="0"/>
              </a:rPr>
              <a:t>Šroubové spoje 4</a:t>
            </a:r>
            <a:endParaRPr lang="cs-CZ" altLang="cs-CZ" sz="2400" b="1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 bwMode="auto">
          <a:xfrm>
            <a:off x="3203575" y="106462"/>
            <a:ext cx="5653088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0" rIns="90000" bIns="45000" numCol="1" rtlCol="0" anchor="t" anchorCtr="0" compatLnSpc="1">
            <a:prstTxWarp prst="textNoShape">
              <a:avLst/>
            </a:prstTxWarp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>
                <a:solidFill>
                  <a:schemeClr val="tx1"/>
                </a:solidFill>
                <a:latin typeface="Calibri" pitchFamily="34" charset="0"/>
              </a:rPr>
              <a:t>Renovace a údržba šroubových spojů: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vzhledem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k nízké ceně se šrouby, podložky a matice neopravují, ale nahrazují novými 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utná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kontrola zda není poškozen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závit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u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materiálů s malou pevností ve smyku (lehké kovy, plasty), se materiál při velkém namáhání vytrhne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o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pravy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vnitřního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závitu: - převrtáním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na větší závit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                                              - </a:t>
            </a:r>
            <a:r>
              <a:rPr lang="cs-CZ" altLang="cs-CZ" sz="2000" dirty="0" err="1" smtClean="0">
                <a:solidFill>
                  <a:schemeClr val="tx1"/>
                </a:solidFill>
                <a:latin typeface="Calibri" pitchFamily="34" charset="0"/>
              </a:rPr>
              <a:t>vyvložkováním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(např. vložkou </a:t>
            </a:r>
            <a:r>
              <a:rPr lang="cs-CZ" altLang="cs-CZ" sz="2000" dirty="0" err="1">
                <a:solidFill>
                  <a:schemeClr val="tx1"/>
                </a:solidFill>
                <a:latin typeface="Calibri" pitchFamily="34" charset="0"/>
              </a:rPr>
              <a:t>Heli-Coil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),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opravit   	 							původní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závit a zároveň několikanásobně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zvýšit 							jeho pevnost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2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079611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Závitové vložky z </a:t>
            </a:r>
            <a:r>
              <a:rPr lang="cs-CZ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profilového drátu </a:t>
            </a: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- HELICOIL</a:t>
            </a:r>
            <a:r>
              <a:rPr lang="cs-CZ" altLang="cs-CZ" sz="2000" b="1" dirty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® plus 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(video)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vytváří vysoce pevný, neopotřebitelný, tepelně zatížitelný závit nejvyšší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přesnosti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ve verzích free </a:t>
            </a:r>
            <a:r>
              <a:rPr lang="cs-CZ" altLang="cs-CZ" sz="2000" dirty="0" err="1">
                <a:solidFill>
                  <a:schemeClr val="tx1"/>
                </a:solidFill>
                <a:latin typeface="Calibri" pitchFamily="34" charset="0"/>
              </a:rPr>
              <a:t>running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(volně průběžný) a </a:t>
            </a:r>
            <a:r>
              <a:rPr lang="cs-CZ" altLang="cs-CZ" sz="2000" dirty="0" err="1">
                <a:solidFill>
                  <a:schemeClr val="tx1"/>
                </a:solidFill>
                <a:latin typeface="Calibri" pitchFamily="34" charset="0"/>
              </a:rPr>
              <a:t>screwlock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(samosvorný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),    zelená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popř. červená barva usnadňuje identifikaci v zabudovaném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stavu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>
                <a:solidFill>
                  <a:schemeClr val="tx1"/>
                </a:solidFill>
                <a:latin typeface="Calibri" pitchFamily="34" charset="0"/>
              </a:rPr>
              <a:t>Přednosti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- odolný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vůči korozi a teplu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- neopotřebitelný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- rovnoměrné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rozložení zatížení a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napětí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- jednoduchá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a rychlá montáž,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k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montáži je nezbytný závitník příslušné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  velikosti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a ruční montážní nástroj</a:t>
            </a: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3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9892" y="2996952"/>
            <a:ext cx="1944216" cy="194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7515" y="2996952"/>
            <a:ext cx="2246891" cy="24509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1426752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accent1">
                    <a:lumMod val="75000"/>
                  </a:schemeClr>
                </a:solidFill>
                <a:latin typeface="Calibri" pitchFamily="34" charset="0"/>
              </a:rPr>
              <a:t>Závitová vložka samořezná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 závitová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vložka M5x10x10 BÍLÝ ZINEK DIN 7965 typ A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4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636912"/>
            <a:ext cx="3600602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819324"/>
            <a:ext cx="2647950" cy="21137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561" y="3717032"/>
            <a:ext cx="2234952" cy="21169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2808532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Nejčastější </a:t>
            </a:r>
            <a:r>
              <a:rPr lang="cs-CZ" altLang="cs-CZ" sz="2000" b="1" u="sng" dirty="0">
                <a:solidFill>
                  <a:schemeClr val="tx1"/>
                </a:solidFill>
                <a:latin typeface="Calibri" pitchFamily="34" charset="0"/>
              </a:rPr>
              <a:t>příčiny poruch šroubových </a:t>
            </a: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spojů např.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n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epřesné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znalosti o skutečném výskytu a působení vnějších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sil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řešení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zvýšení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míry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bezpečnosti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přídavné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ohybové napětí ve šroubu v důsledku tvarových a polohových úchylek šroubů a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matic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řešení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ohybové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namáhání lze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omezit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použitím kulových položek, delších šroubů se zeslabeným dříkem a rovnoběžným opracováním spojovaných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částí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ztráta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předpětí tepelným prodloužením nebo plastickou deformací šroubu a sevřených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částí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řešení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použít </a:t>
            </a:r>
            <a:r>
              <a:rPr lang="cs-CZ" altLang="cs-CZ" sz="2000" dirty="0" err="1">
                <a:solidFill>
                  <a:schemeClr val="tx1"/>
                </a:solidFill>
                <a:latin typeface="Calibri" pitchFamily="34" charset="0"/>
              </a:rPr>
              <a:t>vysokopevné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 poddajné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šrouby, pro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udržení co nejmenšího sednutí nepoužívat měkké podložky, nýbrž tvrdé kalené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podložky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5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2795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samovolné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uvolnění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otřesy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řešení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pojistit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tvarovými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podložkami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chemické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nebo elektrochemické napadení,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koroze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řešení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Vhodná volba materiálu a povrchová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ochrana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l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omy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spojovacích šroubů při namáhání proměnným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zatížením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řešení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-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vhodné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technologické a konstrukční úpravy pro zvýšení únosnosti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šroubu 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6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279079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u="sng" dirty="0" smtClean="0">
                <a:solidFill>
                  <a:schemeClr val="tx1"/>
                </a:solidFill>
                <a:latin typeface="Calibri" pitchFamily="34" charset="0"/>
              </a:rPr>
              <a:t>Konstrukční úprava např.</a:t>
            </a: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šroub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má být tedy pružný a tuhost spojovaných částí co největší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šrouby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jsou upraveny zeslabením, vyvrtáním nebo prodloužením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dříku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 typeface="Wingdings" panose="05000000000000000000" pitchFamily="2" charset="2"/>
              <a:buChar char="Ø"/>
            </a:pP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použití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tažné matice nebo matice s odlehčovacím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vrubem, zlepší </a:t>
            </a:r>
            <a:r>
              <a:rPr lang="cs-CZ" altLang="cs-CZ" sz="2000" dirty="0">
                <a:solidFill>
                  <a:schemeClr val="tx1"/>
                </a:solidFill>
                <a:latin typeface="Calibri" pitchFamily="34" charset="0"/>
              </a:rPr>
              <a:t>se rozdělení napětí po závitech a odlehčí se první nosný </a:t>
            </a:r>
            <a:r>
              <a:rPr lang="cs-CZ" altLang="cs-CZ" sz="2000" dirty="0" smtClean="0">
                <a:solidFill>
                  <a:schemeClr val="tx1"/>
                </a:solidFill>
                <a:latin typeface="Calibri" pitchFamily="34" charset="0"/>
              </a:rPr>
              <a:t>závit</a:t>
            </a:r>
            <a:endParaRPr lang="cs-CZ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7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420888"/>
            <a:ext cx="3749129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386" y="4437112"/>
            <a:ext cx="2591694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915182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pl-PL" altLang="cs-CZ" sz="2000" b="1" dirty="0">
                <a:solidFill>
                  <a:schemeClr val="tx1"/>
                </a:solidFill>
                <a:latin typeface="Calibri" pitchFamily="34" charset="0"/>
              </a:rPr>
              <a:t>Výpočet na tah </a:t>
            </a:r>
            <a:r>
              <a:rPr lang="pl-PL" altLang="cs-CZ" sz="2000" dirty="0">
                <a:solidFill>
                  <a:schemeClr val="tx1"/>
                </a:solidFill>
                <a:latin typeface="Calibri" pitchFamily="34" charset="0"/>
              </a:rPr>
              <a:t>: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pl-PL" altLang="cs-CZ" sz="2000" dirty="0">
                <a:solidFill>
                  <a:schemeClr val="tx1"/>
                </a:solidFill>
                <a:latin typeface="Calibri" pitchFamily="34" charset="0"/>
              </a:rPr>
              <a:t>	 </a:t>
            </a:r>
            <a:endParaRPr lang="pl-PL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pl-PL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pl-PL" alt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pl-PL" alt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pl-PL" altLang="cs-CZ" sz="2000" b="1" dirty="0">
                <a:solidFill>
                  <a:schemeClr val="tx1"/>
                </a:solidFill>
                <a:latin typeface="Calibri" pitchFamily="34" charset="0"/>
              </a:rPr>
              <a:t>Tlak v závitech </a:t>
            </a:r>
            <a:r>
              <a:rPr lang="pl-PL" altLang="cs-CZ" sz="2000" dirty="0">
                <a:solidFill>
                  <a:schemeClr val="tx1"/>
                </a:solidFill>
                <a:latin typeface="Calibri" pitchFamily="34" charset="0"/>
              </a:rPr>
              <a:t>: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pl-PL" altLang="cs-CZ" sz="2000" dirty="0">
                <a:solidFill>
                  <a:schemeClr val="tx1"/>
                </a:solidFill>
                <a:latin typeface="Calibri" pitchFamily="34" charset="0"/>
              </a:rPr>
              <a:t>	 		 </a:t>
            </a: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8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2707" y="1484784"/>
            <a:ext cx="2715237" cy="19894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340768"/>
            <a:ext cx="3883025" cy="1804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2707" y="4221088"/>
            <a:ext cx="1275077" cy="7815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933056"/>
            <a:ext cx="1944216" cy="1765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034447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1" name="Text Box 4"/>
          <p:cNvSpPr txBox="1">
            <a:spLocks noChangeArrowheads="1"/>
          </p:cNvSpPr>
          <p:nvPr/>
        </p:nvSpPr>
        <p:spPr bwMode="auto">
          <a:xfrm>
            <a:off x="457200" y="901700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102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F6DD880B-EBD7-43DA-A209-1BF6B8780DBA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9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609600" y="901700"/>
            <a:ext cx="8229600" cy="5148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39725" indent="-339725"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Výpočet na střih: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 Výpočet na otlačení :</a:t>
            </a: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r>
              <a:rPr lang="cs-CZ" altLang="cs-CZ" sz="2000" b="1" dirty="0" smtClean="0">
                <a:solidFill>
                  <a:schemeClr val="tx1"/>
                </a:solidFill>
                <a:latin typeface="Calibri" pitchFamily="34" charset="0"/>
              </a:rPr>
              <a:t>Osová, třecí síla </a:t>
            </a:r>
            <a:r>
              <a:rPr lang="cs-CZ" altLang="cs-CZ" sz="2000" b="1" dirty="0">
                <a:solidFill>
                  <a:schemeClr val="tx1"/>
                </a:solidFill>
                <a:latin typeface="Calibri" pitchFamily="34" charset="0"/>
              </a:rPr>
              <a:t>:                             Utahovací moment :                                 </a:t>
            </a:r>
            <a:endParaRPr lang="cs-CZ" altLang="cs-CZ" sz="2000" b="1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</a:pPr>
            <a:endParaRPr lang="cs-CZ" altLang="cs-CZ" sz="2000" b="1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4996" y="1340768"/>
            <a:ext cx="2567242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7" y="3324224"/>
            <a:ext cx="2952328" cy="7267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25144"/>
            <a:ext cx="201622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4750" y="4725144"/>
            <a:ext cx="2044206" cy="576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6" y="1556792"/>
            <a:ext cx="4076376" cy="2395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268910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5605" name="Text Box 4"/>
          <p:cNvSpPr txBox="1">
            <a:spLocks noChangeArrowheads="1"/>
          </p:cNvSpPr>
          <p:nvPr/>
        </p:nvSpPr>
        <p:spPr bwMode="auto">
          <a:xfrm>
            <a:off x="457200" y="158944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  <p:sp>
        <p:nvSpPr>
          <p:cNvPr id="25606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0410D001-3A10-4B99-BF88-36DB6CC43B27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10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560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560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5609" name="Rectangle 8"/>
          <p:cNvSpPr>
            <a:spLocks noChangeArrowheads="1"/>
          </p:cNvSpPr>
          <p:nvPr/>
        </p:nvSpPr>
        <p:spPr bwMode="auto">
          <a:xfrm>
            <a:off x="647700" y="1079500"/>
            <a:ext cx="7775575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Souhrn učiva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 dirty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1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. Jakým způsobem lze opravit vnitřní závit.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2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. Jaké přednosti mají závitové vložky.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3. Jaké mohou být příčiny poruch spoje.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4. Jakým způsobem může být namáhán šroub,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 dirty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   napište pevnostní podmínky.</a:t>
            </a: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6629" name="Text Box 4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</a:p>
          <a:p>
            <a:pPr eaLnBrk="1" hangingPunct="1">
              <a:lnSpc>
                <a:spcPct val="100000"/>
              </a:lnSpc>
              <a:spcBef>
                <a:spcPts val="638"/>
              </a:spcBef>
              <a:spcAft>
                <a:spcPts val="1425"/>
              </a:spcAft>
              <a:buClrTx/>
              <a:buFontTx/>
              <a:buNone/>
            </a:pPr>
            <a:r>
              <a:rPr lang="cs-CZ" altLang="cs-CZ" sz="2000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cs-CZ" altLang="cs-CZ" sz="20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6630" name="Text Box 5"/>
          <p:cNvSpPr txBox="1">
            <a:spLocks noChangeArrowheads="1"/>
          </p:cNvSpPr>
          <p:nvPr/>
        </p:nvSpPr>
        <p:spPr bwMode="auto">
          <a:xfrm>
            <a:off x="6553200" y="6356350"/>
            <a:ext cx="2133600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6FF42623-A97F-408B-A4B6-55030358201E}" type="slidenum">
              <a:rPr lang="cs-CZ" altLang="cs-CZ">
                <a:solidFill>
                  <a:srgbClr val="000000"/>
                </a:solidFill>
                <a:latin typeface="Calibri" pitchFamily="34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11</a:t>
            </a:fld>
            <a:endParaRPr lang="cs-CZ" altLang="cs-CZ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26631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32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2763" y="6116638"/>
            <a:ext cx="3036887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6633" name="Rectangle 8"/>
          <p:cNvSpPr>
            <a:spLocks noChangeArrowheads="1"/>
          </p:cNvSpPr>
          <p:nvPr/>
        </p:nvSpPr>
        <p:spPr bwMode="auto">
          <a:xfrm>
            <a:off x="647700" y="1079499"/>
            <a:ext cx="8245475" cy="496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pitchFamily="34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 dirty="0">
                <a:solidFill>
                  <a:srgbClr val="000000"/>
                </a:solidFill>
                <a:latin typeface="Calibri" pitchFamily="34" charset="0"/>
              </a:rPr>
              <a:t>Použité </a:t>
            </a:r>
            <a:r>
              <a:rPr lang="cs-CZ" altLang="cs-CZ" sz="3200" b="1" dirty="0" smtClean="0">
                <a:solidFill>
                  <a:srgbClr val="000000"/>
                </a:solidFill>
                <a:latin typeface="Calibri" pitchFamily="34" charset="0"/>
              </a:rPr>
              <a:t>zdroje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seznam [online]. [cit. 6.2.2014]. Dostupný na WWW: 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5"/>
              </a:rPr>
              <a:t>http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5"/>
              </a:rPr>
              <a:t>://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5"/>
              </a:rPr>
              <a:t>www.mitcalc.cz/doc/boltcon/help/cz/boltcontxt.htm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seznam [online]. [cit. 6.2.2014]. Dostupný na WWW: 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6"/>
              </a:rPr>
              <a:t>http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6"/>
              </a:rPr>
              <a:t>://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6"/>
              </a:rPr>
              <a:t>ucivozs.sweb.cz/kov10.html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Josef DILLINGER, Josef a kol. Moderní strojírenství pro školu a praxi. Praha: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 Europa - Sobotáles </a:t>
            </a:r>
            <a:r>
              <a:rPr lang="cs-CZ" altLang="cs-CZ" dirty="0" err="1">
                <a:solidFill>
                  <a:srgbClr val="000000"/>
                </a:solidFill>
                <a:latin typeface="Calibri" pitchFamily="34" charset="0"/>
              </a:rPr>
              <a:t>cz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., 2007, ISBN 978-80-86706-19-1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seznam [online]. [cit. 7.2.2014]. Dostupný na WWW: 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7"/>
              </a:rPr>
              <a:t>http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7"/>
              </a:rPr>
              <a:t>://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7"/>
              </a:rPr>
              <a:t>www.boellhoff.cz/cs/cz/spojovaci_prvky/specialni_spojovaci_prvky/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>
                <a:solidFill>
                  <a:srgbClr val="000000"/>
                </a:solidFill>
                <a:latin typeface="Calibri" pitchFamily="34" charset="0"/>
              </a:rPr>
              <a:t>AUTOR NEUVEDEN. seznam [online]. [cit. 7.2.2014]. Dostupný na WWW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: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 altLang="cs-CZ" dirty="0">
                <a:solidFill>
                  <a:srgbClr val="000000"/>
                </a:solidFill>
                <a:latin typeface="Calibri" pitchFamily="34" charset="0"/>
                <a:hlinkClick r:id="rId8"/>
              </a:rPr>
              <a:t>http://</a:t>
            </a:r>
            <a:r>
              <a:rPr lang="cs-CZ" altLang="cs-CZ" dirty="0" smtClean="0">
                <a:solidFill>
                  <a:srgbClr val="000000"/>
                </a:solidFill>
                <a:latin typeface="Calibri" pitchFamily="34" charset="0"/>
                <a:hlinkClick r:id="rId8"/>
              </a:rPr>
              <a:t>www.d-a-t.cz/sady-jednotlive-m-mf-katskup10.2.1.1.php</a:t>
            </a: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dirty="0" smtClean="0">
              <a:solidFill>
                <a:srgbClr val="000000"/>
              </a:solidFill>
              <a:latin typeface="Calibri" pitchFamily="34" charset="0"/>
            </a:endParaRP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2000" dirty="0" smtClean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575" y="116632"/>
            <a:ext cx="5653088" cy="730250"/>
          </a:xfrm>
          <a:prstGeom prst="rect">
            <a:avLst/>
          </a:prstGeom>
        </p:spPr>
        <p:txBody>
          <a:bodyPr tIns="0" rtlCol="0">
            <a:normAutofit fontScale="90000"/>
          </a:bodyPr>
          <a:lstStyle>
            <a:lvl1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2pPr>
            <a:lvl3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3pPr>
            <a:lvl4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4pPr>
            <a:lvl5pPr algn="l" defTabSz="449263" rtl="0" eaLnBrk="0" fontAlgn="base" hangingPunct="0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5pPr>
            <a:lvl6pPr marL="25146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6pPr>
            <a:lvl7pPr marL="29718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7pPr>
            <a:lvl8pPr marL="34290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8pPr>
            <a:lvl9pPr marL="3886200" indent="-228600" algn="l" defTabSz="449263" rtl="0" fontAlgn="base">
              <a:lnSpc>
                <a:spcPct val="102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>
                <a:solidFill>
                  <a:srgbClr val="000000"/>
                </a:solidFill>
                <a:latin typeface="Calibri" charset="0"/>
                <a:ea typeface="Microsoft YaHei" charset="-122"/>
              </a:defRPr>
            </a:lvl9pPr>
          </a:lstStyle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kern="0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kern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kern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kern="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36831</TotalTime>
  <Words>683</Words>
  <Application>Microsoft Office PowerPoint</Application>
  <PresentationFormat>Předvádění na obrazovce (4:3)</PresentationFormat>
  <Paragraphs>144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Naděžda Křížová, Ing.</dc:creator>
  <cp:lastModifiedBy>Milan</cp:lastModifiedBy>
  <cp:revision>158</cp:revision>
  <cp:lastPrinted>1601-01-01T00:00:00Z</cp:lastPrinted>
  <dcterms:created xsi:type="dcterms:W3CDTF">1601-01-01T00:00:00Z</dcterms:created>
  <dcterms:modified xsi:type="dcterms:W3CDTF">2014-02-06T23:11:36Z</dcterms:modified>
</cp:coreProperties>
</file>