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3"/>
  </p:notesMasterIdLst>
  <p:sldIdLst>
    <p:sldId id="256" r:id="rId3"/>
    <p:sldId id="338" r:id="rId4"/>
    <p:sldId id="354" r:id="rId5"/>
    <p:sldId id="347" r:id="rId6"/>
    <p:sldId id="355" r:id="rId7"/>
    <p:sldId id="349" r:id="rId8"/>
    <p:sldId id="350" r:id="rId9"/>
    <p:sldId id="351" r:id="rId10"/>
    <p:sldId id="271" r:id="rId11"/>
    <p:sldId id="353" r:id="rId12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83" autoAdjust="0"/>
    <p:restoredTop sz="94660"/>
  </p:normalViewPr>
  <p:slideViewPr>
    <p:cSldViewPr>
      <p:cViewPr>
        <p:scale>
          <a:sx n="80" d="100"/>
          <a:sy n="80" d="100"/>
        </p:scale>
        <p:origin x="-210" y="32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emf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shop.berner.eu/cdn21/h5f/hd4/8980410630174.jpg?conversationContext=1" TargetMode="External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tomiweld.sk/obchod_homedir/data/1164/obrazky/Jutec3.JPG" TargetMode="External"/><Relationship Id="rId5" Type="http://schemas.openxmlformats.org/officeDocument/2006/relationships/hyperlink" Target="http://www.svarshop.cz/jakou-vybrat-ochranu-proti-zpetnemu-slehnuti-pri-svarovani-plamenem" TargetMode="External"/><Relationship Id="rId4" Type="http://schemas.openxmlformats.org/officeDocument/2006/relationships/hyperlink" Target="http://www.svarovaci-technika-ostrava.cz/517-large_default/sucha-predloha-messer-bg-ds-2000-g38l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2671909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Zpětné šlehnutí plamene, příčiny, prevence, zařízení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Zpětné šlehnutí, zpětný ventil, zhášecí vložka, suchá předloha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VY_32_INOVACE_22_435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Svařování plamenem 2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Zpětné šlehnutí plamene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plamen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 dostane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zpět do hořáku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praskavým zvukem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plamen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 uhasí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nebo se znovu objeví na výstupu z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hubice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plamen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pokračuje zpět do hořáku a často dosáhne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místa směšování kyslíku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hořlavého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plynu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pískavým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zvukem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plamen postupuje hořákem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zpět do jedné z přívodních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hadic -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vybuchnout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plamen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může pokračovat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do redukčního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ventilu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až do tlakové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lahve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Popisek se šipkou nahoru 1"/>
          <p:cNvSpPr/>
          <p:nvPr/>
        </p:nvSpPr>
        <p:spPr bwMode="auto">
          <a:xfrm>
            <a:off x="971600" y="3861048"/>
            <a:ext cx="7272807" cy="1944216"/>
          </a:xfrm>
          <a:prstGeom prst="upArrowCallout">
            <a:avLst>
              <a:gd name="adj1" fmla="val 8203"/>
              <a:gd name="adj2" fmla="val 25000"/>
              <a:gd name="adj3" fmla="val 25000"/>
              <a:gd name="adj4" fmla="val 64977"/>
            </a:avLst>
          </a:prstGeom>
          <a:solidFill>
            <a:srgbClr val="FFC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ea typeface="Microsoft YaHei" charset="-122"/>
              </a:rPr>
              <a:t>    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do </a:t>
            </a:r>
            <a:r>
              <a:rPr lang="cs-CZ" sz="2000" b="1" dirty="0">
                <a:solidFill>
                  <a:schemeClr val="tx1"/>
                </a:solidFill>
                <a:ea typeface="Microsoft YaHei" charset="-122"/>
              </a:rPr>
              <a:t>hořáku: 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pískání</a:t>
            </a:r>
            <a:r>
              <a:rPr lang="cs-CZ" sz="2000" b="1" dirty="0">
                <a:solidFill>
                  <a:schemeClr val="tx1"/>
                </a:solidFill>
                <a:ea typeface="Microsoft YaHei" charset="-122"/>
              </a:rPr>
              <a:t>, vypnout ventil a hořák 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schladit </a:t>
            </a:r>
          </a:p>
          <a:p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    do </a:t>
            </a:r>
            <a:r>
              <a:rPr lang="cs-CZ" sz="2000" b="1" dirty="0">
                <a:solidFill>
                  <a:schemeClr val="tx1"/>
                </a:solidFill>
                <a:ea typeface="Microsoft YaHei" charset="-122"/>
              </a:rPr>
              <a:t>hadic nebo láhve: 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vypnout </a:t>
            </a:r>
            <a:r>
              <a:rPr lang="cs-CZ" sz="2000" b="1" dirty="0">
                <a:solidFill>
                  <a:schemeClr val="tx1"/>
                </a:solidFill>
                <a:ea typeface="Microsoft YaHei" charset="-122"/>
              </a:rPr>
              <a:t>ventil 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C</a:t>
            </a:r>
            <a:r>
              <a:rPr lang="cs-CZ" sz="1400" b="1" dirty="0">
                <a:solidFill>
                  <a:schemeClr val="tx1"/>
                </a:solidFill>
                <a:ea typeface="Microsoft YaHei" charset="-122"/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H</a:t>
            </a:r>
            <a:r>
              <a:rPr lang="cs-CZ" sz="1400" b="1" dirty="0" smtClean="0">
                <a:solidFill>
                  <a:schemeClr val="tx1"/>
                </a:solidFill>
                <a:ea typeface="Microsoft YaHei" charset="-122"/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 </a:t>
            </a:r>
            <a:r>
              <a:rPr lang="cs-CZ" sz="2000" b="1" dirty="0">
                <a:solidFill>
                  <a:schemeClr val="tx1"/>
                </a:solidFill>
                <a:ea typeface="Microsoft YaHei" charset="-122"/>
              </a:rPr>
              <a:t>a potom 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O</a:t>
            </a:r>
            <a:r>
              <a:rPr lang="cs-CZ" sz="1400" b="1" dirty="0" smtClean="0">
                <a:solidFill>
                  <a:schemeClr val="tx1"/>
                </a:solidFill>
                <a:ea typeface="Microsoft YaHei" charset="-122"/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      						  </a:t>
            </a:r>
            <a:endParaRPr lang="cs-CZ" sz="2000" b="1" dirty="0">
              <a:solidFill>
                <a:schemeClr val="tx1"/>
              </a:solidFill>
              <a:ea typeface="Microsoft YaHei" charset="-122"/>
            </a:endParaRPr>
          </a:p>
          <a:p>
            <a:r>
              <a:rPr lang="cs-CZ" sz="2000" b="1" dirty="0">
                <a:solidFill>
                  <a:schemeClr val="tx1"/>
                </a:solidFill>
                <a:ea typeface="Microsoft YaHei" charset="-122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ea typeface="Microsoft YaHei" charset="-122"/>
              </a:rPr>
              <a:t>  Než </a:t>
            </a:r>
            <a:r>
              <a:rPr lang="cs-CZ" sz="2000" b="1" dirty="0">
                <a:solidFill>
                  <a:schemeClr val="tx1"/>
                </a:solidFill>
                <a:ea typeface="Microsoft YaHei" charset="-122"/>
              </a:rPr>
              <a:t>plamen opět zapálíme, je potřeba závadu odstranit</a:t>
            </a:r>
          </a:p>
        </p:txBody>
      </p:sp>
    </p:spTree>
    <p:extLst>
      <p:ext uri="{BB962C8B-B14F-4D97-AF65-F5344CB8AC3E}">
        <p14:creationId xmlns:p14="http://schemas.microsoft.com/office/powerpoint/2010/main" val="4327907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Příčiny </a:t>
            </a: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zpětného 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šlehnutí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okamžité zapálení po otevření hořáku po otevření plynového ventilu (zpětný šleh směsi plynu a vzduchu)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cpaná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hubice hořáku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vložka hořáku je jen málo utažená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nastavený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tlak plynu je příliš nízký (jeden plyn může vnikat do druhého přívodu </a:t>
            </a:r>
            <a:r>
              <a:rPr lang="cs-CZ" altLang="cs-CZ" sz="2000" b="1" dirty="0">
                <a:solidFill>
                  <a:srgbClr val="FF0000"/>
                </a:solidFill>
                <a:latin typeface="Calibri" pitchFamily="34" charset="0"/>
              </a:rPr>
              <a:t>-&gt;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 hadici velmi rychle hoří </a:t>
            </a:r>
            <a:r>
              <a:rPr lang="cs-CZ" altLang="cs-CZ" sz="2000" b="1" dirty="0">
                <a:solidFill>
                  <a:srgbClr val="FF0000"/>
                </a:solidFill>
                <a:latin typeface="Calibri" pitchFamily="34" charset="0"/>
              </a:rPr>
              <a:t>-&gt;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vybuchuje </a:t>
            </a:r>
            <a:r>
              <a:rPr lang="cs-CZ" altLang="cs-CZ" sz="2000" b="1" dirty="0" smtClean="0">
                <a:solidFill>
                  <a:srgbClr val="FF0000"/>
                </a:solidFill>
                <a:latin typeface="Calibri" pitchFamily="34" charset="0"/>
              </a:rPr>
              <a:t>-&gt;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hadici plynu je vložená zpětná pojistka, která zamezí vniknutí plamene do redukčního ventilu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80324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7560840" cy="4828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24341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Kam umístit pojistku proti 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zpětnému </a:t>
            </a: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šlehnutí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VŽDY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za redukční ventil =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ochrana zdroje plynu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(odběrné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místo rozvodu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plynu nebo lahev s plynem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), vysoké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riziko výbuchu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lahve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VŽDY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za rukojeť  hořáku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=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ochrana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pracovníka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nebezpečí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96952"/>
            <a:ext cx="3024336" cy="2995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42390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zpětný</a:t>
            </a:r>
            <a:r>
              <a:rPr lang="cs-CZ" altLang="cs-CZ" sz="20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ventil</a:t>
            </a:r>
            <a:r>
              <a:rPr lang="cs-CZ" altLang="cs-CZ" sz="20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účinně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zabraňuje zpětnému průtoku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plynu zpětné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			    - nemohou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zastavit zpětné šlehnutí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plamene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- na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přípojkách hořlavého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plynu, kyslíku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- na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přípojce z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redukčního ventilu, hořáku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zpětný ventil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namontovaný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hořáku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pojistka BV 12 -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připojení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 rukojeti místo hadicového nástavce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40" y="2954033"/>
            <a:ext cx="4181946" cy="1547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027" y="3220204"/>
            <a:ext cx="2749674" cy="1425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84494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zhášecí vložka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účinně zabraňuje zpětnému šlehnutí plamene před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				poškozením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systému přívodu plynu nebo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lahve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-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hořáku, na hadici nebo na lahvovém redukčním ventilu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- zastavení plamene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zabránění reverznímu průtoku plynu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-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obsahuje filtr ze slinutého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kovu, plyn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může procházet filtrem,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				ale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plamen se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uhasí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zhášecí vložka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namontovaná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hořáku        suchá předloha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317" y="3806263"/>
            <a:ext cx="3528392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77324"/>
            <a:ext cx="3336032" cy="1261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56319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Suchá předloha SP 50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– má čtyři stupně bezpečnosti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tlakové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čidlo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vypíná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přívod plynu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 zpětném šlehnutí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zpětný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ventil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zamezuje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reverznímu průtoku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3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zhášecí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vložka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zháší plamen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v případě zpětného šlehnutí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4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teplotní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čidlo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vypíná přívod plynu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 případě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nadměrného zahřátí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32856"/>
            <a:ext cx="280831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3" y="2348880"/>
            <a:ext cx="2160240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6994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Co je příčinou zpětného šlehnutí a jak se může projevit.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Jaká bezpečnostní zařízení lze použít a kam se umístí.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Jaká je funkce zpětného ventilu a zhášecí vložky.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Jaká je funkce suché předlohy. 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3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3"/>
              </a:rPr>
              <a:t>shop.berner.eu/cdn21/h5f/hd4/8980410630174.jpg?conversationContext=1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 seznam 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4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4"/>
              </a:rPr>
              <a:t>www.svarovaci-technika-ostrava.cz/517-large_default/sucha-predloha-messer-bg-ds-2000-g38lh.jpg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AUTOR NEUVEDEN. </a:t>
            </a:r>
            <a:r>
              <a:rPr lang="cs-CZ" sz="2000" i="1" dirty="0">
                <a:solidFill>
                  <a:srgbClr val="333333"/>
                </a:solidFill>
                <a:latin typeface="+mn-lt"/>
              </a:rPr>
              <a:t>seznam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 [online]. [cit. 7.2.2014]. Dostupný na WWW: </a:t>
            </a:r>
            <a:r>
              <a:rPr lang="cs-CZ" sz="2000" dirty="0">
                <a:solidFill>
                  <a:srgbClr val="333333"/>
                </a:solidFill>
                <a:latin typeface="+mn-lt"/>
                <a:hlinkClick r:id="rId5"/>
              </a:rPr>
              <a:t>http://</a:t>
            </a:r>
            <a:r>
              <a:rPr lang="cs-CZ" sz="2000" dirty="0" smtClean="0">
                <a:solidFill>
                  <a:srgbClr val="333333"/>
                </a:solidFill>
                <a:latin typeface="+mn-lt"/>
                <a:hlinkClick r:id="rId5"/>
              </a:rPr>
              <a:t>www.svarshop.cz/jakou-vybrat-ochranu-proti-zpetnemu-slehnuti-pri-svarovani-plamenem</a:t>
            </a: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Josef DILLINGER, Josef a kol. Moderní strojírenství pro školu a praxi. Praha: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sz="2000" dirty="0">
                <a:solidFill>
                  <a:srgbClr val="333333"/>
                </a:solidFill>
                <a:latin typeface="+mn-lt"/>
              </a:rPr>
              <a:t> Europa - Sobotáles </a:t>
            </a:r>
            <a:r>
              <a:rPr lang="cs-CZ" sz="2000" dirty="0" err="1">
                <a:solidFill>
                  <a:srgbClr val="333333"/>
                </a:solidFill>
                <a:latin typeface="+mn-lt"/>
              </a:rPr>
              <a:t>cz</a:t>
            </a:r>
            <a:r>
              <a:rPr lang="cs-CZ" sz="2000" dirty="0">
                <a:solidFill>
                  <a:srgbClr val="333333"/>
                </a:solidFill>
                <a:latin typeface="+mn-lt"/>
              </a:rPr>
              <a:t>., 2007, ISBN 978-80-86706-19-1.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sz="2000" dirty="0" smtClean="0">
              <a:solidFill>
                <a:srgbClr val="333333"/>
              </a:solidFill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+mn-lt"/>
              <a:hlinkClick r:id="rId6"/>
            </a:endParaRP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3637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37229</TotalTime>
  <Words>483</Words>
  <Application>Microsoft Office PowerPoint</Application>
  <PresentationFormat>Předvádění na obrazovce (4:3)</PresentationFormat>
  <Paragraphs>125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191</cp:revision>
  <cp:lastPrinted>1601-01-01T00:00:00Z</cp:lastPrinted>
  <dcterms:created xsi:type="dcterms:W3CDTF">1601-01-01T00:00:00Z</dcterms:created>
  <dcterms:modified xsi:type="dcterms:W3CDTF">2014-02-09T14:08:58Z</dcterms:modified>
</cp:coreProperties>
</file>