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9"/>
  </p:notesMasterIdLst>
  <p:sldIdLst>
    <p:sldId id="256" r:id="rId3"/>
    <p:sldId id="307" r:id="rId4"/>
    <p:sldId id="343" r:id="rId5"/>
    <p:sldId id="356" r:id="rId6"/>
    <p:sldId id="357" r:id="rId7"/>
    <p:sldId id="363" r:id="rId8"/>
    <p:sldId id="355" r:id="rId9"/>
    <p:sldId id="354" r:id="rId10"/>
    <p:sldId id="359" r:id="rId11"/>
    <p:sldId id="360" r:id="rId12"/>
    <p:sldId id="358" r:id="rId13"/>
    <p:sldId id="361" r:id="rId14"/>
    <p:sldId id="362" r:id="rId15"/>
    <p:sldId id="271" r:id="rId16"/>
    <p:sldId id="270" r:id="rId17"/>
    <p:sldId id="353" r:id="rId18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29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2.jpeg"/><Relationship Id="rId9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5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1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.jpeg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d.muni.cz/wchem/sm/hc/labtech/pages/laboratorni_rad.htm" TargetMode="External"/><Relationship Id="rId13" Type="http://schemas.openxmlformats.org/officeDocument/2006/relationships/hyperlink" Target="http://www.svarbazar.cz/" TargetMode="External"/><Relationship Id="rId3" Type="http://schemas.openxmlformats.org/officeDocument/2006/relationships/hyperlink" Target="http://www.tomiweld.sk/obchod_homedir/data/1164/obrazky/Jutec3.JPG" TargetMode="External"/><Relationship Id="rId7" Type="http://schemas.openxmlformats.org/officeDocument/2006/relationships/hyperlink" Target="http://www.ped.muni.cz/wchem/sm/hc/labtech/pages/tlakove_lahve.html" TargetMode="External"/><Relationship Id="rId12" Type="http://schemas.openxmlformats.org/officeDocument/2006/relationships/hyperlink" Target="http://www.schinkmann.cz/autogen-plamenove-svarovani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svarecskepotreby.cz/" TargetMode="External"/><Relationship Id="rId11" Type="http://schemas.openxmlformats.org/officeDocument/2006/relationships/hyperlink" Target="http://www.schinkmann.cz/kyslik-din-ox-03-redukcni-ventil" TargetMode="External"/><Relationship Id="rId5" Type="http://schemas.openxmlformats.org/officeDocument/2006/relationships/image" Target="../media/image2.jpeg"/><Relationship Id="rId10" Type="http://schemas.openxmlformats.org/officeDocument/2006/relationships/hyperlink" Target="http://www.hradeckralove.org/urad/barevne-oznacovani-tlakovych-lahvi" TargetMode="External"/><Relationship Id="rId4" Type="http://schemas.openxmlformats.org/officeDocument/2006/relationships/image" Target="../media/image1.png"/><Relationship Id="rId9" Type="http://schemas.openxmlformats.org/officeDocument/2006/relationships/hyperlink" Target="http://www.svarbazar.cz/phprs/view.php?cisloclanku=2007010802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miweld.sk/obchod_homedir/data/1164/obrazky/Jutec3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rulik.cz/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721334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Podstata, svařovací souprava, popis </a:t>
                      </a: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jejích </a:t>
                      </a: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částí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Tavné svařování, tlaková lahev, lahvový a redukční ventil, hadice, hořáky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VY_32_INOVACE_22_436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Svařování plamenem 3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Podstata svařování plamenem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tavného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svařování – svar vzniká smísením roztaveného základního a přídavného materiálu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eplo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potřebné pro svařování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spalováním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hořlavého plynu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acetylenu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propanu, butanu, svítiplynu a plynu podporujícího svařování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kyslíku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2832372" cy="2383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20214"/>
            <a:ext cx="266429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7961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Svařovací souprava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lakové lahve a lahvové ventily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edukční ventily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adice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ojistky proti zpětnému šlehnutí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ořáky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pořič plynu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1268761"/>
            <a:ext cx="4474841" cy="4313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 bwMode="auto">
          <a:xfrm>
            <a:off x="4211959" y="1700808"/>
            <a:ext cx="1728192" cy="36004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Přímá spojnice se šipkou 7"/>
          <p:cNvCxnSpPr/>
          <p:nvPr/>
        </p:nvCxnSpPr>
        <p:spPr bwMode="auto">
          <a:xfrm flipV="1">
            <a:off x="2338958" y="2141901"/>
            <a:ext cx="4214242" cy="134971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Přímá spojnice se šipkou 11"/>
          <p:cNvCxnSpPr/>
          <p:nvPr/>
        </p:nvCxnSpPr>
        <p:spPr bwMode="auto">
          <a:xfrm>
            <a:off x="1619672" y="2852936"/>
            <a:ext cx="5400600" cy="22860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Přímá spojnice se šipkou 24"/>
          <p:cNvCxnSpPr/>
          <p:nvPr/>
        </p:nvCxnSpPr>
        <p:spPr bwMode="auto">
          <a:xfrm>
            <a:off x="1619672" y="3933056"/>
            <a:ext cx="4469978" cy="63722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9" name="Přímá spojnice se šipkou 28"/>
          <p:cNvCxnSpPr/>
          <p:nvPr/>
        </p:nvCxnSpPr>
        <p:spPr bwMode="auto">
          <a:xfrm>
            <a:off x="3491880" y="3474244"/>
            <a:ext cx="2597770" cy="54259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92D05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509427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/>
                </a:solidFill>
                <a:latin typeface="Calibri" pitchFamily="34" charset="0"/>
              </a:rPr>
              <a:t>Tlakové lahve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normalizované ocelové bezešvé nádoby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( objem – 40 l, 50 l)                              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rgbClr val="C00000"/>
                </a:solidFill>
                <a:latin typeface="Calibri" pitchFamily="34" charset="0"/>
              </a:rPr>
              <a:t>a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cetylen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vyplněná porézní bílou hmotou + aceton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lnící tlak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1,5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kyslík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řívodní armatury bez maziv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lnící tlak 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15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6 000 l O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517" y="3645024"/>
            <a:ext cx="1937147" cy="222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119" y="1268719"/>
            <a:ext cx="1871164" cy="2040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163" y="4527855"/>
            <a:ext cx="858837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253" y="2255058"/>
            <a:ext cx="858837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ýbuch 1 2"/>
          <p:cNvSpPr/>
          <p:nvPr/>
        </p:nvSpPr>
        <p:spPr bwMode="auto">
          <a:xfrm>
            <a:off x="3308015" y="2805102"/>
            <a:ext cx="399890" cy="504056"/>
          </a:xfrm>
          <a:prstGeom prst="irregularSeal1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4" name="Výbuch 1 3"/>
          <p:cNvSpPr/>
          <p:nvPr/>
        </p:nvSpPr>
        <p:spPr bwMode="auto">
          <a:xfrm>
            <a:off x="3822947" y="4846566"/>
            <a:ext cx="389013" cy="310626"/>
          </a:xfrm>
          <a:prstGeom prst="irregularSeal1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988710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Lahvový ventil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lahvový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závit: čep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25E, výstupní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závit: W21.8x1/14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12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78571"/>
            <a:ext cx="5724128" cy="4426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294" y="1636231"/>
            <a:ext cx="3884712" cy="391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12515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Lahvový ventil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 descr="C:\Users\Milan\Documents\Bluetooth\Inbox\IMAG01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756084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8868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edukční ventily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velkém odběru plynu nebo za chladného počasí může dojít k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zamrzání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redukčních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ventilů, rozmrazování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redukčních ventilů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plamenem je zakázáno</a:t>
            </a:r>
            <a:r>
              <a:rPr lang="cs-CZ" altLang="cs-CZ" sz="2400" b="1" dirty="0" smtClean="0">
                <a:solidFill>
                  <a:srgbClr val="FF0000"/>
                </a:solidFill>
                <a:latin typeface="Calibri" pitchFamily="34" charset="0"/>
              </a:rPr>
              <a:t>!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použít horkou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vodu                        					           					         - dvoustupňové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redukční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nižuje tlak plynu na pracovní hodnotu a udržuje ji konstantní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Čárový popisek 1 1"/>
          <p:cNvSpPr/>
          <p:nvPr/>
        </p:nvSpPr>
        <p:spPr bwMode="auto">
          <a:xfrm>
            <a:off x="5004048" y="3048004"/>
            <a:ext cx="2232248" cy="597019"/>
          </a:xfrm>
          <a:prstGeom prst="borderCallout1">
            <a:avLst>
              <a:gd name="adj1" fmla="val 5181"/>
              <a:gd name="adj2" fmla="val 1335"/>
              <a:gd name="adj3" fmla="val -54269"/>
              <a:gd name="adj4" fmla="val -45840"/>
            </a:avLst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charset="0"/>
                <a:ea typeface="Microsoft YaHei" charset="-122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charset="0"/>
                <a:ea typeface="Microsoft YaHei" charset="-122"/>
              </a:rPr>
              <a:t>0,3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charset="0"/>
                <a:ea typeface="Microsoft YaHei" charset="-122"/>
              </a:rPr>
              <a:t> – 0,4 </a:t>
            </a:r>
            <a:r>
              <a:rPr kumimoji="0" lang="cs-CZ" sz="2400" b="1" i="0" u="none" strike="noStrike" cap="none" normalizeH="0" dirty="0" err="1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charset="0"/>
                <a:ea typeface="Microsoft YaHei" charset="-122"/>
              </a:rPr>
              <a:t>MPa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Čárový popisek 1 2"/>
          <p:cNvSpPr/>
          <p:nvPr/>
        </p:nvSpPr>
        <p:spPr bwMode="auto">
          <a:xfrm>
            <a:off x="827584" y="3068960"/>
            <a:ext cx="2157500" cy="576064"/>
          </a:xfrm>
          <a:prstGeom prst="borderCallout1">
            <a:avLst>
              <a:gd name="adj1" fmla="val 5181"/>
              <a:gd name="adj2" fmla="val 99563"/>
              <a:gd name="adj3" fmla="val -56252"/>
              <a:gd name="adj4" fmla="val 145489"/>
            </a:avLst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icrosoft YaHei" charset="-122"/>
              </a:rPr>
              <a:t>  30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icrosoft YaHei" charset="-122"/>
              </a:rPr>
              <a:t> – 40 </a:t>
            </a:r>
            <a:r>
              <a:rPr kumimoji="0" lang="cs-CZ" sz="2400" b="1" i="0" u="none" strike="noStrike" cap="none" normalizeH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icrosoft YaHei" charset="-122"/>
              </a:rPr>
              <a:t>kPa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85" y="3840086"/>
            <a:ext cx="2246878" cy="1897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40086"/>
            <a:ext cx="2232248" cy="1897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9625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vysokotlaká část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tlak plynu je shodný s velikostí přetlaku v tlakové nádobě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nízkotlaká část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nastavená hodnota požadovaného pracovního tlaku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vstupní přípojka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obsahový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(vysokotlaký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pracovní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(nízkotlaký)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manometr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kryt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regulační pružiny (zvon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eřizovací - regulační šroub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uzavírací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ventilek s hadicovou přípojkou a u některých redukčních ventilů pojistné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zařízení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vnitřní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součástka je škrticí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809" y="1784212"/>
            <a:ext cx="367240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 bwMode="auto">
          <a:xfrm>
            <a:off x="2627784" y="2204864"/>
            <a:ext cx="1850504" cy="576064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" name="Přímá spojnice se šipkou 6"/>
          <p:cNvCxnSpPr/>
          <p:nvPr/>
        </p:nvCxnSpPr>
        <p:spPr bwMode="auto">
          <a:xfrm flipV="1">
            <a:off x="3419872" y="2348880"/>
            <a:ext cx="1584176" cy="432048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Přímá spojnice se šipkou 10"/>
          <p:cNvCxnSpPr/>
          <p:nvPr/>
        </p:nvCxnSpPr>
        <p:spPr bwMode="auto">
          <a:xfrm flipV="1">
            <a:off x="4355976" y="2564904"/>
            <a:ext cx="2197224" cy="756084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92D05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Přímá spojnice se šipkou 14"/>
          <p:cNvCxnSpPr/>
          <p:nvPr/>
        </p:nvCxnSpPr>
        <p:spPr bwMode="auto">
          <a:xfrm flipV="1">
            <a:off x="4067944" y="3789040"/>
            <a:ext cx="1728192" cy="72008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Přímá spojnice se šipkou 18"/>
          <p:cNvCxnSpPr/>
          <p:nvPr/>
        </p:nvCxnSpPr>
        <p:spPr bwMode="auto">
          <a:xfrm>
            <a:off x="3779912" y="4509120"/>
            <a:ext cx="2309738" cy="144016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Zakřivená spojnice 25"/>
          <p:cNvCxnSpPr/>
          <p:nvPr/>
        </p:nvCxnSpPr>
        <p:spPr bwMode="auto">
          <a:xfrm rot="5400000" flipH="1" flipV="1">
            <a:off x="4026858" y="3603939"/>
            <a:ext cx="2556284" cy="1990383"/>
          </a:xfrm>
          <a:prstGeom prst="curvedConnector3">
            <a:avLst>
              <a:gd name="adj1" fmla="val -637"/>
            </a:avLst>
          </a:prstGeom>
          <a:solidFill>
            <a:srgbClr val="00B8FF"/>
          </a:solidFill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49" name="Zakřivená spojnice 2048"/>
          <p:cNvCxnSpPr/>
          <p:nvPr/>
        </p:nvCxnSpPr>
        <p:spPr bwMode="auto">
          <a:xfrm rot="5400000" flipH="1" flipV="1">
            <a:off x="6814530" y="4279714"/>
            <a:ext cx="1610940" cy="12700"/>
          </a:xfrm>
          <a:prstGeom prst="curvedConnector3">
            <a:avLst>
              <a:gd name="adj1" fmla="val 50000"/>
            </a:avLst>
          </a:prstGeom>
          <a:solidFill>
            <a:srgbClr val="00B8FF"/>
          </a:solidFill>
          <a:ln w="38100" cap="flat" cmpd="sng" algn="ctr">
            <a:solidFill>
              <a:srgbClr val="7030A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96049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Hadice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inimální délka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5m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oškozené vyměnit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kyslík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průměr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4mm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</a:t>
            </a:r>
            <a:r>
              <a:rPr lang="cs-CZ" altLang="cs-CZ" sz="2000" b="1" dirty="0" smtClean="0">
                <a:solidFill>
                  <a:srgbClr val="FF0000"/>
                </a:solidFill>
                <a:latin typeface="Calibri" pitchFamily="34" charset="0"/>
              </a:rPr>
              <a:t>acetylén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průměr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6mm           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zkoušena pro přetlak 2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zkoušena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přetlak 1MPa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57" y="4014961"/>
            <a:ext cx="1355539" cy="157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38" y="4293096"/>
            <a:ext cx="2305050" cy="153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900" y="4214079"/>
            <a:ext cx="1461244" cy="1397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32620"/>
            <a:ext cx="2298363" cy="153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5074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speciální spojky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spona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 hadici 20-32mm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matice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, redukce, </a:t>
            </a:r>
            <a:r>
              <a:rPr lang="cs-CZ" altLang="cs-CZ" sz="2000" b="1" dirty="0" err="1">
                <a:solidFill>
                  <a:schemeClr val="tx1"/>
                </a:solidFill>
                <a:latin typeface="Calibri" pitchFamily="34" charset="0"/>
              </a:rPr>
              <a:t>dvojniply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, rozdvojky    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100" y="1275748"/>
            <a:ext cx="2882900" cy="172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501" y="1660922"/>
            <a:ext cx="1440160" cy="95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300" y="1660922"/>
            <a:ext cx="1663253" cy="95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64" y="3717032"/>
            <a:ext cx="2809875" cy="2109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788" y="3537744"/>
            <a:ext cx="3470603" cy="2509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7902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Svařovací hořáky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injektorové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tlak acetylenu může být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nízký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- citlivost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hořáku na přehřátí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nástavce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změnu výtokových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		  odporů </a:t>
            </a:r>
            <a:r>
              <a:rPr lang="cs-CZ" altLang="cs-CZ" sz="2800" b="1" dirty="0" smtClean="0">
                <a:solidFill>
                  <a:srgbClr val="FF0000"/>
                </a:solidFill>
                <a:latin typeface="Calibri" pitchFamily="34" charset="0"/>
              </a:rPr>
              <a:t>!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zpětného hoření plamene do hořáku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cs-CZ" altLang="cs-CZ" sz="2000" b="1" dirty="0" smtClean="0">
                <a:solidFill>
                  <a:srgbClr val="00B050"/>
                </a:solidFill>
                <a:latin typeface="Calibri" pitchFamily="34" charset="0"/>
              </a:rPr>
              <a:t>čím </a:t>
            </a:r>
            <a:r>
              <a:rPr lang="cs-CZ" altLang="cs-CZ" sz="2000" b="1" dirty="0">
                <a:solidFill>
                  <a:srgbClr val="00B050"/>
                </a:solidFill>
                <a:latin typeface="Calibri" pitchFamily="34" charset="0"/>
              </a:rPr>
              <a:t>vyšší je tlak </a:t>
            </a:r>
            <a:r>
              <a:rPr lang="cs-CZ" altLang="cs-CZ" sz="2000" b="1" dirty="0" smtClean="0">
                <a:solidFill>
                  <a:srgbClr val="00B050"/>
                </a:solidFill>
                <a:latin typeface="Calibri" pitchFamily="34" charset="0"/>
              </a:rPr>
              <a:t>kyslíku, </a:t>
            </a:r>
            <a:r>
              <a:rPr lang="cs-CZ" altLang="cs-CZ" sz="2000" b="1" dirty="0">
                <a:solidFill>
                  <a:srgbClr val="00B050"/>
                </a:solidFill>
                <a:latin typeface="Calibri" pitchFamily="34" charset="0"/>
              </a:rPr>
              <a:t>tím vyšší je nasávací účinek proudu </a:t>
            </a:r>
            <a:r>
              <a:rPr lang="cs-CZ" altLang="cs-CZ" sz="2000" b="1" dirty="0" smtClean="0">
                <a:solidFill>
                  <a:srgbClr val="00B050"/>
                </a:solidFill>
                <a:latin typeface="Calibri" pitchFamily="34" charset="0"/>
              </a:rPr>
              <a:t>kyslíku  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74244"/>
            <a:ext cx="5761037" cy="2331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2258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bez injektorové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klidné hoření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plamene, vyšší nároky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redukční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ventily, v                    				 praxi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více využíváme injektorové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hořáky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souprava U 7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souprava L 6 – lehká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59" y="3789040"/>
            <a:ext cx="3399546" cy="207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4841"/>
            <a:ext cx="3048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532" y="1709218"/>
            <a:ext cx="3078163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204" y="2019277"/>
            <a:ext cx="2355676" cy="3111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26214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spořič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plynu pro kyslík a acetylen s nástavcem o průměrech 6mm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8mm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hubice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zrcátko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magnetické, flexibilní krk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17" y="1268760"/>
            <a:ext cx="3070012" cy="171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17" y="3717032"/>
            <a:ext cx="3407167" cy="2151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247889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143" y="3722914"/>
            <a:ext cx="1755775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2540226"/>
            <a:ext cx="1841500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50" y="4693099"/>
            <a:ext cx="1722710" cy="117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51270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Vyjmenujte části autogenní svařovací soupravy.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Popište tlakové lahve pro kyslík a acetylen.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Jaký je účel redukčního ventilu, popište jeho části.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Jaké hadice se používají.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5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Popište princip činnosti injektorového hořáku.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  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  <a:hlinkClick r:id="rId3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NEUVEDEN. seznam [online]. [cit. 8.2.2014]. Dostupný na WWW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http://svarecskepotreby.cz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/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AUTOR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8.2.2014]. Dostupný na WWW: 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  <a:hlinkClick r:id="rId7"/>
              </a:rPr>
              <a:t>http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7"/>
              </a:rPr>
              <a:t>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7"/>
              </a:rPr>
              <a:t>www.ped.muni.cz/wchem/sm/hc/labtech/pages/tlakove_lahve.html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AUTOR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8.2.2014]. Dostupný na WWW</a:t>
            </a: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8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8"/>
              </a:rPr>
              <a:t>www.ped.muni.cz/wchem/sm/hc/labtech/pages/laboratorni_rad.htm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AUTOR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8.2.2014]. Dostupný na WWW: 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  <a:hlinkClick r:id="rId9"/>
              </a:rPr>
              <a:t>http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9"/>
              </a:rPr>
              <a:t>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9"/>
              </a:rPr>
              <a:t>www.svarbazar.cz/phprs/view.php?cisloclanku=2007010802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8.2.2014]. Dostupný na WWW: 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r>
              <a:rPr lang="cs-CZ" sz="2000" dirty="0" smtClean="0">
                <a:solidFill>
                  <a:srgbClr val="333333"/>
                </a:solidFill>
                <a:latin typeface="+mn-lt"/>
                <a:hlinkClick r:id="rId10"/>
              </a:rPr>
              <a:t>http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10"/>
              </a:rPr>
              <a:t>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10"/>
              </a:rPr>
              <a:t>www.hradeckralove.org/urad/barevne-oznacovani-tlakovych-lahvi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8.2.2014]. Dostupný na WWW</a:t>
            </a: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:</a:t>
            </a:r>
          </a:p>
          <a:p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11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11"/>
              </a:rPr>
              <a:t>www.schinkmann.cz/kyslik-din-ox-03-redukcni-ventil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AUTOR NEUVEDEN. seznam [online]. [cit. 8.2.2014]. Dostupný na WWW:</a:t>
            </a: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12"/>
              </a:rPr>
              <a:t>http://www.schinkmann.cz/autogen-plamenove-svarovani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endParaRPr lang="cs-CZ" altLang="cs-CZ" sz="2000" dirty="0">
              <a:solidFill>
                <a:srgbClr val="000000"/>
              </a:solidFill>
              <a:latin typeface="+mn-lt"/>
              <a:hlinkClick r:id="rId13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Josef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DILLINGER, Josef a kol. Moderní strojírenství pro školu a praxi. Praha: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 Europa - Sobotáles </a:t>
            </a:r>
            <a:r>
              <a:rPr lang="cs-CZ" sz="2000" dirty="0" err="1">
                <a:solidFill>
                  <a:srgbClr val="333333"/>
                </a:solidFill>
                <a:latin typeface="+mn-lt"/>
              </a:rPr>
              <a:t>cz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., 2007, ISBN 978-80-86706-19-1.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+mn-lt"/>
              <a:hlinkClick r:id="rId3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457200" y="1079499"/>
            <a:ext cx="84359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b="1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b="1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AUTOR NEUVEDEN. seznam [online]. [cit. 8.2.2014]. Dostupný na WWW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http://www.rulik.cz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/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ING. DANA FIALOVÁ; ING. VLADISLAV GRADEK. Zámečnické práce a údržba.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: PARTA, 2007, ISBN 978-80- 7320-105-0.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63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37653</TotalTime>
  <Words>670</Words>
  <Application>Microsoft Office PowerPoint</Application>
  <PresentationFormat>Předvádění na obrazovce (4:3)</PresentationFormat>
  <Paragraphs>183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213</cp:revision>
  <cp:lastPrinted>1601-01-01T00:00:00Z</cp:lastPrinted>
  <dcterms:created xsi:type="dcterms:W3CDTF">1601-01-01T00:00:00Z</dcterms:created>
  <dcterms:modified xsi:type="dcterms:W3CDTF">2014-02-09T12:17:31Z</dcterms:modified>
</cp:coreProperties>
</file>