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41" r:id="rId3"/>
    <p:sldId id="350" r:id="rId4"/>
    <p:sldId id="352" r:id="rId5"/>
    <p:sldId id="353" r:id="rId6"/>
    <p:sldId id="354" r:id="rId7"/>
    <p:sldId id="349" r:id="rId8"/>
    <p:sldId id="356" r:id="rId9"/>
    <p:sldId id="355" r:id="rId10"/>
    <p:sldId id="358" r:id="rId11"/>
    <p:sldId id="360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6666"/>
    <a:srgbClr val="660066"/>
    <a:srgbClr val="0000CC"/>
    <a:srgbClr val="006600"/>
    <a:srgbClr val="FF0066"/>
    <a:srgbClr val="FFFF99"/>
    <a:srgbClr val="FFCCFF"/>
    <a:srgbClr val="FF9966"/>
    <a:srgbClr val="FFFFCC"/>
    <a:srgbClr val="CC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microsoft.com/office/2007/relationships/hdphoto" Target="../media/hdphoto2.wdp"/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11" Type="http://schemas.microsoft.com/office/2007/relationships/hdphoto" Target="../media/hdphoto1.wdp"/><Relationship Id="rId5" Type="http://schemas.openxmlformats.org/officeDocument/2006/relationships/image" Target="../media/image5.gif"/><Relationship Id="rId10" Type="http://schemas.openxmlformats.org/officeDocument/2006/relationships/image" Target="../media/image10.png"/><Relationship Id="rId4" Type="http://schemas.openxmlformats.org/officeDocument/2006/relationships/image" Target="../media/image3.png"/><Relationship Id="rId9" Type="http://schemas.openxmlformats.org/officeDocument/2006/relationships/image" Target="../media/image9.jpeg"/><Relationship Id="rId1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11" Type="http://schemas.openxmlformats.org/officeDocument/2006/relationships/audio" Target="../media/audio11.wav"/><Relationship Id="rId5" Type="http://schemas.openxmlformats.org/officeDocument/2006/relationships/image" Target="../media/image5.gif"/><Relationship Id="rId10" Type="http://schemas.microsoft.com/office/2007/relationships/hdphoto" Target="../media/hdphoto3.wdp"/><Relationship Id="rId4" Type="http://schemas.openxmlformats.org/officeDocument/2006/relationships/image" Target="../media/image3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11" Type="http://schemas.openxmlformats.org/officeDocument/2006/relationships/audio" Target="../media/audio11.wav"/><Relationship Id="rId5" Type="http://schemas.openxmlformats.org/officeDocument/2006/relationships/image" Target="../media/image5.gif"/><Relationship Id="rId10" Type="http://schemas.microsoft.com/office/2007/relationships/hdphoto" Target="../media/hdphoto3.wdp"/><Relationship Id="rId4" Type="http://schemas.openxmlformats.org/officeDocument/2006/relationships/image" Target="../media/image3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audio" Target="../media/audio1.wav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audio" Target="../media/audio1.wav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3.jpeg"/><Relationship Id="rId4" Type="http://schemas.openxmlformats.org/officeDocument/2006/relationships/image" Target="../media/image3.png"/><Relationship Id="rId9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9.jpe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3.pn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21.gif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rosoft.com/cs-cz/default.aspx" TargetMode="External"/><Relationship Id="rId13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zbozi.cz/vyrobek/pokladna-370x280x90mm-209/" TargetMode="External"/><Relationship Id="rId12" Type="http://schemas.openxmlformats.org/officeDocument/2006/relationships/image" Target="../media/image2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echnobank.cz/dilensky-nabytek/skrine-policove-7600/" TargetMode="External"/><Relationship Id="rId11" Type="http://schemas.openxmlformats.org/officeDocument/2006/relationships/hyperlink" Target="http://www.ri-okna.cz/plastova-okna-a-dvere" TargetMode="External"/><Relationship Id="rId5" Type="http://schemas.openxmlformats.org/officeDocument/2006/relationships/hyperlink" Target="http://windows.microsoft.com/cs-cz/windows/home" TargetMode="External"/><Relationship Id="rId10" Type="http://schemas.openxmlformats.org/officeDocument/2006/relationships/hyperlink" Target="http://www.rajsmichu.cz/detail.php?t=5&amp;cPath=5_223&amp;sort=nejnovejsi&amp;id=55819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tomados.cz/Kopirky/Konica-Minolta-Bizhub-215.html" TargetMode="External"/><Relationship Id="rId1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12811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počítač, průzkumník, složky, soubory, název souboru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práce se soubory 2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VY_32_INOVACE_32_646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Se soubory provádíme základní operace: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4992" y="1386830"/>
            <a:ext cx="5769008" cy="4850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46085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otevíráme je v programu </a:t>
            </a:r>
          </a:p>
          <a:p>
            <a:pPr lvl="1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= spouštíme </a:t>
            </a:r>
            <a:endParaRPr lang="cs-CZ" sz="20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vytváříme je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upravujeme (editace)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přejmenováváme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kopírujeme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přesouváme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ukládáme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tiskneme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posíláme po síti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mažeme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…</a:t>
            </a:r>
            <a:endParaRPr lang="cs-CZ" sz="2400" dirty="0" smtClean="0">
              <a:solidFill>
                <a:srgbClr val="C00000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Zopakování asociace typu souboru, které soubory jsou nové?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689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Soubory – označení, kopírování a přesouvání: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683" b="1844"/>
          <a:stretch/>
        </p:blipFill>
        <p:spPr bwMode="auto">
          <a:xfrm>
            <a:off x="4621986" y="3140968"/>
            <a:ext cx="3982462" cy="3096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8712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Pokud pracujeme s daty (složky, soubory, ale i slova, číslice, apod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.), 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musíme vždy nějak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označit tu část, kterou upravujeme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Základní označení je </a:t>
            </a:r>
            <a:r>
              <a:rPr lang="cs-CZ" sz="2400" b="1" dirty="0" smtClean="0">
                <a:solidFill>
                  <a:srgbClr val="7030A0"/>
                </a:solidFill>
                <a:cs typeface="Arial" pitchFamily="34" charset="0"/>
              </a:rPr>
              <a:t>kliknutí myši, nebo klik vedle a tažení </a:t>
            </a:r>
            <a:r>
              <a:rPr lang="cs-CZ" sz="2400" dirty="0" smtClean="0">
                <a:solidFill>
                  <a:srgbClr val="7030A0"/>
                </a:solidFill>
                <a:cs typeface="Arial" pitchFamily="34" charset="0"/>
              </a:rPr>
              <a:t>(přetažení myší = výběr)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6666"/>
                </a:solidFill>
                <a:cs typeface="Arial" pitchFamily="34" charset="0"/>
              </a:rPr>
              <a:t>Velmi výhodná je možnost </a:t>
            </a:r>
            <a:r>
              <a:rPr lang="cs-CZ" sz="2400" b="1" dirty="0" smtClean="0">
                <a:solidFill>
                  <a:srgbClr val="006666"/>
                </a:solidFill>
                <a:cs typeface="Arial" pitchFamily="34" charset="0"/>
              </a:rPr>
              <a:t>označení více dat </a:t>
            </a:r>
            <a:r>
              <a:rPr lang="cs-CZ" sz="2400" dirty="0" smtClean="0">
                <a:solidFill>
                  <a:srgbClr val="006666"/>
                </a:solidFill>
                <a:cs typeface="Arial" pitchFamily="34" charset="0"/>
              </a:rPr>
              <a:t>a pracovat s nimi najednou </a:t>
            </a:r>
            <a:r>
              <a:rPr lang="cs-CZ" sz="2400" i="1" dirty="0" smtClean="0">
                <a:solidFill>
                  <a:srgbClr val="006666"/>
                </a:solidFill>
                <a:cs typeface="Arial" pitchFamily="34" charset="0"/>
              </a:rPr>
              <a:t>(práce se soubory 3)</a:t>
            </a:r>
          </a:p>
          <a:p>
            <a:pPr marL="914400" lvl="1" indent="-457200">
              <a:buAutoNum type="alphaLcParenR"/>
            </a:pPr>
            <a:r>
              <a:rPr lang="cs-CZ" sz="2400" dirty="0" smtClean="0">
                <a:solidFill>
                  <a:srgbClr val="006666"/>
                </a:solidFill>
                <a:cs typeface="Arial" pitchFamily="34" charset="0"/>
              </a:rPr>
              <a:t>označit vše</a:t>
            </a:r>
          </a:p>
          <a:p>
            <a:pPr marL="914400" lvl="1" indent="-457200">
              <a:buAutoNum type="alphaLcParenR"/>
            </a:pPr>
            <a:r>
              <a:rPr lang="cs-CZ" sz="2400" dirty="0" smtClean="0">
                <a:solidFill>
                  <a:srgbClr val="006666"/>
                </a:solidFill>
                <a:cs typeface="Arial" pitchFamily="34" charset="0"/>
              </a:rPr>
              <a:t>označit určitou oblast</a:t>
            </a:r>
          </a:p>
          <a:p>
            <a:pPr marL="914400" lvl="1" indent="-457200">
              <a:buAutoNum type="alphaLcParenR"/>
            </a:pPr>
            <a:r>
              <a:rPr lang="cs-CZ" sz="2400" dirty="0" smtClean="0">
                <a:solidFill>
                  <a:srgbClr val="006666"/>
                </a:solidFill>
                <a:cs typeface="Arial" pitchFamily="34" charset="0"/>
              </a:rPr>
              <a:t>označit osobní výběr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Vysvětlit význam umístění kurzoru myši přesně podle pravidel!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4581128"/>
            <a:ext cx="48965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Tyto práce lze provádět více způsoby:</a:t>
            </a:r>
          </a:p>
          <a:p>
            <a:pPr marL="285750" indent="-285750">
              <a:buFontTx/>
              <a:buChar char="-"/>
            </a:pPr>
            <a:r>
              <a:rPr lang="cs-CZ" sz="2000" i="1" dirty="0" smtClean="0">
                <a:solidFill>
                  <a:srgbClr val="C00000"/>
                </a:solidFill>
              </a:rPr>
              <a:t>pomocí ovládacího panelu (základní)</a:t>
            </a:r>
          </a:p>
          <a:p>
            <a:pPr marL="285750" indent="-285750">
              <a:buFontTx/>
              <a:buChar char="-"/>
            </a:pPr>
            <a:r>
              <a:rPr lang="cs-CZ" sz="2000" i="1" dirty="0" smtClean="0">
                <a:solidFill>
                  <a:srgbClr val="C00000"/>
                </a:solidFill>
              </a:rPr>
              <a:t>pomocí Menu (spolehlivé)</a:t>
            </a:r>
          </a:p>
          <a:p>
            <a:pPr marL="285750" indent="-285750">
              <a:buFontTx/>
              <a:buChar char="-"/>
            </a:pPr>
            <a:r>
              <a:rPr lang="cs-CZ" sz="2000" i="1" dirty="0" smtClean="0">
                <a:solidFill>
                  <a:srgbClr val="C00000"/>
                </a:solidFill>
              </a:rPr>
              <a:t>graficky (líbivé, ale Pozor-časté chybování)</a:t>
            </a:r>
          </a:p>
          <a:p>
            <a:pPr marL="285750" indent="-285750">
              <a:buFontTx/>
              <a:buChar char="-"/>
            </a:pPr>
            <a:r>
              <a:rPr lang="cs-CZ" sz="2000" i="1" dirty="0" smtClean="0">
                <a:solidFill>
                  <a:srgbClr val="C00000"/>
                </a:solidFill>
              </a:rPr>
              <a:t>klávesovou zkratkou (pohodlné, rychlé)</a:t>
            </a:r>
            <a:endParaRPr lang="cs-CZ" sz="20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4312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Soubory – označení, kopírování a přesouvání: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4869160"/>
            <a:ext cx="1033091" cy="88968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149080"/>
            <a:ext cx="1544739" cy="202579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3861048"/>
            <a:ext cx="1656184" cy="15140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3194956"/>
            <a:ext cx="2267744" cy="281956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90364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>
                <a:solidFill>
                  <a:srgbClr val="C00000"/>
                </a:solidFill>
                <a:cs typeface="Arial" pitchFamily="34" charset="0"/>
              </a:rPr>
              <a:t>Při této práci občas vnikají chyby dané zbrklým pohybem myši a nepřesným cílením, špatná volba paměti, zakolísání prstu na tlačítku myši, povrch pod myší, uspěchání práce, nesoustředěnost a únava, apod.</a:t>
            </a:r>
          </a:p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Rozdíl mezi kopírováním a přesouváním: </a:t>
            </a:r>
          </a:p>
          <a:p>
            <a:pPr marL="266700" indent="-255588">
              <a:buFont typeface="Wingdings" panose="05000000000000000000" pitchFamily="2" charset="2"/>
              <a:buChar char="§"/>
            </a:pPr>
            <a:r>
              <a:rPr lang="cs-CZ" sz="2000" i="1" dirty="0" smtClean="0">
                <a:solidFill>
                  <a:srgbClr val="006666"/>
                </a:solidFill>
                <a:cs typeface="Arial" pitchFamily="34" charset="0"/>
              </a:rPr>
              <a:t>Při kopírování soubor/y zůstanou na svém místě a jejich duplikáty (kopie) se umístí do nově vybrané paměti.</a:t>
            </a:r>
          </a:p>
          <a:p>
            <a:pPr marL="266700" indent="-255588">
              <a:buFont typeface="Wingdings" panose="05000000000000000000" pitchFamily="2" charset="2"/>
              <a:buChar char="§"/>
            </a:pPr>
            <a:r>
              <a:rPr lang="cs-CZ" sz="2000" i="1" dirty="0" smtClean="0">
                <a:solidFill>
                  <a:srgbClr val="7030A0"/>
                </a:solidFill>
                <a:cs typeface="Arial" pitchFamily="34" charset="0"/>
              </a:rPr>
              <a:t>Při přesunu se změní uložení souboru/ů – v původní paměti zmizí a v nové se objeví.</a:t>
            </a:r>
          </a:p>
          <a:p>
            <a:r>
              <a:rPr lang="cs-CZ" sz="2000" dirty="0" smtClean="0">
                <a:solidFill>
                  <a:srgbClr val="006600"/>
                </a:solidFill>
                <a:cs typeface="Arial" pitchFamily="34" charset="0"/>
              </a:rPr>
              <a:t>To se děje pomocí </a:t>
            </a:r>
            <a:r>
              <a:rPr lang="cs-CZ" sz="2000" b="1" dirty="0" err="1" smtClean="0">
                <a:solidFill>
                  <a:srgbClr val="006600"/>
                </a:solidFill>
                <a:cs typeface="Arial" pitchFamily="34" charset="0"/>
              </a:rPr>
              <a:t>mezipaměti</a:t>
            </a:r>
            <a:r>
              <a:rPr lang="cs-CZ" sz="2000" dirty="0" smtClean="0">
                <a:solidFill>
                  <a:srgbClr val="006600"/>
                </a:solidFill>
                <a:cs typeface="Arial" pitchFamily="34" charset="0"/>
              </a:rPr>
              <a:t>, která se nazývá </a:t>
            </a:r>
            <a:r>
              <a:rPr lang="cs-CZ" sz="2000" b="1" u="sng" dirty="0" smtClean="0">
                <a:solidFill>
                  <a:srgbClr val="006600"/>
                </a:solidFill>
                <a:cs typeface="Arial" pitchFamily="34" charset="0"/>
              </a:rPr>
              <a:t>SCHRÁNKA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.</a:t>
            </a:r>
          </a:p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Pro lepší pochopení a představu grafická ukázka.</a:t>
            </a:r>
            <a:endParaRPr lang="cs-CZ" sz="2000" dirty="0" smtClean="0">
              <a:solidFill>
                <a:srgbClr val="006666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Vysvětlit podstatu přesunu a kopírování, význam Schránky!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39552" y="4437112"/>
            <a:ext cx="1143744" cy="400110"/>
          </a:xfrm>
          <a:prstGeom prst="rect">
            <a:avLst/>
          </a:prstGeom>
          <a:blipFill>
            <a:blip r:embed="rId9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</a:rPr>
              <a:t>SOUBOR</a:t>
            </a:r>
            <a:endParaRPr lang="cs-CZ" sz="2000" dirty="0">
              <a:solidFill>
                <a:srgbClr val="0000CC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>
                        <a14:foregroundMark x1="676" y1="548" x2="1015" y2="1644"/>
                        <a14:foregroundMark x1="1578" y1="2192" x2="1917" y2="4110"/>
                        <a14:foregroundMark x1="1804" y1="822" x2="5186" y2="1233"/>
                        <a14:foregroundMark x1="5186" y1="1370" x2="20631" y2="2329"/>
                        <a14:foregroundMark x1="40586" y1="2603" x2="56933" y2="2740"/>
                        <a14:foregroundMark x1="69109" y1="2466" x2="89853" y2="1507"/>
                        <a14:foregroundMark x1="92446" y1="1233" x2="98083" y2="685"/>
                        <a14:foregroundMark x1="95829" y1="3151" x2="93010" y2="10274"/>
                        <a14:foregroundMark x1="92559" y1="11370" x2="90755" y2="20822"/>
                        <a14:foregroundMark x1="90643" y1="22603" x2="89402" y2="35479"/>
                        <a14:foregroundMark x1="89290" y1="40685" x2="89402" y2="53014"/>
                        <a14:foregroundMark x1="2368" y1="5753" x2="3495" y2="13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08382">
            <a:off x="693530" y="4832506"/>
            <a:ext cx="792088" cy="65188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>
                        <a14:foregroundMark x1="676" y1="548" x2="1015" y2="1644"/>
                        <a14:foregroundMark x1="1578" y1="2192" x2="1917" y2="4110"/>
                        <a14:foregroundMark x1="1804" y1="822" x2="5186" y2="1233"/>
                        <a14:foregroundMark x1="5186" y1="1370" x2="20631" y2="2329"/>
                        <a14:foregroundMark x1="40586" y1="2603" x2="56933" y2="2740"/>
                        <a14:foregroundMark x1="69109" y1="2466" x2="89853" y2="1507"/>
                        <a14:foregroundMark x1="92446" y1="1233" x2="98083" y2="685"/>
                        <a14:foregroundMark x1="95829" y1="3151" x2="93010" y2="10274"/>
                        <a14:foregroundMark x1="92559" y1="11370" x2="90755" y2="20822"/>
                        <a14:foregroundMark x1="90643" y1="22603" x2="89402" y2="35479"/>
                        <a14:foregroundMark x1="89290" y1="40685" x2="89402" y2="53014"/>
                        <a14:foregroundMark x1="2368" y1="5753" x2="3495" y2="13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800"/>
          <a:stretch/>
        </p:blipFill>
        <p:spPr>
          <a:xfrm rot="18821227">
            <a:off x="4215921" y="4494603"/>
            <a:ext cx="792088" cy="54889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>
                        <a14:foregroundMark x1="676" y1="548" x2="1015" y2="1644"/>
                        <a14:foregroundMark x1="1578" y1="2192" x2="1917" y2="4110"/>
                        <a14:foregroundMark x1="1804" y1="822" x2="5186" y2="1233"/>
                        <a14:foregroundMark x1="5186" y1="1370" x2="20631" y2="2329"/>
                        <a14:foregroundMark x1="40586" y1="2603" x2="56933" y2="2740"/>
                        <a14:foregroundMark x1="69109" y1="2466" x2="89853" y2="1507"/>
                        <a14:foregroundMark x1="92446" y1="1233" x2="98083" y2="685"/>
                        <a14:foregroundMark x1="95829" y1="3151" x2="93010" y2="10274"/>
                        <a14:foregroundMark x1="92559" y1="11370" x2="90755" y2="20822"/>
                        <a14:foregroundMark x1="90643" y1="22603" x2="89402" y2="35479"/>
                        <a14:foregroundMark x1="89290" y1="40685" x2="89402" y2="53014"/>
                        <a14:foregroundMark x1="2368" y1="5753" x2="3495" y2="13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302361">
            <a:off x="7328763" y="4056419"/>
            <a:ext cx="792088" cy="651887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V="1">
            <a:off x="1331640" y="4581129"/>
            <a:ext cx="2808312" cy="57606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499992" y="4437112"/>
            <a:ext cx="2952328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784" y="5733256"/>
            <a:ext cx="864096" cy="400110"/>
          </a:xfrm>
          <a:prstGeom prst="rect">
            <a:avLst/>
          </a:prstGeom>
          <a:blipFill>
            <a:blip r:embed="rId9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</a:rPr>
              <a:t>archiv</a:t>
            </a:r>
            <a:endParaRPr lang="cs-CZ" sz="2000" dirty="0">
              <a:solidFill>
                <a:srgbClr val="0000CC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5733256"/>
            <a:ext cx="1008112" cy="400110"/>
          </a:xfrm>
          <a:prstGeom prst="rect">
            <a:avLst/>
          </a:prstGeom>
          <a:blipFill>
            <a:blip r:embed="rId9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</a:rPr>
              <a:t>kopírka</a:t>
            </a:r>
            <a:endParaRPr lang="cs-CZ" sz="2000" dirty="0">
              <a:solidFill>
                <a:srgbClr val="0000CC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79912" y="5373216"/>
            <a:ext cx="1359768" cy="400110"/>
          </a:xfrm>
          <a:prstGeom prst="rect">
            <a:avLst/>
          </a:prstGeom>
          <a:blipFill>
            <a:blip r:embed="rId9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</a:rPr>
              <a:t>SCHRÁNKA</a:t>
            </a:r>
            <a:endParaRPr lang="cs-CZ" sz="2000" dirty="0">
              <a:solidFill>
                <a:srgbClr val="0000CC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16216" y="5445224"/>
            <a:ext cx="1287760" cy="707886"/>
          </a:xfrm>
          <a:prstGeom prst="rect">
            <a:avLst/>
          </a:prstGeom>
          <a:blipFill>
            <a:blip r:embed="rId9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</a:rPr>
              <a:t>cílové pracoviště</a:t>
            </a:r>
            <a:endParaRPr lang="cs-CZ" sz="2000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8204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1a</a:t>
            </a:r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- Soubory – příklad </a:t>
            </a:r>
            <a:r>
              <a:rPr lang="cs-CZ" sz="2400" b="1" u="sng" dirty="0" smtClean="0">
                <a:solidFill>
                  <a:srgbClr val="002060"/>
                </a:solidFill>
              </a:rPr>
              <a:t>přesouvání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Animace k bližšímu pochopení způsobu práce při přesouvání.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4149080"/>
            <a:ext cx="1728192" cy="1488303"/>
          </a:xfrm>
          <a:prstGeom prst="rect">
            <a:avLst/>
          </a:prstGeom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520" y="2699345"/>
            <a:ext cx="2752725" cy="36099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62634">
            <a:off x="2112101" y="2455163"/>
            <a:ext cx="1728192" cy="15799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8401" y="1238980"/>
            <a:ext cx="3962191" cy="4926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676" y1="548" x2="1015" y2="1644"/>
                        <a14:foregroundMark x1="1578" y1="2192" x2="1917" y2="4110"/>
                        <a14:foregroundMark x1="1804" y1="822" x2="5186" y2="1233"/>
                        <a14:foregroundMark x1="5186" y1="1370" x2="20631" y2="2329"/>
                        <a14:foregroundMark x1="40586" y1="2603" x2="56933" y2="2740"/>
                        <a14:foregroundMark x1="69109" y1="2466" x2="89853" y2="1507"/>
                        <a14:foregroundMark x1="92446" y1="1233" x2="98083" y2="685"/>
                        <a14:foregroundMark x1="95829" y1="3151" x2="93010" y2="10274"/>
                        <a14:foregroundMark x1="92559" y1="11370" x2="90755" y2="20822"/>
                        <a14:foregroundMark x1="90643" y1="22603" x2="89402" y2="35479"/>
                        <a14:foregroundMark x1="89290" y1="40685" x2="89402" y2="53014"/>
                        <a14:foregroundMark x1="2368" y1="5753" x2="3495" y2="13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08382">
            <a:off x="1004102" y="4179572"/>
            <a:ext cx="1009915" cy="83115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90364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Doklad vyjmeme – vložíme do schránky – přeneseme - vložíme na nové místo. </a:t>
            </a:r>
          </a:p>
        </p:txBody>
      </p:sp>
    </p:spTree>
    <p:extLst>
      <p:ext uri="{BB962C8B-B14F-4D97-AF65-F5344CB8AC3E}">
        <p14:creationId xmlns:p14="http://schemas.microsoft.com/office/powerpoint/2010/main" xmlns="" val="1181100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1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18525 -0.13843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53" y="-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525 -0.13843 L 0.37431 -0.1384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0.18246 -0.0046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15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7431 -0.13843 L 0.60261 -0.19097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-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1b</a:t>
            </a:r>
            <a:r>
              <a:rPr lang="cs-CZ" sz="2400" b="1" dirty="0" smtClean="0">
                <a:solidFill>
                  <a:srgbClr val="002060"/>
                </a:solidFill>
              </a:rPr>
              <a:t> - Soubory – příklad </a:t>
            </a:r>
            <a:r>
              <a:rPr lang="cs-CZ" sz="2400" b="1" u="sng" dirty="0" smtClean="0">
                <a:solidFill>
                  <a:srgbClr val="002060"/>
                </a:solidFill>
              </a:rPr>
              <a:t>kopírování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Animace k bližšímu pochopení způsobu práce při </a:t>
            </a:r>
            <a:r>
              <a:rPr lang="cs-CZ" sz="2000" dirty="0" smtClean="0">
                <a:solidFill>
                  <a:srgbClr val="00B050"/>
                </a:solidFill>
              </a:rPr>
              <a:t>kopírování.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4149080"/>
            <a:ext cx="1728192" cy="1488303"/>
          </a:xfrm>
          <a:prstGeom prst="rect">
            <a:avLst/>
          </a:prstGeom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520" y="2699345"/>
            <a:ext cx="2752725" cy="36099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62634">
            <a:off x="2112101" y="2455163"/>
            <a:ext cx="1728192" cy="15799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38401" y="1238980"/>
            <a:ext cx="3962191" cy="49263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676" y1="548" x2="1015" y2="1644"/>
                        <a14:foregroundMark x1="1578" y1="2192" x2="1917" y2="4110"/>
                        <a14:foregroundMark x1="1804" y1="822" x2="5186" y2="1233"/>
                        <a14:foregroundMark x1="5186" y1="1370" x2="20631" y2="2329"/>
                        <a14:foregroundMark x1="40586" y1="2603" x2="56933" y2="2740"/>
                        <a14:foregroundMark x1="69109" y1="2466" x2="89853" y2="1507"/>
                        <a14:foregroundMark x1="92446" y1="1233" x2="98083" y2="685"/>
                        <a14:foregroundMark x1="95829" y1="3151" x2="93010" y2="10274"/>
                        <a14:foregroundMark x1="92559" y1="11370" x2="90755" y2="20822"/>
                        <a14:foregroundMark x1="90643" y1="22603" x2="89402" y2="35479"/>
                        <a14:foregroundMark x1="89290" y1="40685" x2="89402" y2="53014"/>
                        <a14:foregroundMark x1="2368" y1="5753" x2="3495" y2="13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08382">
            <a:off x="1004102" y="4179572"/>
            <a:ext cx="1009915" cy="831158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Doklad vyjmeme – zkopírujeme - vložíme do schránky </a:t>
            </a:r>
          </a:p>
          <a:p>
            <a:r>
              <a:rPr lang="cs-CZ" sz="2200" dirty="0">
                <a:solidFill>
                  <a:srgbClr val="0000CC"/>
                </a:solidFill>
                <a:cs typeface="Arial" pitchFamily="34" charset="0"/>
              </a:rPr>
              <a:t>	</a:t>
            </a:r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	– přeneseme - vložíme na nové místo. </a:t>
            </a: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676" y1="548" x2="1015" y2="1644"/>
                        <a14:foregroundMark x1="1578" y1="2192" x2="1917" y2="4110"/>
                        <a14:foregroundMark x1="1804" y1="822" x2="5186" y2="1233"/>
                        <a14:foregroundMark x1="5186" y1="1370" x2="20631" y2="2329"/>
                        <a14:foregroundMark x1="40586" y1="2603" x2="56933" y2="2740"/>
                        <a14:foregroundMark x1="69109" y1="2466" x2="89853" y2="1507"/>
                        <a14:foregroundMark x1="92446" y1="1233" x2="98083" y2="685"/>
                        <a14:foregroundMark x1="95829" y1="3151" x2="93010" y2="10274"/>
                        <a14:foregroundMark x1="92559" y1="11370" x2="90755" y2="20822"/>
                        <a14:foregroundMark x1="90643" y1="22603" x2="89402" y2="35479"/>
                        <a14:foregroundMark x1="89290" y1="40685" x2="89402" y2="53014"/>
                        <a14:foregroundMark x1="2368" y1="5753" x2="3495" y2="13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08382">
            <a:off x="2660287" y="4646007"/>
            <a:ext cx="1009915" cy="83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7375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1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16164 -0.03334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73" y="-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164 -0.03334 L 0.01997 0.0085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2083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0.01215 -0.2064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8" y="-1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5 -0.20648 L 0.19323 -0.2064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0.18246 -0.0046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15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323 -0.20648 L 0.42153 -0.259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6" y="-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2a</a:t>
            </a:r>
            <a:r>
              <a:rPr lang="cs-CZ" sz="2400" b="1" dirty="0" smtClean="0">
                <a:solidFill>
                  <a:srgbClr val="002060"/>
                </a:solidFill>
              </a:rPr>
              <a:t> – Soubor - přesouvání: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4732"/>
          <a:stretch/>
        </p:blipFill>
        <p:spPr>
          <a:xfrm>
            <a:off x="2150740" y="1238631"/>
            <a:ext cx="2781300" cy="190233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5914"/>
          <a:stretch/>
        </p:blipFill>
        <p:spPr>
          <a:xfrm>
            <a:off x="5076056" y="1052736"/>
            <a:ext cx="3895725" cy="519799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957" b="35760"/>
          <a:stretch/>
        </p:blipFill>
        <p:spPr>
          <a:xfrm>
            <a:off x="755576" y="3933056"/>
            <a:ext cx="4094853" cy="2282324"/>
          </a:xfrm>
          <a:prstGeom prst="rect">
            <a:avLst/>
          </a:prstGeom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06923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Procvičit různé postupy přesouvání.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316835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Vyjmout</a:t>
            </a:r>
          </a:p>
          <a:p>
            <a:pPr marL="457200" indent="-457200">
              <a:buFont typeface="+mj-lt"/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nové místo</a:t>
            </a:r>
          </a:p>
          <a:p>
            <a:pPr marL="457200" indent="-457200">
              <a:buFont typeface="+mj-lt"/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Vložit</a:t>
            </a:r>
          </a:p>
          <a:p>
            <a:pPr marL="457200" indent="-457200">
              <a:buFont typeface="+mj-lt"/>
              <a:buAutoNum type="arabicPeriod"/>
            </a:pPr>
            <a:endParaRPr lang="pl-PL" sz="1400" dirty="0">
              <a:solidFill>
                <a:srgbClr val="0000CC"/>
              </a:solidFill>
              <a:cs typeface="Arial" pitchFamily="34" charset="0"/>
            </a:endParaRPr>
          </a:p>
          <a:p>
            <a:pPr marL="457200" indent="-457200">
              <a:buAutoNum type="alphaLcParenR"/>
            </a:pP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z panelu</a:t>
            </a:r>
          </a:p>
          <a:p>
            <a:pPr marL="457200" indent="-457200">
              <a:buAutoNum type="alphaLcParenR"/>
            </a:pP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pravá myš - Menu</a:t>
            </a:r>
          </a:p>
          <a:p>
            <a:pPr marL="457200" indent="-457200">
              <a:buAutoNum type="alphaLcParenR"/>
            </a:pP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klávesová zkratka </a:t>
            </a:r>
            <a:r>
              <a:rPr lang="pl-PL" sz="2200" dirty="0" smtClean="0">
                <a:solidFill>
                  <a:srgbClr val="FF0000"/>
                </a:solidFill>
                <a:cs typeface="Arial" pitchFamily="34" charset="0"/>
              </a:rPr>
              <a:t>Ctrl+X a pak Ctrl+V</a:t>
            </a:r>
          </a:p>
        </p:txBody>
      </p: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877272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877272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8" name="Přímá spojnice se šipkou 27"/>
          <p:cNvCxnSpPr/>
          <p:nvPr/>
        </p:nvCxnSpPr>
        <p:spPr>
          <a:xfrm flipV="1">
            <a:off x="1763688" y="1772816"/>
            <a:ext cx="936104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38971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1" name="Přímá spojnice se šipkou 30"/>
          <p:cNvCxnSpPr/>
          <p:nvPr/>
        </p:nvCxnSpPr>
        <p:spPr>
          <a:xfrm>
            <a:off x="2915816" y="3140968"/>
            <a:ext cx="2376264" cy="26642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3851920" y="5877272"/>
            <a:ext cx="1368152" cy="0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4211960" y="1700808"/>
            <a:ext cx="720080" cy="13681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se šipkou 39"/>
          <p:cNvCxnSpPr/>
          <p:nvPr/>
        </p:nvCxnSpPr>
        <p:spPr>
          <a:xfrm flipV="1">
            <a:off x="2843808" y="2852936"/>
            <a:ext cx="1512168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444208" y="2060848"/>
            <a:ext cx="1584176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pravá myš: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0826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2b</a:t>
            </a:r>
            <a:r>
              <a:rPr lang="cs-CZ" sz="2400" b="1" dirty="0" smtClean="0">
                <a:solidFill>
                  <a:srgbClr val="002060"/>
                </a:solidFill>
              </a:rPr>
              <a:t> – Soubor - kopírování: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" b="35113"/>
          <a:stretch/>
        </p:blipFill>
        <p:spPr>
          <a:xfrm>
            <a:off x="2150740" y="1249782"/>
            <a:ext cx="2781300" cy="189118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957" b="35760"/>
          <a:stretch/>
        </p:blipFill>
        <p:spPr>
          <a:xfrm>
            <a:off x="755576" y="3933056"/>
            <a:ext cx="4094853" cy="2282324"/>
          </a:xfrm>
          <a:prstGeom prst="rect">
            <a:avLst/>
          </a:prstGeom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22947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316835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Kopírovat</a:t>
            </a:r>
          </a:p>
          <a:p>
            <a:pPr marL="457200" indent="-457200">
              <a:buFont typeface="+mj-lt"/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nové místo</a:t>
            </a:r>
          </a:p>
          <a:p>
            <a:pPr marL="457200" indent="-457200">
              <a:buFont typeface="+mj-lt"/>
              <a:buAutoNum type="arabicPeriod"/>
            </a:pPr>
            <a:r>
              <a:rPr lang="pl-PL" sz="2400" b="1" dirty="0" smtClean="0">
                <a:solidFill>
                  <a:srgbClr val="0000CC"/>
                </a:solidFill>
                <a:cs typeface="Arial" pitchFamily="34" charset="0"/>
              </a:rPr>
              <a:t>Vložit</a:t>
            </a:r>
          </a:p>
          <a:p>
            <a:pPr marL="457200" indent="-457200">
              <a:buFont typeface="+mj-lt"/>
              <a:buAutoNum type="arabicPeriod"/>
            </a:pPr>
            <a:endParaRPr lang="pl-PL" sz="1400" dirty="0">
              <a:solidFill>
                <a:srgbClr val="0000CC"/>
              </a:solidFill>
              <a:cs typeface="Arial" pitchFamily="34" charset="0"/>
            </a:endParaRPr>
          </a:p>
          <a:p>
            <a:pPr marL="457200" indent="-457200">
              <a:buAutoNum type="alphaLcParenR"/>
            </a:pP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z panelu</a:t>
            </a:r>
          </a:p>
          <a:p>
            <a:pPr marL="457200" indent="-457200">
              <a:buAutoNum type="alphaLcParenR"/>
            </a:pP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pravá myš - Menu</a:t>
            </a:r>
          </a:p>
          <a:p>
            <a:pPr marL="457200" indent="-457200">
              <a:buAutoNum type="alphaLcParenR"/>
            </a:pPr>
            <a:r>
              <a:rPr lang="pl-PL" sz="2400" dirty="0" smtClean="0">
                <a:solidFill>
                  <a:srgbClr val="C00000"/>
                </a:solidFill>
                <a:cs typeface="Arial" pitchFamily="34" charset="0"/>
              </a:rPr>
              <a:t>klávesová zkratka </a:t>
            </a:r>
            <a:r>
              <a:rPr lang="pl-PL" sz="2200" dirty="0" smtClean="0">
                <a:solidFill>
                  <a:srgbClr val="FF0000"/>
                </a:solidFill>
                <a:cs typeface="Arial" pitchFamily="34" charset="0"/>
              </a:rPr>
              <a:t>Ctrl+C a pak Ctrl+V</a:t>
            </a:r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1763688" y="1700808"/>
            <a:ext cx="936104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294"/>
          <a:stretch/>
        </p:blipFill>
        <p:spPr>
          <a:xfrm>
            <a:off x="5068763" y="1052736"/>
            <a:ext cx="3895725" cy="5158493"/>
          </a:xfrm>
          <a:prstGeom prst="rect">
            <a:avLst/>
          </a:prstGeom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38971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1" name="Přímá spojnice se šipkou 30"/>
          <p:cNvCxnSpPr/>
          <p:nvPr/>
        </p:nvCxnSpPr>
        <p:spPr>
          <a:xfrm>
            <a:off x="2915816" y="3140968"/>
            <a:ext cx="2376264" cy="28803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4211960" y="1700808"/>
            <a:ext cx="720080" cy="13681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se šipkou 39"/>
          <p:cNvCxnSpPr/>
          <p:nvPr/>
        </p:nvCxnSpPr>
        <p:spPr>
          <a:xfrm flipV="1">
            <a:off x="2843808" y="2852936"/>
            <a:ext cx="1512168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Procvičit různé způsoby kopírování.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093296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877272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5" name="Přímá spojnice se šipkou 34"/>
          <p:cNvCxnSpPr/>
          <p:nvPr/>
        </p:nvCxnSpPr>
        <p:spPr>
          <a:xfrm flipH="1" flipV="1">
            <a:off x="3851920" y="5877272"/>
            <a:ext cx="1368152" cy="216024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444208" y="2060848"/>
            <a:ext cx="1584176" cy="46166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pravá myš: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2019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err="1" smtClean="0">
                <a:solidFill>
                  <a:srgbClr val="002060"/>
                </a:solidFill>
              </a:rPr>
              <a:t>2ab</a:t>
            </a:r>
            <a:r>
              <a:rPr lang="cs-CZ" sz="2400" b="1" dirty="0" smtClean="0">
                <a:solidFill>
                  <a:srgbClr val="002060"/>
                </a:solidFill>
              </a:rPr>
              <a:t> – Soubor – Vložit dle předchozích příkladů názorně: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Vždy využita Schránka, pomocí které udržujeme zvolený soubor aktivní a použitelný i opakovaně (razítko), dokud do schránky neumístíme další soubor. </a:t>
            </a:r>
            <a:r>
              <a:rPr lang="pl-PL" sz="2400" b="1" dirty="0" smtClean="0">
                <a:solidFill>
                  <a:srgbClr val="002060"/>
                </a:solidFill>
                <a:cs typeface="Arial" pitchFamily="34" charset="0"/>
              </a:rPr>
              <a:t>Tento způsob použití Menu je stejný i pro další aplikace</a:t>
            </a:r>
            <a:r>
              <a:rPr lang="pl-PL" sz="2400" dirty="0" smtClean="0">
                <a:solidFill>
                  <a:srgbClr val="002060"/>
                </a:solidFill>
                <a:cs typeface="Arial" pitchFamily="34" charset="0"/>
              </a:rPr>
              <a:t>. </a:t>
            </a:r>
          </a:p>
          <a:p>
            <a:r>
              <a:rPr lang="pl-PL" sz="2400" i="1" dirty="0">
                <a:solidFill>
                  <a:srgbClr val="7030A0"/>
                </a:solidFill>
                <a:cs typeface="Arial" pitchFamily="34" charset="0"/>
              </a:rPr>
              <a:t>(</a:t>
            </a:r>
            <a:r>
              <a:rPr lang="pl-PL" sz="2400" i="1" dirty="0" smtClean="0">
                <a:solidFill>
                  <a:srgbClr val="7030A0"/>
                </a:solidFill>
                <a:cs typeface="Arial" pitchFamily="34" charset="0"/>
              </a:rPr>
              <a:t>Některé aplikace umožňují umístění více objektů do Schránky)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Obrazový příklad Vložit ze schránky na nové místo.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2684487"/>
            <a:ext cx="4991100" cy="3552825"/>
          </a:xfrm>
          <a:prstGeom prst="rect">
            <a:avLst/>
          </a:prstGeom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628703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2684487"/>
            <a:ext cx="3505200" cy="3000375"/>
          </a:xfrm>
          <a:prstGeom prst="rect">
            <a:avLst/>
          </a:prstGeom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04448" y="4916735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9" name="Přímá spojnice se šipkou 18"/>
          <p:cNvCxnSpPr/>
          <p:nvPr/>
        </p:nvCxnSpPr>
        <p:spPr>
          <a:xfrm>
            <a:off x="4139952" y="3140968"/>
            <a:ext cx="3240360" cy="144016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411760" y="285293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C00000"/>
                </a:solidFill>
              </a:rPr>
              <a:t>nic zde není</a:t>
            </a:r>
            <a:endParaRPr lang="cs-CZ" sz="2400" i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299695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C00000"/>
                </a:solidFill>
              </a:rPr>
              <a:t>po vložení už je</a:t>
            </a:r>
            <a:endParaRPr lang="cs-CZ" sz="24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7656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3 – Přesun a Kopírování přesunem myši: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481" y="1988840"/>
            <a:ext cx="6900697" cy="424847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Velice oblíbené, ale také s mnoha omyly a nepřesnostmi, díky zbrklosti práce a některým specifikám. </a:t>
            </a:r>
            <a:r>
              <a:rPr lang="pl-PL" sz="2400" i="1" dirty="0" smtClean="0">
                <a:solidFill>
                  <a:srgbClr val="7030A0"/>
                </a:solidFill>
                <a:cs typeface="Arial" pitchFamily="34" charset="0"/>
              </a:rPr>
              <a:t>(shodná práce, ale jiný výsledek)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Obrazový příklad grafické práce myší - vysvětlit.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0041" y="3717032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1769" y="5085184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9" name="Přímá spojnice se šipkou 18"/>
          <p:cNvCxnSpPr/>
          <p:nvPr/>
        </p:nvCxnSpPr>
        <p:spPr>
          <a:xfrm flipH="1">
            <a:off x="2801769" y="3717032"/>
            <a:ext cx="2448272" cy="1296144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355976" y="4892967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„uchycení“ souboru do myši, přetažení na nové místo a „puštění“ do tohoto místa = </a:t>
            </a:r>
            <a:r>
              <a:rPr lang="cs-CZ" sz="2400" b="1" u="sng" dirty="0" smtClean="0">
                <a:solidFill>
                  <a:srgbClr val="002060"/>
                </a:solidFill>
              </a:rPr>
              <a:t>KOPÍROVÁNÍ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437112"/>
            <a:ext cx="2016224" cy="461665"/>
          </a:xfrm>
          <a:prstGeom prst="rect">
            <a:avLst/>
          </a:prstGeom>
          <a:solidFill>
            <a:srgbClr val="FFFF00"/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postup práce: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7135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1916832"/>
            <a:ext cx="6761251" cy="430567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práce se soubory 2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3 – Přesun a Kopírování přesunem myši: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692697"/>
            <a:ext cx="1240597" cy="32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124744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>
                <a:solidFill>
                  <a:srgbClr val="0000CC"/>
                </a:solidFill>
                <a:cs typeface="Arial" pitchFamily="34" charset="0"/>
              </a:rPr>
              <a:t>Velice oblíbené, ale také s mnoha omyly a nepřesnostmi, díky zbrklosti práce a některým specifikám. </a:t>
            </a:r>
            <a:r>
              <a:rPr lang="pl-PL" sz="2400" i="1" dirty="0" smtClean="0">
                <a:solidFill>
                  <a:srgbClr val="7030A0"/>
                </a:solidFill>
                <a:cs typeface="Arial" pitchFamily="34" charset="0"/>
              </a:rPr>
              <a:t>(shodná práce, ale jiný výsledek)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Obrazový příklad grafické práce myší </a:t>
            </a:r>
            <a:r>
              <a:rPr lang="cs-CZ" sz="2000" dirty="0" smtClean="0">
                <a:solidFill>
                  <a:srgbClr val="00B050"/>
                </a:solidFill>
              </a:rPr>
              <a:t>– vysvětlit proč stejná práce je jiná.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55976" y="4509120"/>
            <a:ext cx="2592288" cy="12961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4892967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„uchycení“ souboru do myši, přetažení na nové místo a „puštění“ do tohoto místa = </a:t>
            </a:r>
            <a:r>
              <a:rPr lang="cs-CZ" sz="2400" b="1" u="sng" dirty="0" smtClean="0">
                <a:solidFill>
                  <a:srgbClr val="002060"/>
                </a:solidFill>
              </a:rPr>
              <a:t>PŘESUNUTÍ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157192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4437112"/>
            <a:ext cx="3456384" cy="461665"/>
          </a:xfrm>
          <a:prstGeom prst="rect">
            <a:avLst/>
          </a:prstGeom>
          <a:solidFill>
            <a:srgbClr val="FFFF00"/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zcela stejný postup práce: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2771800" y="3645024"/>
            <a:ext cx="3888432" cy="1512168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148064" y="6021288"/>
            <a:ext cx="1594716" cy="400110"/>
          </a:xfrm>
          <a:prstGeom prst="rect">
            <a:avLst/>
          </a:prstGeom>
          <a:solidFill>
            <a:srgbClr val="FFFF00"/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 b="1">
                <a:solidFill>
                  <a:srgbClr val="FF0000"/>
                </a:solidFill>
              </a:defRPr>
            </a:lvl1pPr>
          </a:lstStyle>
          <a:p>
            <a:r>
              <a:rPr lang="cs-CZ" sz="2000" dirty="0"/>
              <a:t>jiný výsledek</a:t>
            </a:r>
          </a:p>
        </p:txBody>
      </p:sp>
    </p:spTree>
    <p:extLst>
      <p:ext uri="{BB962C8B-B14F-4D97-AF65-F5344CB8AC3E}">
        <p14:creationId xmlns:p14="http://schemas.microsoft.com/office/powerpoint/2010/main" xmlns="" val="415172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práce se soubory 2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5814" y="742041"/>
            <a:ext cx="1455490" cy="382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149080"/>
            <a:ext cx="100012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8722203"/>
              </p:ext>
            </p:extLst>
          </p:nvPr>
        </p:nvGraphicFramePr>
        <p:xfrm>
          <a:off x="899592" y="3483064"/>
          <a:ext cx="6480720" cy="2682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71734"/>
                <a:gridCol w="5408986"/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EXE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JPG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TXT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AVI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MP3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GIF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WAV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HTML</a:t>
                      </a:r>
                      <a:endParaRPr lang="cs-CZ" sz="1600" b="0" dirty="0"/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268760"/>
            <a:ext cx="878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soubory a jak s nimi pracujeme?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sdělíme počítači a jeho operačnímu systému, se kterým souborem (objektem) chceme něco dělat?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v počítači Schránka?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Proč je práce pohybem myši (přesunem) pro začátečníky záludná?</a:t>
            </a:r>
            <a:endParaRPr lang="cs-CZ" sz="2000" i="1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solidFill>
                  <a:srgbClr val="0070C0"/>
                </a:solidFill>
              </a:rPr>
              <a:t>N</a:t>
            </a:r>
            <a:r>
              <a:rPr lang="cs-CZ" sz="2400" dirty="0" smtClean="0">
                <a:solidFill>
                  <a:srgbClr val="0070C0"/>
                </a:solidFill>
              </a:rPr>
              <a:t>apiš, co znamenají uvedené přípony souborů (typy souborů).</a:t>
            </a:r>
          </a:p>
        </p:txBody>
      </p:sp>
    </p:spTree>
    <p:extLst>
      <p:ext uri="{BB962C8B-B14F-4D97-AF65-F5344CB8AC3E}">
        <p14:creationId xmlns:p14="http://schemas.microsoft.com/office/powerpoint/2010/main" xmlns="" val="306286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6"/>
              </a:rPr>
              <a:t>http://www.technobank.cz/dilensky-nabytek/skrine-policove-7600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7"/>
              </a:rPr>
              <a:t>http://www.zbozi.cz/vyrobek/pokladna-370x280x90mm-209</a:t>
            </a:r>
            <a:r>
              <a:rPr lang="cs-CZ" sz="1400" dirty="0" smtClean="0">
                <a:hlinkClick r:id="rId7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://www.technobank.cz/dilensky-nabytek/sestavy-7733</a:t>
            </a:r>
            <a:r>
              <a:rPr lang="cs-CZ" sz="1400" dirty="0" smtClean="0">
                <a:hlinkClick r:id="rId8"/>
              </a:rPr>
              <a:t>/</a:t>
            </a:r>
          </a:p>
          <a:p>
            <a:pPr marL="722313" indent="-366713"/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www.technobank.cz/kartoteky-trezory/nabytkove-schranky-7606/</a:t>
            </a:r>
          </a:p>
          <a:p>
            <a:pPr marL="722313" indent="-366713"/>
            <a:r>
              <a:rPr lang="cs-CZ" sz="1400" dirty="0">
                <a:hlinkClick r:id="rId8"/>
              </a:rPr>
              <a:t>http://www.technobank.cz/kartoteky-trezory/nabytkove-schranky-7606/?</a:t>
            </a:r>
            <a:r>
              <a:rPr lang="cs-CZ" sz="1400" dirty="0" smtClean="0">
                <a:hlinkClick r:id="rId8"/>
              </a:rPr>
              <a:t>start=5</a:t>
            </a:r>
          </a:p>
          <a:p>
            <a:pPr marL="722313" indent="-366713"/>
            <a:r>
              <a:rPr lang="cs-CZ" sz="1400" dirty="0">
                <a:hlinkClick r:id="rId8"/>
              </a:rPr>
              <a:t>http://www.zbozi.cz/dum-byt-a-zahrada/bydleni-a-doplnky/postovni-schranky/?</a:t>
            </a:r>
            <a:r>
              <a:rPr lang="cs-CZ" sz="1400" dirty="0" smtClean="0">
                <a:hlinkClick r:id="rId8"/>
              </a:rPr>
              <a:t>strana=16</a:t>
            </a:r>
          </a:p>
          <a:p>
            <a:pPr marL="722313" indent="-366713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www.tomados.cz/Kopirky/Konica-Minolta-Bizhub-215.html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www.rajsmichu.cz/detail.php?t=5&amp;cPath=5_223&amp;sort=nejnovejsi&amp;id=55819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www.ri-okna.cz/plastova-okna-a-dvere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8415</TotalTime>
  <Words>1225</Words>
  <Application>Microsoft Office PowerPoint</Application>
  <PresentationFormat>Předvádění na obrazovce (4:3)</PresentationFormat>
  <Paragraphs>201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Windows – práce se soubory 2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470</cp:revision>
  <dcterms:created xsi:type="dcterms:W3CDTF">2010-11-01T23:40:31Z</dcterms:created>
  <dcterms:modified xsi:type="dcterms:W3CDTF">2014-02-11T07:36:52Z</dcterms:modified>
</cp:coreProperties>
</file>