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3" r:id="rId3"/>
    <p:sldId id="264" r:id="rId4"/>
    <p:sldId id="257" r:id="rId5"/>
    <p:sldId id="258" r:id="rId6"/>
    <p:sldId id="265" r:id="rId7"/>
    <p:sldId id="259" r:id="rId8"/>
    <p:sldId id="260" r:id="rId9"/>
    <p:sldId id="261" r:id="rId10"/>
    <p:sldId id="266" r:id="rId11"/>
    <p:sldId id="267" r:id="rId12"/>
    <p:sldId id="268" r:id="rId13"/>
    <p:sldId id="262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0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587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10000">
              <a:srgbClr val="FBEAC7"/>
            </a:gs>
            <a:gs pos="17999">
              <a:srgbClr val="FEE7F2"/>
            </a:gs>
            <a:gs pos="36000">
              <a:srgbClr val="FAC77D"/>
            </a:gs>
            <a:gs pos="47000">
              <a:srgbClr val="FBA97D"/>
            </a:gs>
            <a:gs pos="82001">
              <a:srgbClr val="FBD49C"/>
            </a:gs>
            <a:gs pos="93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4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4525963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VY_32_INOVACE_ČS.5.57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16.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Přírodověda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/>
          </a:p>
          <a:p>
            <a:pPr fontAlgn="t">
              <a:buNone/>
            </a:pPr>
            <a:endParaRPr lang="cs-CZ" sz="2000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vosa, mol, moucha, komár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t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Prezentace slouží k výuce a k zápisu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do sešitu. 			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 fontAlgn="t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výstup: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umí třídit organismy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do známých skupin,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umí používat jednoduché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klíče a atlasy</a:t>
            </a: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NEZVANÍ </a:t>
            </a:r>
            <a:r>
              <a:rPr lang="cs-CZ" b="1" dirty="0" smtClean="0">
                <a:solidFill>
                  <a:srgbClr val="FF0000"/>
                </a:solidFill>
              </a:rPr>
              <a:t>HOSTÉ V NAŠEM DOMĚ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780928"/>
            <a:ext cx="7643192" cy="33452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Pokus se pojmenovat </a:t>
            </a:r>
          </a:p>
          <a:p>
            <a:pPr marL="0" indent="0">
              <a:buNone/>
            </a:pPr>
            <a:r>
              <a:rPr lang="cs-CZ" sz="4000" dirty="0" smtClean="0"/>
              <a:t>následující živočichy:</a:t>
            </a:r>
            <a:endParaRPr lang="cs-CZ" sz="4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???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Škůdce, který může přenášet vážné nemoci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Velikost 6 – 12 mm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K pohybu slouží jeden pár křídel,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d</a:t>
            </a:r>
            <a:r>
              <a:rPr lang="cs-CZ" dirty="0" smtClean="0"/>
              <a:t>ruhý, zadní zakrněl 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Má 6 ochlupených nohou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 Složené oko </a:t>
            </a:r>
            <a:r>
              <a:rPr lang="cs-CZ" dirty="0" smtClean="0"/>
              <a:t>umožňuje </a:t>
            </a:r>
            <a:r>
              <a:rPr lang="cs-CZ" dirty="0"/>
              <a:t>panoramatický pohled</a:t>
            </a:r>
            <a:endParaRPr lang="cs-CZ" dirty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MOUCHA DOMÁCÍ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098" name="Picture 2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747" y="1916832"/>
            <a:ext cx="67818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19256" cy="1224136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???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147248" cy="406531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Drobný motýlek o velikosti 4 – 8 mm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Vajíčka klade do vlhkého, teplého, tmavého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prostředí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Škodlivé jsou larvy, které požírají materiály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vyráběné ze srsti zvířat ( vlněné oblečení )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Nepotřebuje vodu</a:t>
            </a:r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MOL ŠATNÍ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060848"/>
            <a:ext cx="762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???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 P</a:t>
            </a:r>
            <a:r>
              <a:rPr lang="cs-CZ" dirty="0" smtClean="0"/>
              <a:t>atří </a:t>
            </a:r>
            <a:r>
              <a:rPr lang="cs-CZ" dirty="0"/>
              <a:t>k našim </a:t>
            </a:r>
            <a:r>
              <a:rPr lang="cs-CZ" dirty="0" smtClean="0"/>
              <a:t>nejhojnějším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druhům </a:t>
            </a:r>
            <a:r>
              <a:rPr lang="cs-CZ" dirty="0" err="1"/>
              <a:t>sršňovitých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Má </a:t>
            </a:r>
            <a:r>
              <a:rPr lang="cs-CZ" dirty="0"/>
              <a:t>černožlutě </a:t>
            </a:r>
            <a:r>
              <a:rPr lang="cs-CZ" dirty="0" smtClean="0"/>
              <a:t>pruhovaný zadeček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je vyzbrojena </a:t>
            </a:r>
            <a:r>
              <a:rPr lang="cs-CZ" dirty="0"/>
              <a:t>silnými kusadly a </a:t>
            </a:r>
            <a:r>
              <a:rPr lang="cs-CZ" dirty="0" smtClean="0"/>
              <a:t>žahadlem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žije </a:t>
            </a:r>
            <a:r>
              <a:rPr lang="cs-CZ" dirty="0"/>
              <a:t>ve stavbách, které </a:t>
            </a:r>
            <a:r>
              <a:rPr lang="cs-CZ" dirty="0" smtClean="0"/>
              <a:t>si společně budují</a:t>
            </a:r>
          </a:p>
          <a:p>
            <a:pPr marL="0" indent="0">
              <a:buNone/>
            </a:pPr>
            <a:r>
              <a:rPr lang="cs-CZ" dirty="0" smtClean="0"/>
              <a:t>      z </a:t>
            </a:r>
            <a:r>
              <a:rPr lang="cs-CZ" dirty="0" err="1" smtClean="0"/>
              <a:t>papírovité</a:t>
            </a:r>
            <a:r>
              <a:rPr lang="cs-CZ" dirty="0" smtClean="0"/>
              <a:t> hmoty </a:t>
            </a:r>
            <a:r>
              <a:rPr lang="cs-CZ" dirty="0"/>
              <a:t>vyrobené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ze </a:t>
            </a:r>
            <a:r>
              <a:rPr lang="cs-CZ" dirty="0"/>
              <a:t>starého dřeva</a:t>
            </a:r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VOSA OBECNÁ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03"/>
          <a:stretch/>
        </p:blipFill>
        <p:spPr bwMode="auto">
          <a:xfrm>
            <a:off x="323528" y="1628800"/>
            <a:ext cx="3276000" cy="365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76"/>
          <a:stretch/>
        </p:blipFill>
        <p:spPr bwMode="auto">
          <a:xfrm>
            <a:off x="3707904" y="2852936"/>
            <a:ext cx="5076000" cy="3624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448775"/>
      </p:ext>
    </p:extLst>
  </p:cSld>
  <p:clrMapOvr>
    <a:masterClrMapping/>
  </p:clrMapOvr>
  <p:transition advClick="0" advTm="5000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???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   </a:t>
            </a:r>
            <a:r>
              <a:rPr lang="cs-CZ" dirty="0" smtClean="0"/>
              <a:t>Má </a:t>
            </a:r>
            <a:r>
              <a:rPr lang="cs-CZ" dirty="0"/>
              <a:t>štíhlé tělo, úzká křídla a dlouhé </a:t>
            </a:r>
            <a:r>
              <a:rPr lang="cs-CZ" dirty="0" smtClean="0"/>
              <a:t>nohy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  Velikost 5 – 7 mm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Larvy se vyvíjejí ve vodě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   Samice </a:t>
            </a:r>
            <a:r>
              <a:rPr lang="cs-CZ" dirty="0"/>
              <a:t>mají dlouhý bodavý </a:t>
            </a:r>
            <a:r>
              <a:rPr lang="cs-CZ" dirty="0" smtClean="0"/>
              <a:t>sosák       </a:t>
            </a:r>
          </a:p>
          <a:p>
            <a:pPr marL="0" lvl="0" indent="0">
              <a:buNone/>
            </a:pPr>
            <a:r>
              <a:rPr lang="cs-CZ" dirty="0" smtClean="0"/>
              <a:t>       uzpůsobený </a:t>
            </a:r>
            <a:r>
              <a:rPr lang="cs-CZ" dirty="0"/>
              <a:t>k sání krve</a:t>
            </a:r>
            <a:endParaRPr lang="cs-CZ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2059738"/>
      </p:ext>
    </p:extLst>
  </p:cSld>
  <p:clrMapOvr>
    <a:masterClrMapping/>
  </p:clrMapOvr>
  <p:transition advClick="0" advTm="5000"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KOMÁR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7254" b="-7254"/>
          <a:stretch/>
        </p:blipFill>
        <p:spPr bwMode="auto">
          <a:xfrm>
            <a:off x="1115616" y="1340768"/>
            <a:ext cx="6646926" cy="502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3913173"/>
      </p:ext>
    </p:extLst>
  </p:cSld>
  <p:clrMapOvr>
    <a:masterClrMapping/>
  </p:clrMapOvr>
  <p:transition advClick="0" advTm="5000"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dirty="0" smtClean="0"/>
              <a:t>  </a:t>
            </a:r>
            <a:endParaRPr lang="cs-CZ" sz="1400" b="1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</a:p>
          <a:p>
            <a:endParaRPr lang="cs-CZ" dirty="0" smtClean="0"/>
          </a:p>
          <a:p>
            <a:r>
              <a:rPr lang="cs-CZ" b="1" dirty="0" smtClean="0"/>
              <a:t>Obr. č.1:</a:t>
            </a:r>
            <a:r>
              <a:rPr lang="cs-CZ" b="1" dirty="0"/>
              <a:t> </a:t>
            </a:r>
            <a:r>
              <a:rPr lang="cs-CZ" dirty="0"/>
              <a:t>DEZIDOR. </a:t>
            </a:r>
            <a:r>
              <a:rPr lang="cs-CZ" i="1" dirty="0"/>
              <a:t>•commons.wikimedia.org</a:t>
            </a:r>
            <a:r>
              <a:rPr lang="cs-CZ" dirty="0"/>
              <a:t> [online]. [cit. 11.2.2014]. Dostupný na WWW: http://commons.wikimedia.org/wiki/File:Moucha.jpg?uselang=cs </a:t>
            </a:r>
            <a:endParaRPr lang="cs-CZ" b="1" dirty="0" smtClean="0"/>
          </a:p>
          <a:p>
            <a:r>
              <a:rPr lang="cs-CZ" b="1" dirty="0" smtClean="0"/>
              <a:t>Obr</a:t>
            </a:r>
            <a:r>
              <a:rPr lang="cs-CZ" b="1" dirty="0"/>
              <a:t>. </a:t>
            </a:r>
            <a:r>
              <a:rPr lang="cs-CZ" b="1" dirty="0" smtClean="0"/>
              <a:t>č.2</a:t>
            </a:r>
            <a:r>
              <a:rPr lang="cs-CZ" b="1" dirty="0" smtClean="0"/>
              <a:t>:  </a:t>
            </a:r>
            <a:r>
              <a:rPr lang="cs-CZ" dirty="0"/>
              <a:t>KOVÁŘ, Luděk. </a:t>
            </a:r>
            <a:r>
              <a:rPr lang="cs-CZ" i="1" dirty="0"/>
              <a:t>•commons.wikimedia.org -</a:t>
            </a:r>
            <a:r>
              <a:rPr lang="cs-CZ" dirty="0"/>
              <a:t> [online]. [cit. 11.2.2014]. Dostupný na WWW: http://commons.wikimedia.org/wiki/File:Insect_sex_-_probably_Tineola_bisselliella.jpg?uselang=cs </a:t>
            </a:r>
            <a:endParaRPr lang="cs-CZ" dirty="0" smtClean="0"/>
          </a:p>
          <a:p>
            <a:r>
              <a:rPr lang="cs-CZ" b="1" dirty="0" smtClean="0"/>
              <a:t>Obr. č.3</a:t>
            </a:r>
            <a:r>
              <a:rPr lang="cs-CZ" b="1" dirty="0" smtClean="0"/>
              <a:t>:  </a:t>
            </a:r>
            <a:r>
              <a:rPr lang="cs-CZ" dirty="0"/>
              <a:t>KŘŽUT. </a:t>
            </a:r>
            <a:r>
              <a:rPr lang="cs-CZ" i="1" dirty="0"/>
              <a:t>•commons.wikimedia.org</a:t>
            </a:r>
            <a:r>
              <a:rPr lang="cs-CZ" dirty="0"/>
              <a:t> [online]. [cit. 11.2.2014]. Dostupný na WWW: http://commons.wikimedia.org/wiki/File:Vosa_Jiz_hory_CR.JPG?uselang=cs </a:t>
            </a:r>
            <a:endParaRPr lang="cs-CZ" b="1" dirty="0" smtClean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1800" b="1" dirty="0">
                <a:solidFill>
                  <a:prstClr val="black"/>
                </a:solidFill>
              </a:rPr>
              <a:t>Obr. č.4: </a:t>
            </a:r>
            <a:r>
              <a:rPr lang="cs-CZ" sz="1800" dirty="0">
                <a:solidFill>
                  <a:prstClr val="black"/>
                </a:solidFill>
              </a:rPr>
              <a:t>RICHENZA. </a:t>
            </a:r>
            <a:r>
              <a:rPr lang="cs-CZ" sz="1800" i="1" dirty="0">
                <a:solidFill>
                  <a:prstClr val="black"/>
                </a:solidFill>
              </a:rPr>
              <a:t>•commons.wikimedia.org</a:t>
            </a:r>
            <a:r>
              <a:rPr lang="cs-CZ" sz="1800" dirty="0">
                <a:solidFill>
                  <a:prstClr val="black"/>
                </a:solidFill>
              </a:rPr>
              <a:t> [online]. [cit. 11.2.2014]. Dostupný na WWW: http://upload.wikimedia.org/wikipedia/commons/thumb/5/58/2011.7.1._Hn%C3%ADzdo_vosy_obecn%C3%A9._187.jpg/800px-2011.7.1._Hn%C3%ADzdo_vosy_obecn%C3%A9._187.jpg 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>
                <a:solidFill>
                  <a:prstClr val="black"/>
                </a:solidFill>
              </a:rPr>
              <a:t>Obr. č.5</a:t>
            </a:r>
            <a:r>
              <a:rPr lang="cs-CZ" sz="1800" b="1" dirty="0" smtClean="0">
                <a:solidFill>
                  <a:prstClr val="black"/>
                </a:solidFill>
              </a:rPr>
              <a:t>:  </a:t>
            </a:r>
            <a:r>
              <a:rPr lang="cs-CZ" sz="1800" dirty="0"/>
              <a:t>VITVIT. </a:t>
            </a:r>
            <a:r>
              <a:rPr lang="cs-CZ" sz="1800" i="1" dirty="0"/>
              <a:t>•commons.wikimedia.org</a:t>
            </a:r>
            <a:r>
              <a:rPr lang="cs-CZ" sz="1800" dirty="0"/>
              <a:t> [online]. [cit. 11.2.2014]. Dostupný na WWW: http://commons.wikimedia.org/wiki/File:Kom%C3%A1r.JPG?uselang=cs </a:t>
            </a:r>
            <a:endParaRPr lang="cs-CZ" sz="18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9274827"/>
      </p:ext>
    </p:extLst>
  </p:cSld>
  <p:clrMapOvr>
    <a:masterClrMapping/>
  </p:clrMapOvr>
  <p:transition advClick="0" advTm="5000">
    <p:wipe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</TotalTime>
  <Words>262</Words>
  <Application>Microsoft Office PowerPoint</Application>
  <PresentationFormat>Předvádění na obrazovce (4:3)</PresentationFormat>
  <Paragraphs>79</Paragraphs>
  <Slides>14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 NEZVANÍ HOSTÉ V NAŠEM DOMĚ</vt:lpstr>
      <vt:lpstr>???</vt:lpstr>
      <vt:lpstr>MOUCHA DOMÁCÍ</vt:lpstr>
      <vt:lpstr>???</vt:lpstr>
      <vt:lpstr>MOL ŠATNÍ</vt:lpstr>
      <vt:lpstr>???</vt:lpstr>
      <vt:lpstr>VOSA OBECNÁ</vt:lpstr>
      <vt:lpstr>???</vt:lpstr>
      <vt:lpstr>KOMÁR </vt:lpstr>
      <vt:lpstr>CITACE A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49</cp:revision>
  <dcterms:modified xsi:type="dcterms:W3CDTF">2014-02-11T10:34:26Z</dcterms:modified>
</cp:coreProperties>
</file>