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71" r:id="rId4"/>
    <p:sldId id="263" r:id="rId5"/>
    <p:sldId id="270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VY_32_INOVACE_JEDNANI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F2B286-933D-45F6-A01A-F14B9B31A170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16C5EB7-772E-40BA-AEB2-35FA7B4A5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BE8B2-44C6-4D96-B5F8-F267A82ABF16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8C84B-0ED6-44C3-8003-77C9613FE0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16095-4A6A-4515-8D47-60C8AC67CA28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C6B1F-B761-49CE-BD69-D6CB26564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0B906-EA66-4218-B063-1477E1D4B606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5A3BD-ED4A-4F96-BF4A-88EB681A6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0BD39-D429-4F5B-9A6D-17DE920B4678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FD0C1-A18F-4D78-9627-58ED97F6A6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098C8-6581-488B-A6AE-4B76CF66DCE0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0AAC4-13F6-4E0B-8F4C-059A186B6F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1033E-1ED6-4835-8093-931C7C0D1E3C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E714B-AD91-4CD1-AA0A-2C670FA776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A6EDC-475E-423A-83D0-76BDC28D932B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D917A5-579A-4F25-8258-D3A4D332B4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88159-F672-450D-9E4B-FB46C6CF454A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6290AC-5408-4DC7-88BB-A22FAAE0B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6FF4E-5D9A-42D0-BA32-48BB5166396A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B53A2-79D8-47CF-9279-FCC0EFB5FE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8024A-0938-4FC5-A86F-BEEFD9BE01F4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FC3A8-79E5-4D51-95C8-7BBD13D37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690FF-EE2B-4A25-BFA9-5D9B3AAD0530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D108D-E5C6-47A4-BF8A-51840304F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51DDCC-0BBE-4A02-B9E6-8355D3BE6E0A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0CF476-20B2-46DD-AB9D-21273D1A2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50" y="2500313"/>
            <a:ext cx="8501063" cy="4071937"/>
          </a:xfrm>
        </p:spPr>
        <p:txBody>
          <a:bodyPr rtlCol="0"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Jednání.</a:t>
            </a:r>
          </a:p>
          <a:p>
            <a:pPr lvl="1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tx1"/>
                </a:solidFill>
              </a:rPr>
              <a:t>Snímek 5 – Jak můžeme jednat slouží jako rozcestník. Po kliknutí na jednotlivé obdélníky jsme přesměrováni na snímek s vysvětlením příslušného pojmu. K návratu zpět na rozcestník slouží tlačítko „Zpět“.</a:t>
            </a:r>
          </a:p>
          <a:p>
            <a:pPr lvl="1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tx1"/>
                </a:solidFill>
              </a:rPr>
              <a:t>Snímek 8 – Asertivní jednání slouží jako rozcestník. Po kliknutí na jednotlivé obdélníky jsme přesměrováni na snímek s vysvětlením příslušného pojmu. K návratu zpět na rozcestník slouží tlačítko „Zpět“.</a:t>
            </a: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tx1"/>
                </a:solidFill>
              </a:rPr>
              <a:t>Materiál obsahuje 13 stránek a je určen k interaktivní výuce.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r>
              <a:rPr lang="cs-CZ" smtClean="0"/>
              <a:t>Jednání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84213" y="2781300"/>
            <a:ext cx="79914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latin typeface="Candara" pitchFamily="34" charset="0"/>
              </a:rPr>
              <a:t>Chování</a:t>
            </a:r>
            <a:r>
              <a:rPr lang="cs-CZ" sz="2400">
                <a:latin typeface="Candara" pitchFamily="34" charset="0"/>
              </a:rPr>
              <a:t> = vnější projev psychiky.</a:t>
            </a:r>
          </a:p>
          <a:p>
            <a:endParaRPr lang="cs-CZ" sz="2400">
              <a:latin typeface="Candara" pitchFamily="34" charset="0"/>
            </a:endParaRPr>
          </a:p>
          <a:p>
            <a:r>
              <a:rPr lang="cs-CZ" sz="2400" b="1" u="sng">
                <a:latin typeface="Candara" pitchFamily="34" charset="0"/>
              </a:rPr>
              <a:t>Prožívání</a:t>
            </a:r>
            <a:r>
              <a:rPr lang="cs-CZ" sz="2400">
                <a:latin typeface="Candara" pitchFamily="34" charset="0"/>
              </a:rPr>
              <a:t> = vnitřní zážitky člověka.</a:t>
            </a:r>
          </a:p>
          <a:p>
            <a:endParaRPr lang="cs-CZ" sz="2400">
              <a:latin typeface="Candara" pitchFamily="34" charset="0"/>
            </a:endParaRPr>
          </a:p>
          <a:p>
            <a:r>
              <a:rPr lang="cs-CZ" sz="2400" b="1" u="sng">
                <a:latin typeface="Candara" pitchFamily="34" charset="0"/>
              </a:rPr>
              <a:t>Jednání</a:t>
            </a:r>
            <a:r>
              <a:rPr lang="cs-CZ" sz="2400">
                <a:latin typeface="Candara" pitchFamily="34" charset="0"/>
              </a:rPr>
              <a:t> = činnost, kterou člověk dělá uvědoměle.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 můžeme jednat?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28625" y="2786063"/>
            <a:ext cx="7993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Klikni na obdélník, o kterém se chceš dozvědět víc.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1143000" y="3714750"/>
            <a:ext cx="3000375" cy="857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Agresivní jednání</a:t>
            </a:r>
            <a:endParaRPr lang="cs-CZ" sz="24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4857750" y="4214813"/>
            <a:ext cx="3000375" cy="857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Pasivní jednání</a:t>
            </a:r>
            <a:endParaRPr lang="cs-CZ" sz="2400" dirty="0"/>
          </a:p>
        </p:txBody>
      </p:sp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1714500" y="5286375"/>
            <a:ext cx="3000375" cy="857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Asertivní jednání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Agresivní jednání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928938"/>
            <a:ext cx="828675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Vědomě a záměrně ubližuje.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Agresivní člověk jedná útočně, má tendence napadat druhé.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Takhle NE!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429375" y="5643563"/>
            <a:ext cx="2000250" cy="642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Pasivní jednání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928938"/>
            <a:ext cx="828675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Křivdy neřeší, nereaguje.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Pasivní člověk jedná netečně, plaše.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Takhle NE!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429375" y="5643563"/>
            <a:ext cx="2000250" cy="642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Asertivní jednání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928938"/>
            <a:ext cx="828675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Přiměřené prosazování vlastního názoru.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Asertivní člověk jedná slušně, diplomaticky.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Takhle ANO!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429375" y="5643563"/>
            <a:ext cx="2000250" cy="642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785813" y="5572125"/>
            <a:ext cx="3857625" cy="714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Asertivní techniky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Asertivní techniky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714625"/>
            <a:ext cx="8286750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Člověk se má přiměřeně prosazovat a umět stát si za svým.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Můžeme použít tzv. asertivní techniky. Klikni, aby se</a:t>
            </a:r>
            <a:r>
              <a:rPr lang="cs-CZ" sz="2400"/>
              <a:t>s</a:t>
            </a:r>
            <a:r>
              <a:rPr lang="cs-CZ" sz="2400">
                <a:latin typeface="Candara" pitchFamily="34" charset="0"/>
              </a:rPr>
              <a:t> dozvěděl víc.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429375" y="5643563"/>
            <a:ext cx="2000250" cy="642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857250" y="4143375"/>
            <a:ext cx="3857625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Přeskakující deska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857250" y="4929188"/>
            <a:ext cx="3857625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Otevřené dveře</a:t>
            </a:r>
            <a:endParaRPr lang="cs-CZ" sz="2400" dirty="0"/>
          </a:p>
        </p:txBody>
      </p:sp>
      <p:sp>
        <p:nvSpPr>
          <p:cNvPr id="9" name="Zaoblený obdélník 8">
            <a:hlinkClick r:id="rId5" action="ppaction://hlinksldjump"/>
          </p:cNvPr>
          <p:cNvSpPr/>
          <p:nvPr/>
        </p:nvSpPr>
        <p:spPr>
          <a:xfrm>
            <a:off x="857250" y="5715000"/>
            <a:ext cx="3857625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Umění požádat o laskavost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Přeskakující deska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928938"/>
            <a:ext cx="8286750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Jde o prosazení oprávněného požadavku (např. reklamace zboží).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Jasně a jednoznačně opakuji stále dokola svůj požadavek.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Musím se vyhnout neverbálním agresivním nebo pasivním gestům.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429375" y="5643563"/>
            <a:ext cx="2000250" cy="642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Otevřené dveře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928938"/>
            <a:ext cx="828675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Na kritiku neodpovídám kritikou.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Nereaguji slovy „Ale on …“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Uznám všechny argumenty, ve kterých by mohla být pravda.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Na věci, které mě uráží reaguji mírně (např. Tohle mi je nepříjemné, byla bych ráda, kdybys to neříkal.)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429375" y="5643563"/>
            <a:ext cx="2000250" cy="642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Umění požádat o laskavost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928938"/>
            <a:ext cx="828675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Své přání říkám jasně a srozumitelně.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Tón hlasu musí být přiměřený (prosbu neříkám jako rozkaz).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„Mohu Tě požádat o laskavost?“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429375" y="5643563"/>
            <a:ext cx="2000250" cy="642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2662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1516</TotalTime>
  <Words>365</Words>
  <Application>Microsoft Office PowerPoint</Application>
  <PresentationFormat>On-screen Show (4:3)</PresentationFormat>
  <Paragraphs>65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13</vt:i4>
      </vt:variant>
    </vt:vector>
  </HeadingPairs>
  <TitlesOfParts>
    <vt:vector size="28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Jednání</vt:lpstr>
      <vt:lpstr>Snímek 4</vt:lpstr>
      <vt:lpstr>Jak můžeme jednat?</vt:lpstr>
      <vt:lpstr>Agresivní jednání</vt:lpstr>
      <vt:lpstr>Pasivní jednání</vt:lpstr>
      <vt:lpstr>Asertivní jednání</vt:lpstr>
      <vt:lpstr>Asertivní techniky</vt:lpstr>
      <vt:lpstr>Přeskakující deska</vt:lpstr>
      <vt:lpstr>Otevřené dveře</vt:lpstr>
      <vt:lpstr>Umění požádat o laskavost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156</cp:revision>
  <dcterms:created xsi:type="dcterms:W3CDTF">2013-05-10T12:01:16Z</dcterms:created>
  <dcterms:modified xsi:type="dcterms:W3CDTF">2014-02-11T17:04:09Z</dcterms:modified>
</cp:coreProperties>
</file>