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C95C5-499F-42CB-800A-036227D413F0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8667A5-EA0C-4D66-B6B5-20CD8E72C0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3901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2725FC-40DA-48B5-9FF2-31988C523B66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FE727-692C-4155-A495-B4D00E8E4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559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846A68-F82F-4DAA-94AD-5991F391738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8D884D-7510-469E-824D-0A88D7A67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99923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63179-06FF-4E6A-8E3E-BAFA5175965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08724-D4B1-45A6-8D5E-E8B0FE9DF3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193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93134-726D-4CD0-B968-71ECA0BA825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024A6B-CF31-4FBC-B0F2-153A20E99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7037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499E1B-4334-47D8-A522-1888EEA4C22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536A05-4167-470E-9F51-3186072905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9444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0A734-BCE4-4FE3-BF8D-7DEB65AEB57D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44CB17-7C19-4A1B-AC06-9DE6697427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2453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4CA2F-9FAE-41A3-BBAA-1D54AFE9B41C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AD885-795B-4DBD-B30A-EA028EB06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3673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0C9C7-4ECC-43AA-92D7-09AC9B2CE9EF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64953-0BAF-4006-8BA1-B7E8F3256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302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E0734-D3B1-47E7-AD14-B4F250BEA70E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C5A3D-D574-4C5F-AE1E-7DF568C24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304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86F6C-616B-4BD6-9F89-C73BF11705AE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0EEC5-638F-460D-9200-E950FC4D26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87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0472140-8727-41EB-BA1A-3207B114B700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940A14-BC7A-4B15-A774-4C5FD8C018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485491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Pravoúhlé a kosoúhlé promítání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Nárys, půdorys, bokorys, průmět, průmětna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48E5B4C-060F-49B2-8BA4-6FCE19DA1A1D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VY_32_INOVACE_26_520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2100048-CC80-4D6D-8844-A94A1B8564BD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1" name="Podnadpis 2"/>
          <p:cNvSpPr>
            <a:spLocks noGrp="1"/>
          </p:cNvSpPr>
          <p:nvPr>
            <p:ph type="subTitle" idx="1"/>
          </p:nvPr>
        </p:nvSpPr>
        <p:spPr>
          <a:xfrm>
            <a:off x="1187450" y="1700213"/>
            <a:ext cx="6400800" cy="3960812"/>
          </a:xfrm>
        </p:spPr>
        <p:txBody>
          <a:bodyPr/>
          <a:lstStyle/>
          <a:p>
            <a:pPr eaLnBrk="1" hangingPunct="1"/>
            <a:r>
              <a:rPr lang="cs-CZ" altLang="cs-CZ" sz="2400" smtClean="0">
                <a:solidFill>
                  <a:schemeClr val="tx1"/>
                </a:solidFill>
              </a:rPr>
              <a:t>Jedná se o způsob zobrazování těles na jednotlivé plochy </a:t>
            </a:r>
            <a:r>
              <a:rPr lang="cs-CZ" altLang="cs-CZ" sz="2400" b="1" smtClean="0">
                <a:solidFill>
                  <a:schemeClr val="tx1"/>
                </a:solidFill>
              </a:rPr>
              <a:t>(průmětny).</a:t>
            </a:r>
          </a:p>
          <a:p>
            <a:pPr eaLnBrk="1" hangingPunct="1"/>
            <a:endParaRPr lang="cs-CZ" altLang="cs-CZ" sz="2400" b="1" smtClean="0">
              <a:solidFill>
                <a:schemeClr val="tx1"/>
              </a:solidFill>
            </a:endParaRPr>
          </a:p>
          <a:p>
            <a:pPr eaLnBrk="1" hangingPunct="1"/>
            <a:r>
              <a:rPr lang="cs-CZ" altLang="cs-CZ" sz="2400" smtClean="0">
                <a:solidFill>
                  <a:schemeClr val="tx1"/>
                </a:solidFill>
              </a:rPr>
              <a:t>Obraz, který vznikne na dané ploše se nazývá </a:t>
            </a:r>
            <a:r>
              <a:rPr lang="cs-CZ" altLang="cs-CZ" sz="2400" b="1" smtClean="0">
                <a:solidFill>
                  <a:schemeClr val="tx1"/>
                </a:solidFill>
              </a:rPr>
              <a:t>průmět.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7B8865D-713F-43AC-B7EC-606199AFAFB3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normAutofit/>
          </a:bodyPr>
          <a:lstStyle/>
          <a:p>
            <a:pPr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Podle úhlu, pod kterým zobrazujeme, dělíme promítání na:</a:t>
            </a: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>
              <a:latin typeface="+mn-lt"/>
              <a:cs typeface="+mn-cs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>
                <a:latin typeface="+mn-lt"/>
                <a:cs typeface="+mn-cs"/>
              </a:rPr>
              <a:t> Pravoúhlé – zobrazujeme na průmětny kolmo (pod úhlem 90˚)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400" b="1" dirty="0">
              <a:latin typeface="+mn-lt"/>
              <a:cs typeface="+mn-cs"/>
            </a:endParaRP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b="1" dirty="0">
                <a:latin typeface="+mn-lt"/>
                <a:cs typeface="+mn-cs"/>
              </a:rPr>
              <a:t> Kosoúhlé – zobrazujeme na průmětny pod jiným než pravým úhlem.</a:t>
            </a:r>
          </a:p>
          <a:p>
            <a:pPr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3200" b="1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  <a:p>
            <a:pPr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None/>
              <a:defRPr/>
            </a:pPr>
            <a:endParaRPr lang="cs-CZ" sz="3200" b="1" dirty="0">
              <a:solidFill>
                <a:schemeClr val="tx2">
                  <a:lumMod val="75000"/>
                </a:schemeClr>
              </a:solidFill>
              <a:latin typeface="+mn-lt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DDC6A0BE-EEE7-4026-8ED3-4BE8DFFAA7DE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1187450" y="1700213"/>
            <a:ext cx="6400800" cy="3960812"/>
          </a:xfrm>
        </p:spPr>
        <p:txBody>
          <a:bodyPr rtlCol="0">
            <a:normAutofit/>
          </a:bodyPr>
          <a:lstStyle/>
          <a:p>
            <a:pPr algn="l" eaLnBrk="1" fontAlgn="auto" hangingPunct="1">
              <a:spcAft>
                <a:spcPts val="0"/>
              </a:spcAft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Ve stavební praxi se používá pravoúhlé promítání – průmětny jsou na sebe kolmé.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13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2565400"/>
            <a:ext cx="3960812" cy="3019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E659BB7-6AA3-4464-B8C1-0EB82ACC8921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5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Ve stavebnictví se skutečné objekty tvoří z jednoduchých těles.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Základní tělesa: 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krychle </a:t>
            </a:r>
          </a:p>
        </p:txBody>
      </p:sp>
      <p:pic>
        <p:nvPicPr>
          <p:cNvPr id="615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175" y="2708275"/>
            <a:ext cx="1873250" cy="281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2891618-0729-4CCF-A356-6CA96D6FBFA7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Ve stavebnictví se skutečné objekty tvoří z jednoduchých těles.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Základní tělesa: 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Kvádr				čtyřboký hranol</a:t>
            </a:r>
          </a:p>
        </p:txBody>
      </p:sp>
      <p:pic>
        <p:nvPicPr>
          <p:cNvPr id="7178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284538"/>
            <a:ext cx="1584325" cy="2525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9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3284538"/>
            <a:ext cx="2160588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ECBC16CF-9810-469A-9AC0-238C599E5FC1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Ve stavebnictví se skutečné objekty tvoří z jednoduchých těles.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Základní tělesa: 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Šestiboký hranol	Čtyřboký jehlan</a:t>
            </a:r>
          </a:p>
        </p:txBody>
      </p:sp>
      <p:pic>
        <p:nvPicPr>
          <p:cNvPr id="820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3357563"/>
            <a:ext cx="1584325" cy="2490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863" y="3284538"/>
            <a:ext cx="1584325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FAAEFDE1-33BC-426B-BC00-30ECB155F91E}" type="slidenum">
              <a:rPr lang="cs-CZ" smtClean="0"/>
              <a:pPr>
                <a:defRPr/>
              </a:pPr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922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Ve stavebnictví se skutečné objekty tvoří z jednoduchých těles.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Základní tělesa: 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Šestiboký jehlan	komolý čtyřboký jehlan</a:t>
            </a:r>
          </a:p>
        </p:txBody>
      </p:sp>
      <p:pic>
        <p:nvPicPr>
          <p:cNvPr id="92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429000"/>
            <a:ext cx="1871663" cy="2516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825" y="3357563"/>
            <a:ext cx="2174875" cy="2354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92E3DFF7-47B4-406F-A3B3-CA2BD8ADBF50}" type="slidenum">
              <a:rPr lang="cs-CZ" smtClean="0"/>
              <a:pPr>
                <a:defRPr/>
              </a:pPr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024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Ve stavebnictví se skutečné objekty tvoří z jednoduchých těles.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Základní tělesa: 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Kužel	                                 Komolý šestiboký jehlan</a:t>
            </a:r>
          </a:p>
        </p:txBody>
      </p:sp>
      <p:pic>
        <p:nvPicPr>
          <p:cNvPr id="102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357563"/>
            <a:ext cx="1871662" cy="261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463" y="3500438"/>
            <a:ext cx="2159000" cy="2290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4DB2E672-BB41-46CA-AE71-BD286871C7DC}" type="slidenum">
              <a:rPr lang="cs-CZ" smtClean="0"/>
              <a:pPr>
                <a:defRPr/>
              </a:pPr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Podnadpis 2"/>
          <p:cNvSpPr txBox="1">
            <a:spLocks/>
          </p:cNvSpPr>
          <p:nvPr/>
        </p:nvSpPr>
        <p:spPr bwMode="auto">
          <a:xfrm>
            <a:off x="1187450" y="1700213"/>
            <a:ext cx="6400800" cy="3960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Ve stavebnictví se skutečné objekty tvoří z jednoduchých těles.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Základní tělesa: 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dirty="0">
                <a:latin typeface="+mn-lt"/>
                <a:cs typeface="+mn-cs"/>
              </a:rPr>
              <a:t>Komolý  kužel	               Válec                        Koule</a:t>
            </a:r>
          </a:p>
        </p:txBody>
      </p:sp>
      <p:pic>
        <p:nvPicPr>
          <p:cNvPr id="112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3500438"/>
            <a:ext cx="1811337" cy="210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38" y="3644900"/>
            <a:ext cx="1306512" cy="1873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888" y="3500438"/>
            <a:ext cx="1541462" cy="2017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92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2D6849EA-5118-4BDF-BC46-A06E2E2D7E59}" type="slidenum">
              <a:rPr lang="cs-CZ" smtClean="0"/>
              <a:pPr>
                <a:defRPr/>
              </a:pPr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229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1187450" y="1700213"/>
            <a:ext cx="6400800" cy="3960812"/>
          </a:xfrm>
        </p:spPr>
        <p:txBody>
          <a:bodyPr rtlCol="0">
            <a:normAutofit/>
          </a:bodyPr>
          <a:lstStyle/>
          <a:p>
            <a:pPr algn="l">
              <a:defRPr/>
            </a:pPr>
            <a:r>
              <a:rPr lang="cs-CZ" sz="2400" b="1" dirty="0" smtClean="0">
                <a:solidFill>
                  <a:schemeClr val="tx1"/>
                </a:solidFill>
              </a:rPr>
              <a:t>Jednotlivé průmětny se nazývají: </a:t>
            </a:r>
          </a:p>
          <a:p>
            <a:pPr algn="l"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• </a:t>
            </a:r>
            <a:r>
              <a:rPr lang="cs-CZ" sz="2400" b="1" dirty="0" smtClean="0">
                <a:solidFill>
                  <a:schemeClr val="tx1"/>
                </a:solidFill>
              </a:rPr>
              <a:t>půdorys - </a:t>
            </a:r>
            <a:r>
              <a:rPr lang="cs-CZ" sz="2400" dirty="0" smtClean="0">
                <a:solidFill>
                  <a:schemeClr val="tx1"/>
                </a:solidFill>
              </a:rPr>
              <a:t>vodorovná rovina, obraz na ní vznikne při pohledu shora; </a:t>
            </a:r>
          </a:p>
          <a:p>
            <a:pPr algn="l"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• </a:t>
            </a:r>
            <a:r>
              <a:rPr lang="cs-CZ" sz="2400" b="1" dirty="0" smtClean="0">
                <a:solidFill>
                  <a:schemeClr val="tx1"/>
                </a:solidFill>
              </a:rPr>
              <a:t>nárys - </a:t>
            </a:r>
            <a:r>
              <a:rPr lang="cs-CZ" sz="2400" dirty="0" smtClean="0">
                <a:solidFill>
                  <a:schemeClr val="tx1"/>
                </a:solidFill>
              </a:rPr>
              <a:t>svislá rovina v průčelní poloze, obraz se vytváří při pohledu zepředu; </a:t>
            </a:r>
          </a:p>
          <a:p>
            <a:pPr algn="l"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• </a:t>
            </a:r>
            <a:r>
              <a:rPr lang="cs-CZ" sz="2400" b="1" dirty="0" smtClean="0">
                <a:solidFill>
                  <a:schemeClr val="tx1"/>
                </a:solidFill>
              </a:rPr>
              <a:t>bokorys -</a:t>
            </a:r>
            <a:endParaRPr lang="cs-CZ" sz="2400" dirty="0" smtClean="0"/>
          </a:p>
          <a:p>
            <a:pPr>
              <a:defRPr/>
            </a:pPr>
            <a:r>
              <a:rPr lang="cs-CZ" sz="2400" dirty="0" smtClean="0">
                <a:solidFill>
                  <a:schemeClr val="tx1"/>
                </a:solidFill>
              </a:rPr>
              <a:t>svislá rovina kolmá na nárysnu, obraz získáte pohledem zboku.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31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B51CDA5-4FFD-4CAA-8B2E-294EA19C397F}" type="slidenum">
              <a:rPr lang="cs-CZ" smtClean="0"/>
              <a:pPr>
                <a:defRPr/>
              </a:pPr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331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21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1773238"/>
            <a:ext cx="4033837" cy="3671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22" name="Podnadpis 2"/>
          <p:cNvSpPr>
            <a:spLocks noGrp="1"/>
          </p:cNvSpPr>
          <p:nvPr>
            <p:ph type="subTitle" idx="1"/>
          </p:nvPr>
        </p:nvSpPr>
        <p:spPr>
          <a:xfrm>
            <a:off x="1042988" y="1412875"/>
            <a:ext cx="6400800" cy="3960813"/>
          </a:xfrm>
        </p:spPr>
        <p:txBody>
          <a:bodyPr/>
          <a:lstStyle/>
          <a:p>
            <a:pPr algn="l"/>
            <a:r>
              <a:rPr lang="cs-CZ" altLang="cs-CZ" sz="2400" b="1" smtClean="0">
                <a:solidFill>
                  <a:schemeClr val="tx1"/>
                </a:solidFill>
              </a:rPr>
              <a:t>V sešitě je zobrazujeme takto: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4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3D52CC38-ABB1-43CE-8F90-474977A50D9D}" type="slidenum">
              <a:rPr lang="cs-CZ" smtClean="0"/>
              <a:pPr>
                <a:defRPr/>
              </a:pPr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434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484313"/>
            <a:ext cx="4319588" cy="4465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364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A4C3A796-D145-464B-9086-300E2C422397}" type="slidenum">
              <a:rPr lang="cs-CZ" smtClean="0"/>
              <a:pPr>
                <a:defRPr/>
              </a:pPr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536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9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1412875"/>
            <a:ext cx="4897438" cy="453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8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7DB947C8-6528-436E-B3B0-A24C416D34E5}" type="slidenum">
              <a:rPr lang="cs-CZ" smtClean="0"/>
              <a:pPr>
                <a:defRPr/>
              </a:pPr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639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484313"/>
            <a:ext cx="4464050" cy="453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412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Pravoúhlé a kosoúhlé promítání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024F8786-C03C-42D9-8ACF-003394C8AD48}" type="slidenum">
              <a:rPr lang="cs-CZ" smtClean="0"/>
              <a:pPr>
                <a:defRPr/>
              </a:pPr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741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7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484313"/>
            <a:ext cx="5000625" cy="4381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43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Zdroje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89FEFB53-D86C-4A3B-AF18-48C20EA8649F}" type="slidenum">
              <a:rPr lang="cs-CZ" smtClean="0"/>
              <a:pPr>
                <a:defRPr/>
              </a:pPr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843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Učebnice – Odborné kreslení, 1. část, studijní text pro tříletý učební obor zedník z roku 2010/2011 v rámci projektu Obnova a modernizace technických oborů v Olomouckém kraji.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164</TotalTime>
  <Words>502</Words>
  <Application>Microsoft Office PowerPoint</Application>
  <PresentationFormat>Předvádění na obrazovce (4:3)</PresentationFormat>
  <Paragraphs>120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20</cp:revision>
  <dcterms:created xsi:type="dcterms:W3CDTF">2014-01-20T17:36:35Z</dcterms:created>
  <dcterms:modified xsi:type="dcterms:W3CDTF">2014-02-11T19:09:15Z</dcterms:modified>
</cp:coreProperties>
</file>