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9"/>
  </p:notesMasterIdLst>
  <p:sldIdLst>
    <p:sldId id="278" r:id="rId3"/>
    <p:sldId id="256" r:id="rId4"/>
    <p:sldId id="264" r:id="rId5"/>
    <p:sldId id="267" r:id="rId6"/>
    <p:sldId id="265" r:id="rId7"/>
    <p:sldId id="268" r:id="rId8"/>
    <p:sldId id="269" r:id="rId9"/>
    <p:sldId id="266" r:id="rId10"/>
    <p:sldId id="270" r:id="rId11"/>
    <p:sldId id="271" r:id="rId12"/>
    <p:sldId id="272" r:id="rId13"/>
    <p:sldId id="273" r:id="rId14"/>
    <p:sldId id="277" r:id="rId15"/>
    <p:sldId id="274" r:id="rId16"/>
    <p:sldId id="279" r:id="rId17"/>
    <p:sldId id="280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g"/><Relationship Id="rId5" Type="http://schemas.openxmlformats.org/officeDocument/2006/relationships/image" Target="../media/image20.jp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g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6579095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Technické materiály </a:t>
                      </a:r>
                      <a:r>
                        <a:rPr lang="cs-CZ" sz="1200" b="0" dirty="0" smtClean="0"/>
                        <a:t>- ocel, rozdělení, označování, použití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Třídy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ocelí, označování ocelí, nejvíce používané oceli, ušlechtilé oceli, ocelové plechy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054477"/>
            <a:ext cx="7560840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Technické </a:t>
            </a:r>
            <a:r>
              <a:rPr lang="cs-CZ" sz="2400" b="1" dirty="0"/>
              <a:t>materiály - ocel, rozdělení, </a:t>
            </a:r>
            <a:r>
              <a:rPr lang="cs-CZ" sz="2400" b="1" dirty="0" smtClean="0"/>
              <a:t>označování</a:t>
            </a:r>
            <a:r>
              <a:rPr lang="cs-CZ" sz="2400" b="1" dirty="0"/>
              <a:t>, </a:t>
            </a:r>
            <a:r>
              <a:rPr lang="cs-CZ" sz="2400" b="1" dirty="0" smtClean="0"/>
              <a:t>použití</a:t>
            </a:r>
          </a:p>
          <a:p>
            <a:pPr algn="ctr"/>
            <a:r>
              <a:rPr lang="cs-CZ" sz="2400" b="1" dirty="0" smtClean="0"/>
              <a:t>VY_32_INOVACE_09_171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09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738" y="2276872"/>
            <a:ext cx="8614750" cy="95410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Oceli jsou rozděleny do tříd, označení od čísla 10 do čísla 19 (číslo – třídy 18 je vynechána).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8808" y="3501008"/>
            <a:ext cx="8805680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Platí:</a:t>
            </a:r>
            <a:r>
              <a:rPr lang="cs-CZ" sz="3200" dirty="0" smtClean="0"/>
              <a:t> čím je </a:t>
            </a:r>
            <a:r>
              <a:rPr lang="cs-CZ" sz="3200" u="sng" dirty="0" smtClean="0"/>
              <a:t>číslo (třída) vyšší</a:t>
            </a:r>
            <a:r>
              <a:rPr lang="cs-CZ" sz="3200" dirty="0" smtClean="0"/>
              <a:t>, tím je </a:t>
            </a:r>
            <a:r>
              <a:rPr lang="cs-CZ" sz="3200" u="sng" dirty="0" smtClean="0"/>
              <a:t>ocel kvalitnější</a:t>
            </a:r>
            <a:r>
              <a:rPr lang="cs-CZ" sz="3200" dirty="0" smtClean="0"/>
              <a:t>!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738" y="4293096"/>
            <a:ext cx="8542741" cy="224676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u="sng" dirty="0" smtClean="0"/>
              <a:t>Třída 10</a:t>
            </a:r>
          </a:p>
          <a:p>
            <a:r>
              <a:rPr lang="cs-CZ" sz="2800" dirty="0" smtClean="0"/>
              <a:t>Ocel s nejhoršími vlastnostmi, nemá zaručené složení,</a:t>
            </a:r>
          </a:p>
          <a:p>
            <a:r>
              <a:rPr lang="cs-CZ" sz="2800" dirty="0" smtClean="0"/>
              <a:t>obsahuje fosfor a síru.</a:t>
            </a:r>
          </a:p>
          <a:p>
            <a:endParaRPr lang="cs-CZ" sz="2800" dirty="0" smtClean="0"/>
          </a:p>
          <a:p>
            <a:r>
              <a:rPr lang="cs-CZ" sz="2800" b="1" dirty="0" smtClean="0"/>
              <a:t>Použití:   </a:t>
            </a:r>
            <a:r>
              <a:rPr lang="cs-CZ" sz="2800" dirty="0" smtClean="0"/>
              <a:t>výztuž do betonu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556792"/>
            <a:ext cx="2730363" cy="58477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Rozdělení ocelí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1640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628800"/>
            <a:ext cx="5441695" cy="408127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501008"/>
            <a:ext cx="4642445" cy="3191327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012160" y="2132856"/>
            <a:ext cx="289290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/>
              <a:t>Betonářská ocel</a:t>
            </a:r>
          </a:p>
          <a:p>
            <a:pPr algn="ctr"/>
            <a:r>
              <a:rPr lang="cs-CZ" sz="3200" dirty="0"/>
              <a:t>t</a:t>
            </a:r>
            <a:r>
              <a:rPr lang="cs-CZ" sz="3200" dirty="0" smtClean="0"/>
              <a:t>řída 10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14088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584" y="4365104"/>
            <a:ext cx="2837328" cy="212799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79512" y="1484784"/>
            <a:ext cx="6480720" cy="26776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u="sng" dirty="0" smtClean="0"/>
              <a:t>Třída 11</a:t>
            </a:r>
          </a:p>
          <a:p>
            <a:r>
              <a:rPr lang="cs-CZ" sz="2800" dirty="0" smtClean="0"/>
              <a:t>Běžná konstrukční ocel má zaručené složení i obsah </a:t>
            </a:r>
            <a:r>
              <a:rPr lang="cs-CZ" sz="2800" dirty="0" err="1" smtClean="0"/>
              <a:t>legur</a:t>
            </a:r>
            <a:r>
              <a:rPr lang="cs-CZ" sz="2800" dirty="0" smtClean="0"/>
              <a:t>.</a:t>
            </a:r>
          </a:p>
          <a:p>
            <a:r>
              <a:rPr lang="cs-CZ" sz="2800" b="1" dirty="0" smtClean="0"/>
              <a:t>Použití:   </a:t>
            </a:r>
          </a:p>
          <a:p>
            <a:r>
              <a:rPr lang="cs-CZ" sz="2800" u="sng" dirty="0" smtClean="0"/>
              <a:t>Nejvíce používaná ocel</a:t>
            </a:r>
            <a:r>
              <a:rPr lang="cs-CZ" sz="2800" dirty="0" smtClean="0"/>
              <a:t>, výroba strojních součástí a stavebních konstrukcí.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8050" y="3717032"/>
            <a:ext cx="3971861" cy="2978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640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1544593"/>
            <a:ext cx="7272808" cy="26776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u="sng" dirty="0" smtClean="0"/>
              <a:t>Třída 12</a:t>
            </a:r>
          </a:p>
          <a:p>
            <a:r>
              <a:rPr lang="cs-CZ" sz="2800" dirty="0" smtClean="0"/>
              <a:t>Ušlechtilá uhlíková ocel, má zaručený obsah </a:t>
            </a:r>
            <a:r>
              <a:rPr lang="cs-CZ" sz="2800" dirty="0" err="1" smtClean="0"/>
              <a:t>legur</a:t>
            </a:r>
            <a:r>
              <a:rPr lang="cs-CZ" sz="2800" dirty="0"/>
              <a:t> </a:t>
            </a:r>
            <a:r>
              <a:rPr lang="cs-CZ" sz="2800" dirty="0" smtClean="0"/>
              <a:t>a zaručené vlastnosti.</a:t>
            </a:r>
          </a:p>
          <a:p>
            <a:r>
              <a:rPr lang="cs-CZ" sz="2800" b="1" dirty="0" smtClean="0"/>
              <a:t>Použití:    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íce namáhané strojní součásti a stavební konstrukce.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865866"/>
            <a:ext cx="3737992" cy="280349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4077072"/>
            <a:ext cx="1872208" cy="2458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334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1570141"/>
            <a:ext cx="6408712" cy="4955203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u="sng" dirty="0" smtClean="0"/>
              <a:t>Třída 13 - 17</a:t>
            </a:r>
          </a:p>
          <a:p>
            <a:r>
              <a:rPr lang="cs-CZ" sz="2800" dirty="0" smtClean="0"/>
              <a:t>Ušlechtilé slitinové oceli, </a:t>
            </a:r>
            <a:r>
              <a:rPr lang="cs-CZ" sz="2800" dirty="0" err="1" smtClean="0"/>
              <a:t>legury</a:t>
            </a:r>
            <a:r>
              <a:rPr lang="cs-CZ" sz="2800" dirty="0" smtClean="0"/>
              <a:t> </a:t>
            </a:r>
            <a:r>
              <a:rPr lang="cs-CZ" sz="2800" dirty="0" err="1" smtClean="0"/>
              <a:t>Mn</a:t>
            </a:r>
            <a:r>
              <a:rPr lang="cs-CZ" sz="2800" dirty="0" smtClean="0"/>
              <a:t>, Si, </a:t>
            </a:r>
            <a:r>
              <a:rPr lang="cs-CZ" sz="2800" dirty="0" err="1" smtClean="0"/>
              <a:t>Va</a:t>
            </a:r>
            <a:r>
              <a:rPr lang="cs-CZ" sz="2800" dirty="0" smtClean="0"/>
              <a:t>, </a:t>
            </a:r>
            <a:r>
              <a:rPr lang="cs-CZ" sz="2800" dirty="0" err="1" smtClean="0"/>
              <a:t>Cr</a:t>
            </a:r>
            <a:r>
              <a:rPr lang="cs-CZ" sz="2800" dirty="0" smtClean="0"/>
              <a:t>, </a:t>
            </a:r>
            <a:r>
              <a:rPr lang="cs-CZ" sz="2800" dirty="0" err="1" smtClean="0"/>
              <a:t>Mo</a:t>
            </a:r>
            <a:r>
              <a:rPr lang="cs-CZ" sz="2800" dirty="0" smtClean="0"/>
              <a:t>, </a:t>
            </a:r>
            <a:r>
              <a:rPr lang="cs-CZ" sz="2800" dirty="0" err="1" smtClean="0"/>
              <a:t>Wo</a:t>
            </a:r>
            <a:r>
              <a:rPr lang="cs-CZ" sz="2800" dirty="0" smtClean="0"/>
              <a:t> ….</a:t>
            </a:r>
          </a:p>
          <a:p>
            <a:endParaRPr lang="cs-CZ" dirty="0" smtClean="0"/>
          </a:p>
          <a:p>
            <a:r>
              <a:rPr lang="cs-CZ" sz="2800" dirty="0" smtClean="0"/>
              <a:t>Oceli </a:t>
            </a:r>
            <a:r>
              <a:rPr lang="cs-CZ" sz="2800" b="1" dirty="0" smtClean="0"/>
              <a:t>třídy 17 </a:t>
            </a:r>
            <a:r>
              <a:rPr lang="cs-CZ" sz="2800" dirty="0" smtClean="0"/>
              <a:t>– vysokolegované.</a:t>
            </a:r>
          </a:p>
          <a:p>
            <a:r>
              <a:rPr lang="cs-CZ" sz="2800" dirty="0" smtClean="0"/>
              <a:t>Jsou korozivzdorné, žáruvzdorné, žárupevné.</a:t>
            </a:r>
          </a:p>
          <a:p>
            <a:endParaRPr lang="cs-CZ" b="1" dirty="0" smtClean="0"/>
          </a:p>
          <a:p>
            <a:r>
              <a:rPr lang="cs-CZ" sz="2800" b="1" dirty="0" smtClean="0"/>
              <a:t>Použití:   </a:t>
            </a:r>
          </a:p>
          <a:p>
            <a:r>
              <a:rPr lang="cs-CZ" sz="2800" dirty="0" smtClean="0"/>
              <a:t>Hořáky, rošty kotlů, armatury, čerpadla a všude tam, kde je vysoká teplota a možnost koroze.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2121326"/>
            <a:ext cx="2160240" cy="267582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4948305"/>
            <a:ext cx="1709920" cy="1709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334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84784"/>
            <a:ext cx="1830083" cy="36724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483" y="2030679"/>
            <a:ext cx="5664256" cy="294541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789040"/>
            <a:ext cx="2124069" cy="267632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3916" y="4797150"/>
            <a:ext cx="1929823" cy="1929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655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1484784"/>
            <a:ext cx="7056784" cy="224676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u="sng" dirty="0" smtClean="0"/>
              <a:t>Třída 19</a:t>
            </a:r>
          </a:p>
          <a:p>
            <a:r>
              <a:rPr lang="cs-CZ" sz="2800" dirty="0" smtClean="0"/>
              <a:t>Vysokolegované ocele, </a:t>
            </a:r>
            <a:r>
              <a:rPr lang="cs-CZ" sz="2800" dirty="0"/>
              <a:t>které snášejí vysoké </a:t>
            </a:r>
            <a:r>
              <a:rPr lang="cs-CZ" sz="2800" dirty="0" smtClean="0"/>
              <a:t>teploty - </a:t>
            </a:r>
            <a:r>
              <a:rPr lang="cs-CZ" sz="2800" dirty="0" err="1" smtClean="0"/>
              <a:t>legury</a:t>
            </a:r>
            <a:r>
              <a:rPr lang="cs-CZ" sz="2800" dirty="0" smtClean="0"/>
              <a:t> </a:t>
            </a:r>
            <a:r>
              <a:rPr lang="cs-CZ" sz="2800" dirty="0" err="1" smtClean="0"/>
              <a:t>Wo</a:t>
            </a:r>
            <a:r>
              <a:rPr lang="cs-CZ" sz="2800" dirty="0" smtClean="0"/>
              <a:t>, </a:t>
            </a:r>
            <a:r>
              <a:rPr lang="cs-CZ" sz="2800" dirty="0" err="1" smtClean="0"/>
              <a:t>Cr</a:t>
            </a:r>
            <a:r>
              <a:rPr lang="cs-CZ" sz="2800" dirty="0" smtClean="0"/>
              <a:t>.</a:t>
            </a:r>
          </a:p>
          <a:p>
            <a:r>
              <a:rPr lang="cs-CZ" sz="2800" b="1" dirty="0" smtClean="0"/>
              <a:t>Použití:   </a:t>
            </a:r>
            <a:r>
              <a:rPr lang="cs-CZ" sz="2800" dirty="0" smtClean="0"/>
              <a:t>nástrojová ocel – výroba řezných nástrojů.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271968"/>
            <a:ext cx="4536504" cy="340237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5080198"/>
            <a:ext cx="2671982" cy="173317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622" y="3789041"/>
            <a:ext cx="1176058" cy="1152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429000"/>
            <a:ext cx="1762472" cy="1762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033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654" y="2348880"/>
            <a:ext cx="820878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Základem je pětimístné číslo, které může být doplněno 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alšími dvěma doplňkovými číslicemi.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380" y="3645024"/>
            <a:ext cx="230704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11 373</a:t>
            </a:r>
            <a:endParaRPr lang="cs-CZ" sz="6000" dirty="0"/>
          </a:p>
        </p:txBody>
      </p:sp>
      <p:sp>
        <p:nvSpPr>
          <p:cNvPr id="11" name="Ovál 10"/>
          <p:cNvSpPr/>
          <p:nvPr/>
        </p:nvSpPr>
        <p:spPr>
          <a:xfrm>
            <a:off x="3203848" y="3645024"/>
            <a:ext cx="1008112" cy="101566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211960" y="3645768"/>
            <a:ext cx="864096" cy="1015663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076056" y="3645023"/>
            <a:ext cx="576064" cy="101566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>
            <a:stCxn id="12" idx="4"/>
          </p:cNvCxnSpPr>
          <p:nvPr/>
        </p:nvCxnSpPr>
        <p:spPr>
          <a:xfrm>
            <a:off x="4644008" y="4661431"/>
            <a:ext cx="0" cy="78379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45" idx="0"/>
          </p:cNvCxnSpPr>
          <p:nvPr/>
        </p:nvCxnSpPr>
        <p:spPr>
          <a:xfrm>
            <a:off x="5542422" y="4581128"/>
            <a:ext cx="2212275" cy="7920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endCxn id="41" idx="0"/>
          </p:cNvCxnSpPr>
          <p:nvPr/>
        </p:nvCxnSpPr>
        <p:spPr>
          <a:xfrm flipH="1">
            <a:off x="1677338" y="4529882"/>
            <a:ext cx="1670526" cy="8581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294844" y="5388044"/>
            <a:ext cx="2764988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Ocel třídy 11</a:t>
            </a:r>
          </a:p>
          <a:p>
            <a:pPr algn="ctr"/>
            <a:r>
              <a:rPr lang="cs-CZ" sz="2800" dirty="0" smtClean="0"/>
              <a:t>(konstrukční ocel)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292321" y="5445224"/>
            <a:ext cx="3295903" cy="95410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905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Nejmenší zaručená</a:t>
            </a:r>
          </a:p>
          <a:p>
            <a:pPr algn="ctr"/>
            <a:r>
              <a:rPr lang="cs-CZ" sz="2800" dirty="0"/>
              <a:t>p</a:t>
            </a:r>
            <a:r>
              <a:rPr lang="cs-CZ" sz="2800" dirty="0" smtClean="0"/>
              <a:t>evnost v tahu (</a:t>
            </a:r>
            <a:r>
              <a:rPr lang="cs-CZ" sz="2800" dirty="0" err="1" smtClean="0"/>
              <a:t>MPa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808540" y="5373216"/>
            <a:ext cx="1892313" cy="95410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Svařitelnost</a:t>
            </a:r>
          </a:p>
          <a:p>
            <a:pPr algn="ctr"/>
            <a:r>
              <a:rPr lang="cs-CZ" sz="2800" dirty="0" smtClean="0"/>
              <a:t>zaručená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8249" y="1556792"/>
            <a:ext cx="3039615" cy="58477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Označování ocelí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521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 animBg="1"/>
      <p:bldP spid="12" grpId="0" animBg="1"/>
      <p:bldP spid="13" grpId="0" animBg="1"/>
      <p:bldP spid="41" grpId="0" animBg="1"/>
      <p:bldP spid="43" grpId="0" animBg="1"/>
      <p:bldP spid="45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825660"/>
            <a:ext cx="84380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Nejvíce používané oceli:</a:t>
            </a:r>
            <a:r>
              <a:rPr lang="cs-CZ" sz="2800" dirty="0" smtClean="0"/>
              <a:t>  11 343; 11 353; 11 373 a 11 523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348880"/>
            <a:ext cx="36521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Výrobky z ocelí třídy 11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2924944"/>
            <a:ext cx="8922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Plechy, pásy, pruhy, tenkostěnné profily, dráty, tyče, trubky…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3501008"/>
            <a:ext cx="48059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Rozdělení plechů podle tloušťky</a:t>
            </a:r>
            <a:endParaRPr lang="cs-CZ" sz="28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7229865"/>
              </p:ext>
            </p:extLst>
          </p:nvPr>
        </p:nvGraphicFramePr>
        <p:xfrm>
          <a:off x="1592894" y="4077072"/>
          <a:ext cx="6096000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Plech 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Tloušťka 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Velmi tenký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Do 0,5 mm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Tenký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Do 3 mm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Středně tlustý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Do 5 mm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Tlustý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Nad 5 mm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3057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12776"/>
            <a:ext cx="41058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Rozdělení oceli podle tvaru</a:t>
            </a: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7793497"/>
              </p:ext>
            </p:extLst>
          </p:nvPr>
        </p:nvGraphicFramePr>
        <p:xfrm>
          <a:off x="251520" y="1988840"/>
          <a:ext cx="7560840" cy="4392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5040560"/>
              </a:tblGrid>
              <a:tr h="73933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Tvar oceli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Charakteristický rozměr</a:t>
                      </a:r>
                      <a:endParaRPr lang="cs-CZ" sz="3600" dirty="0"/>
                    </a:p>
                  </a:txBody>
                  <a:tcPr/>
                </a:tc>
              </a:tr>
              <a:tr h="65235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Tyčová ocel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Menší než 80 mm</a:t>
                      </a:r>
                      <a:endParaRPr lang="cs-CZ" sz="3200" dirty="0"/>
                    </a:p>
                  </a:txBody>
                  <a:tcPr/>
                </a:tc>
              </a:tr>
              <a:tr h="65235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Tvarová ocel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Větší než 80 mm</a:t>
                      </a:r>
                      <a:endParaRPr lang="cs-CZ" sz="3200" dirty="0"/>
                    </a:p>
                  </a:txBody>
                  <a:tcPr/>
                </a:tc>
              </a:tr>
              <a:tr h="1174229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Široká ocel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Tlustší než 5 mm</a:t>
                      </a:r>
                    </a:p>
                    <a:p>
                      <a:pPr algn="ctr"/>
                      <a:r>
                        <a:rPr lang="cs-CZ" sz="3200" dirty="0" smtClean="0"/>
                        <a:t>Širší než 150 mm</a:t>
                      </a:r>
                      <a:endParaRPr lang="cs-CZ" sz="3200" dirty="0"/>
                    </a:p>
                  </a:txBody>
                  <a:tcPr/>
                </a:tc>
              </a:tr>
              <a:tr h="1174229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Pásová ocel 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Tenčí než 8 mm</a:t>
                      </a:r>
                    </a:p>
                    <a:p>
                      <a:pPr algn="ctr"/>
                      <a:r>
                        <a:rPr lang="cs-CZ" sz="3200" dirty="0" smtClean="0"/>
                        <a:t>Užší než 500 mm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3057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415" y="1549560"/>
            <a:ext cx="3466025" cy="259951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4809" y="1556792"/>
            <a:ext cx="3537511" cy="22936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005064"/>
            <a:ext cx="3865606" cy="253916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843" y="4509120"/>
            <a:ext cx="4360950" cy="174213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79512" y="1497772"/>
            <a:ext cx="18937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Tyčová ocel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67843" y="6165304"/>
            <a:ext cx="20458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Tvarová ocel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918877" y="3360521"/>
            <a:ext cx="17997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Široká ocel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004048" y="3985900"/>
            <a:ext cx="19988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Pásová ocel </a:t>
            </a:r>
          </a:p>
        </p:txBody>
      </p:sp>
    </p:spTree>
    <p:extLst>
      <p:ext uri="{BB962C8B-B14F-4D97-AF65-F5344CB8AC3E}">
        <p14:creationId xmlns:p14="http://schemas.microsoft.com/office/powerpoint/2010/main" val="3432880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556792"/>
            <a:ext cx="858016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Pro instalatéry:</a:t>
            </a:r>
          </a:p>
          <a:p>
            <a:r>
              <a:rPr lang="cs-CZ" sz="2800" dirty="0" smtClean="0"/>
              <a:t>Části armatur, trubky, kryty kotlů, desková otopná tělesa, 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lakové nádoby, dřezy, vany, umyvadla, šrouby, závěsy, atd.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996952"/>
            <a:ext cx="4123806" cy="28803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185629"/>
            <a:ext cx="2070360" cy="189955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6705" y="4581128"/>
            <a:ext cx="2688298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057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924944"/>
            <a:ext cx="7817396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rozdělujeme ocel?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Která ocel je nejkvalitnější a proč?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rozdělujeme ocelové polotovary podle tvaru?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Jak rozdělujeme </a:t>
            </a:r>
            <a:r>
              <a:rPr lang="cs-CZ" sz="2800" dirty="0" smtClean="0"/>
              <a:t>ocelové plechy podle tloušťky?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výrobky z ocele používají instalatéři?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</a:t>
            </a:r>
            <a:r>
              <a:rPr lang="cs-CZ" sz="2800" smtClean="0"/>
              <a:t>znamená označení </a:t>
            </a:r>
            <a:r>
              <a:rPr lang="cs-CZ" sz="2800" dirty="0" smtClean="0"/>
              <a:t>11 373?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536" y="1730200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6379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3119" y="1700808"/>
            <a:ext cx="763284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Ing. Jaroslav Dufka	MATERIÁLY PRO UČEBNÍ OBOR INSTALATÉR</a:t>
            </a:r>
          </a:p>
          <a:p>
            <a:r>
              <a:rPr lang="cs-CZ" sz="2000" dirty="0" smtClean="0"/>
              <a:t>Nakladatelství 		SOBOTÁLES, U Slavie 4, 100 00 Praha 10</a:t>
            </a:r>
          </a:p>
          <a:p>
            <a:r>
              <a:rPr lang="cs-CZ" sz="2000" dirty="0" smtClean="0"/>
              <a:t>Rok vydání: 2003		ISBN 80-85920-80-8</a:t>
            </a:r>
          </a:p>
          <a:p>
            <a:r>
              <a:rPr lang="cs-CZ" dirty="0" smtClean="0"/>
              <a:t>http</a:t>
            </a:r>
            <a:r>
              <a:rPr lang="cs-CZ" dirty="0"/>
              <a:t>://www.ravencz.cz/sluzby/strihani-a-ohybani-betonarske-oceli</a:t>
            </a:r>
            <a:r>
              <a:rPr lang="cs-CZ" dirty="0" smtClean="0"/>
              <a:t>/</a:t>
            </a:r>
          </a:p>
          <a:p>
            <a:r>
              <a:rPr lang="cs-CZ" dirty="0"/>
              <a:t>http://</a:t>
            </a:r>
            <a:r>
              <a:rPr lang="cs-CZ" dirty="0" smtClean="0"/>
              <a:t>www.adeco-ct.cz/projekce1.php</a:t>
            </a:r>
          </a:p>
          <a:p>
            <a:r>
              <a:rPr lang="cs-CZ" dirty="0"/>
              <a:t>http://</a:t>
            </a:r>
            <a:r>
              <a:rPr lang="cs-CZ" dirty="0" smtClean="0"/>
              <a:t>www.rems.de</a:t>
            </a:r>
          </a:p>
          <a:p>
            <a:r>
              <a:rPr lang="cs-CZ" dirty="0"/>
              <a:t>http://www.novinky.cz</a:t>
            </a:r>
            <a:r>
              <a:rPr lang="cs-CZ" dirty="0" smtClean="0"/>
              <a:t>/</a:t>
            </a:r>
          </a:p>
          <a:p>
            <a:r>
              <a:rPr lang="cs-CZ" dirty="0"/>
              <a:t>http://www.riello.cz</a:t>
            </a:r>
            <a:r>
              <a:rPr lang="cs-CZ" dirty="0" smtClean="0"/>
              <a:t>/</a:t>
            </a:r>
          </a:p>
          <a:p>
            <a:r>
              <a:rPr lang="cs-CZ" dirty="0"/>
              <a:t>http://www.onlinekoupelny.cz/cz/kuchynske-baterie</a:t>
            </a:r>
            <a:r>
              <a:rPr lang="cs-CZ" dirty="0" smtClean="0"/>
              <a:t>/</a:t>
            </a:r>
          </a:p>
          <a:p>
            <a:r>
              <a:rPr lang="cs-CZ" dirty="0"/>
              <a:t>http://www.tntrade.cz</a:t>
            </a:r>
            <a:r>
              <a:rPr lang="cs-CZ" dirty="0" smtClean="0"/>
              <a:t>/</a:t>
            </a:r>
          </a:p>
          <a:p>
            <a:r>
              <a:rPr lang="cs-CZ" dirty="0"/>
              <a:t>http://www.czferrosteel.cz</a:t>
            </a:r>
            <a:r>
              <a:rPr lang="cs-CZ" dirty="0" smtClean="0"/>
              <a:t>/</a:t>
            </a:r>
          </a:p>
          <a:p>
            <a:r>
              <a:rPr lang="cs-CZ" dirty="0"/>
              <a:t>http://spsdusni-novakova.webnode.cz</a:t>
            </a:r>
            <a:r>
              <a:rPr lang="cs-CZ" dirty="0" smtClean="0"/>
              <a:t>/</a:t>
            </a:r>
          </a:p>
          <a:p>
            <a:r>
              <a:rPr lang="cs-CZ" dirty="0"/>
              <a:t>http://www.ferostal.cz</a:t>
            </a:r>
            <a:r>
              <a:rPr lang="cs-CZ" dirty="0" smtClean="0"/>
              <a:t>/</a:t>
            </a:r>
          </a:p>
          <a:p>
            <a:r>
              <a:rPr lang="cs-CZ" dirty="0"/>
              <a:t>http://www.iexpos.cz</a:t>
            </a:r>
            <a:r>
              <a:rPr lang="cs-CZ" dirty="0" smtClean="0"/>
              <a:t>/</a:t>
            </a:r>
          </a:p>
          <a:p>
            <a:r>
              <a:rPr lang="cs-CZ" dirty="0"/>
              <a:t>http://www.vasetopeni.cz</a:t>
            </a:r>
            <a:r>
              <a:rPr lang="cs-CZ" dirty="0" smtClean="0"/>
              <a:t>/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81291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976</TotalTime>
  <Words>581</Words>
  <Application>Microsoft Office PowerPoint</Application>
  <PresentationFormat>Předvádění na obrazovce (4:3)</PresentationFormat>
  <Paragraphs>167</Paragraphs>
  <Slides>16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Karel Filas, Ing.</cp:lastModifiedBy>
  <cp:revision>73</cp:revision>
  <dcterms:created xsi:type="dcterms:W3CDTF">2013-10-22T09:36:31Z</dcterms:created>
  <dcterms:modified xsi:type="dcterms:W3CDTF">2014-02-11T21:25:18Z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