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2"/>
  </p:notesMasterIdLst>
  <p:sldIdLst>
    <p:sldId id="296" r:id="rId3"/>
    <p:sldId id="256" r:id="rId4"/>
    <p:sldId id="282" r:id="rId5"/>
    <p:sldId id="297" r:id="rId6"/>
    <p:sldId id="298" r:id="rId7"/>
    <p:sldId id="299" r:id="rId8"/>
    <p:sldId id="300" r:id="rId9"/>
    <p:sldId id="294" r:id="rId10"/>
    <p:sldId id="29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20" d="100"/>
          <a:sy n="120" d="100"/>
        </p:scale>
        <p:origin x="-1278" y="78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336404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b="0" dirty="0" smtClean="0"/>
                        <a:t>Technické materiály - nekovy / plasty</a:t>
                      </a:r>
                      <a:endParaRPr lang="cs-CZ" sz="1200" b="0" dirty="0"/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Nekovové materiály, termoplasty, termosety, elastomery, granule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054477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Technické materiály - nekovy / plasty</a:t>
            </a:r>
          </a:p>
          <a:p>
            <a:pPr algn="ctr"/>
            <a:r>
              <a:rPr lang="cs-CZ" sz="2400" b="1" dirty="0" smtClean="0"/>
              <a:t>VY_32_INOVACE_09_176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4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3165290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Nekovové materiály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103239"/>
            <a:ext cx="7136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sou všechny materiály, jejichž základem </a:t>
            </a:r>
            <a:r>
              <a:rPr lang="cs-CZ" sz="2400" u="sng" dirty="0" smtClean="0"/>
              <a:t>není</a:t>
            </a:r>
            <a:r>
              <a:rPr lang="cs-CZ" sz="2400" dirty="0" smtClean="0"/>
              <a:t> žádný kov.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2739005"/>
            <a:ext cx="1075103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Plasty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740572"/>
            <a:ext cx="58369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Tvoří největší skupinu nekovových materiálů, </a:t>
            </a:r>
          </a:p>
          <a:p>
            <a:r>
              <a:rPr lang="cs-CZ" sz="2400" dirty="0" smtClean="0"/>
              <a:t>se kterými se setkávají instalatéři.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76832" y="4077072"/>
            <a:ext cx="4427879" cy="46166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Plasty jsou látky, které se vyrábějí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6169" y="5118283"/>
            <a:ext cx="2781402" cy="830997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Spojováním molekul </a:t>
            </a:r>
          </a:p>
          <a:p>
            <a:pPr algn="ctr"/>
            <a:r>
              <a:rPr lang="cs-CZ" sz="2400" dirty="0" smtClean="0"/>
              <a:t>na makromolekuly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24841" y="5118282"/>
            <a:ext cx="2151615" cy="830997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Přeměnou </a:t>
            </a:r>
          </a:p>
          <a:p>
            <a:pPr algn="ctr"/>
            <a:r>
              <a:rPr lang="cs-CZ" sz="2400" dirty="0" smtClean="0"/>
              <a:t>přírodních látek</a:t>
            </a:r>
            <a:endParaRPr lang="cs-CZ" sz="2400" dirty="0"/>
          </a:p>
        </p:txBody>
      </p:sp>
      <p:cxnSp>
        <p:nvCxnSpPr>
          <p:cNvPr id="15" name="Přímá spojnice se šipkou 14"/>
          <p:cNvCxnSpPr>
            <a:stCxn id="11" idx="2"/>
          </p:cNvCxnSpPr>
          <p:nvPr/>
        </p:nvCxnSpPr>
        <p:spPr>
          <a:xfrm>
            <a:off x="4690772" y="4538737"/>
            <a:ext cx="1834068" cy="571229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1" idx="2"/>
          </p:cNvCxnSpPr>
          <p:nvPr/>
        </p:nvCxnSpPr>
        <p:spPr>
          <a:xfrm flipH="1">
            <a:off x="3257571" y="4538737"/>
            <a:ext cx="1433201" cy="57954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9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1484784"/>
            <a:ext cx="2624629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Rozdělení plastů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2276872"/>
            <a:ext cx="1715150" cy="46166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Termoplasty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157192"/>
            <a:ext cx="1579087" cy="46166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Elastomery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3933056"/>
            <a:ext cx="1490921" cy="46166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Termosety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2286530"/>
            <a:ext cx="5890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Působením teploty měknou a dají se tvarovat.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6317" y="2823319"/>
            <a:ext cx="47793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 ochlazení ztuhnou v novém tvaru.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6317" y="3255367"/>
            <a:ext cx="7862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Tento proces lze opakovat, aniž by se změnily jejich vlastnosti.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94662" y="3933056"/>
            <a:ext cx="3681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Nazývají se také </a:t>
            </a:r>
            <a:r>
              <a:rPr lang="cs-CZ" sz="2400" dirty="0" err="1" smtClean="0"/>
              <a:t>duroplasty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179512" y="4479503"/>
            <a:ext cx="82089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Teplota na ně nemá vliv, nedají se tvářet, spojují se mechanicky.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179512" y="5694347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Při mechanickém namáhání mění svůj tvar, po odstranění síly se vrací do původního stavu.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1997967" y="5163414"/>
            <a:ext cx="60164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Nedají se teplem tvarovat a nejdou svařovat.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623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1912" y="1637184"/>
            <a:ext cx="2243884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Výroba plastů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1736" y="2276873"/>
            <a:ext cx="23200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Výchozí suroviny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3734273" y="3140968"/>
            <a:ext cx="83772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u</a:t>
            </a:r>
            <a:r>
              <a:rPr lang="cs-CZ" sz="2400" b="1" dirty="0" smtClean="0"/>
              <a:t>hlí 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3694070" y="2708920"/>
            <a:ext cx="15980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emní plyn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3699506" y="2276872"/>
            <a:ext cx="115460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r</a:t>
            </a:r>
            <a:r>
              <a:rPr lang="cs-CZ" sz="2400" b="1" dirty="0" smtClean="0"/>
              <a:t>opa </a:t>
            </a:r>
            <a:endParaRPr lang="cs-CZ" sz="2400" b="1" dirty="0"/>
          </a:p>
        </p:txBody>
      </p:sp>
      <p:cxnSp>
        <p:nvCxnSpPr>
          <p:cNvPr id="9" name="Přímá spojnice se šipkou 8"/>
          <p:cNvCxnSpPr>
            <a:stCxn id="4" idx="3"/>
            <a:endCxn id="7" idx="1"/>
          </p:cNvCxnSpPr>
          <p:nvPr/>
        </p:nvCxnSpPr>
        <p:spPr>
          <a:xfrm flipV="1">
            <a:off x="2791820" y="2507705"/>
            <a:ext cx="907686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4" idx="3"/>
            <a:endCxn id="6" idx="1"/>
          </p:cNvCxnSpPr>
          <p:nvPr/>
        </p:nvCxnSpPr>
        <p:spPr>
          <a:xfrm>
            <a:off x="2791820" y="2507706"/>
            <a:ext cx="902250" cy="4320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4" idx="3"/>
            <a:endCxn id="5" idx="1"/>
          </p:cNvCxnSpPr>
          <p:nvPr/>
        </p:nvCxnSpPr>
        <p:spPr>
          <a:xfrm>
            <a:off x="2791820" y="2507706"/>
            <a:ext cx="942453" cy="8640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395536" y="3573017"/>
            <a:ext cx="23200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Způsoby výroby</a:t>
            </a:r>
            <a:endParaRPr lang="cs-CZ" sz="2400" b="1" dirty="0"/>
          </a:p>
        </p:txBody>
      </p:sp>
      <p:sp>
        <p:nvSpPr>
          <p:cNvPr id="16" name="Obdélník 15"/>
          <p:cNvSpPr/>
          <p:nvPr/>
        </p:nvSpPr>
        <p:spPr>
          <a:xfrm>
            <a:off x="3658073" y="4437112"/>
            <a:ext cx="15578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polyadice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3617870" y="4005064"/>
            <a:ext cx="231809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polykondenzace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3623306" y="3573016"/>
            <a:ext cx="173659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polymerace</a:t>
            </a:r>
            <a:endParaRPr lang="cs-CZ" sz="2400" b="1" dirty="0"/>
          </a:p>
        </p:txBody>
      </p:sp>
      <p:cxnSp>
        <p:nvCxnSpPr>
          <p:cNvPr id="19" name="Přímá spojnice se šipkou 18"/>
          <p:cNvCxnSpPr>
            <a:stCxn id="15" idx="3"/>
            <a:endCxn id="18" idx="1"/>
          </p:cNvCxnSpPr>
          <p:nvPr/>
        </p:nvCxnSpPr>
        <p:spPr>
          <a:xfrm flipV="1">
            <a:off x="2715620" y="3803849"/>
            <a:ext cx="907686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5" idx="3"/>
            <a:endCxn id="17" idx="1"/>
          </p:cNvCxnSpPr>
          <p:nvPr/>
        </p:nvCxnSpPr>
        <p:spPr>
          <a:xfrm>
            <a:off x="2715620" y="3803850"/>
            <a:ext cx="902250" cy="4320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5" idx="3"/>
            <a:endCxn id="16" idx="1"/>
          </p:cNvCxnSpPr>
          <p:nvPr/>
        </p:nvCxnSpPr>
        <p:spPr>
          <a:xfrm>
            <a:off x="2715620" y="3803850"/>
            <a:ext cx="942453" cy="8640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530273" y="6237312"/>
            <a:ext cx="6298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Základní prvky v plastech jsou: C, H + Cl, F, S, O, N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3528" y="4869160"/>
            <a:ext cx="6533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 výrobě vzniká polotovar – malé kuličky, granule.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8033" y="5373216"/>
            <a:ext cx="85324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Granule se lisují, válcují, vytlačují nebo vakuově tvarují = výroba plastových předmětů.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91433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15" grpId="0"/>
      <p:bldP spid="16" grpId="0"/>
      <p:bldP spid="17" grpId="0"/>
      <p:bldP spid="18" grpId="0"/>
      <p:bldP spid="28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1912" y="1637184"/>
            <a:ext cx="2658805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Vlastnosti plastů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3899" y="2348880"/>
            <a:ext cx="1150123" cy="46166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Výhody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3899" y="2924944"/>
            <a:ext cx="44741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Dlouhodobá životnost – minimálně 50 let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9438" y="3325054"/>
            <a:ext cx="26616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Hygienická nezávadnost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9438" y="3726772"/>
            <a:ext cx="17831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Malá hmotnost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9438" y="4118303"/>
            <a:ext cx="21632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Snadné opracování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802" y="4534689"/>
            <a:ext cx="17831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Malá hmotnost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802" y="4974267"/>
            <a:ext cx="74213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Plastové potrubí nezarůstá, má hladký povrch, stěny jsou nepropustné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3899" y="5374377"/>
            <a:ext cx="12638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Ohebnost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3899" y="5774487"/>
            <a:ext cx="3009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Odolnost proti chemikáliím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802" y="6174597"/>
            <a:ext cx="21242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Možnost recyklace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91433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1912" y="1700808"/>
            <a:ext cx="1475853" cy="46166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Nevýhody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1764580"/>
            <a:ext cx="23061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Malá pevnost v tahu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2204864"/>
            <a:ext cx="2535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Malá tepelná odolnost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2636912"/>
            <a:ext cx="27577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Velká teplotní roztažnost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1912" y="4783120"/>
            <a:ext cx="7749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Hmotnost plastů ve srovnání s ocelí je několikanásobně nižší.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1911" y="5303145"/>
            <a:ext cx="62781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Tepelná roztažnost je asi 10 krát větší než u oceli.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1912" y="5847655"/>
            <a:ext cx="6825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Tepelná vodivost je 100 až 200 krát menší než u oceli.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3068960"/>
            <a:ext cx="12379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Hořlavost 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3460938"/>
            <a:ext cx="56628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Malá vrubová houževnatost – mechanické poškození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1912" y="4193408"/>
            <a:ext cx="3196452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Porovnání plastů </a:t>
            </a:r>
            <a:r>
              <a:rPr lang="cs-CZ" sz="2400" b="1" dirty="0"/>
              <a:t>s</a:t>
            </a:r>
            <a:r>
              <a:rPr lang="cs-CZ" sz="2400" b="1" dirty="0" smtClean="0"/>
              <a:t> ocelí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91433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708920"/>
            <a:ext cx="7024102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je základní rozdělení plastů?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čeho se plasty vyrábějí?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čeho a jak se vyrábějí plastové předměty?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jsou výhody plastů?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jsou nevýhody plastů?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Srovnejte některé vlastnosti plastů a oceli!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637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3119" y="2753633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Jaroslav Dufka	MATERIÁLY PRO UČEBNÍ OBOR INSTALATÉR</a:t>
            </a:r>
          </a:p>
          <a:p>
            <a:r>
              <a:rPr lang="cs-CZ" sz="2000" dirty="0" smtClean="0"/>
              <a:t>Nakladatelství:		SOBOTÁLES, U Slavie 4, 100 00 Praha 10</a:t>
            </a:r>
          </a:p>
          <a:p>
            <a:r>
              <a:rPr lang="cs-CZ" sz="2000" dirty="0" smtClean="0"/>
              <a:t>Rok vydání: 2003		ISBN 80-85920-80-8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81291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1528</TotalTime>
  <Words>443</Words>
  <Application>Microsoft Office PowerPoint</Application>
  <PresentationFormat>Předvádění na obrazovce (4:3)</PresentationFormat>
  <Paragraphs>122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121</cp:revision>
  <dcterms:created xsi:type="dcterms:W3CDTF">2013-10-22T09:36:31Z</dcterms:created>
  <dcterms:modified xsi:type="dcterms:W3CDTF">2014-02-11T21:32:59Z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