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6"/>
  </p:notesMasterIdLst>
  <p:sldIdLst>
    <p:sldId id="296" r:id="rId3"/>
    <p:sldId id="256" r:id="rId4"/>
    <p:sldId id="282" r:id="rId5"/>
    <p:sldId id="286" r:id="rId6"/>
    <p:sldId id="283" r:id="rId7"/>
    <p:sldId id="290" r:id="rId8"/>
    <p:sldId id="288" r:id="rId9"/>
    <p:sldId id="291" r:id="rId10"/>
    <p:sldId id="297" r:id="rId11"/>
    <p:sldId id="298" r:id="rId12"/>
    <p:sldId id="299" r:id="rId13"/>
    <p:sldId id="294" r:id="rId14"/>
    <p:sldId id="29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-1278" y="7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5" Type="http://schemas.openxmlformats.org/officeDocument/2006/relationships/image" Target="../media/image16.jpeg"/><Relationship Id="rId4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315109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/>
                        <a:t>Technické materiály - nekovy - pryž, </a:t>
                      </a:r>
                      <a:r>
                        <a:rPr lang="cs-CZ" sz="1200" b="0" dirty="0" err="1" smtClean="0"/>
                        <a:t>textílie</a:t>
                      </a:r>
                      <a:r>
                        <a:rPr lang="cs-CZ" sz="1200" b="0" dirty="0" smtClean="0"/>
                        <a:t>, sklo, keramika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Pryž, technické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textílie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sklo, technická keramika,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mramorit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500" y="1054477"/>
            <a:ext cx="7808948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- nekovy – pryž, </a:t>
            </a:r>
            <a:r>
              <a:rPr lang="cs-CZ" sz="2400" b="1" dirty="0" err="1"/>
              <a:t>textílie</a:t>
            </a:r>
            <a:r>
              <a:rPr lang="cs-CZ" sz="2400" b="1" dirty="0"/>
              <a:t>, sklo, keramika</a:t>
            </a:r>
          </a:p>
          <a:p>
            <a:pPr algn="ctr"/>
            <a:r>
              <a:rPr lang="cs-CZ" sz="2400" b="1" dirty="0" smtClean="0"/>
              <a:t>VY_32_INOVACE_09_179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1955600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Pryž (guma)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03349" y="1534531"/>
            <a:ext cx="4539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zvulkanizovaná kaučuková směs.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334" y="2838128"/>
            <a:ext cx="126374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Kaučuk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15271" y="4551511"/>
            <a:ext cx="1176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měkkou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052702"/>
            <a:ext cx="7228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Podle množství síry (má vliv na tvrdost) rozlišujeme pryž: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48585" y="5506779"/>
            <a:ext cx="6872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dirty="0"/>
              <a:t>neumatiky, </a:t>
            </a:r>
            <a:r>
              <a:rPr lang="cs-CZ" sz="2400" dirty="0" smtClean="0"/>
              <a:t>pro </a:t>
            </a:r>
            <a:r>
              <a:rPr lang="cs-CZ" sz="2400" dirty="0"/>
              <a:t>instalatéry – těsnění, hadice, </a:t>
            </a:r>
            <a:r>
              <a:rPr lang="cs-CZ" sz="2400" dirty="0" smtClean="0"/>
              <a:t>hadičky</a:t>
            </a:r>
            <a:endParaRPr lang="cs-CZ" sz="2400" dirty="0"/>
          </a:p>
        </p:txBody>
      </p:sp>
      <p:cxnSp>
        <p:nvCxnSpPr>
          <p:cNvPr id="18" name="Přímá spojnice se šipkou 17"/>
          <p:cNvCxnSpPr>
            <a:stCxn id="6" idx="3"/>
          </p:cNvCxnSpPr>
          <p:nvPr/>
        </p:nvCxnSpPr>
        <p:spPr>
          <a:xfrm>
            <a:off x="1502078" y="3099738"/>
            <a:ext cx="1341730" cy="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6" idx="3"/>
          </p:cNvCxnSpPr>
          <p:nvPr/>
        </p:nvCxnSpPr>
        <p:spPr>
          <a:xfrm>
            <a:off x="1502078" y="3099738"/>
            <a:ext cx="1341730" cy="53047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79512" y="2132856"/>
            <a:ext cx="5900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Vulkanizace je chemická reakce kaučuku a síry.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43808" y="2869131"/>
            <a:ext cx="6050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Přírodní – získává se ze stromů – kaučukovníků.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43808" y="3399383"/>
            <a:ext cx="6185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Umělý (syntetický) – vyrábí se chemickou reakcí.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4551511"/>
            <a:ext cx="1571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polotvrdou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80038" y="4551511"/>
            <a:ext cx="10155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tvrdou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38334" y="5445224"/>
            <a:ext cx="1198405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Použití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11" grpId="0"/>
      <p:bldP spid="13" grpId="0"/>
      <p:bldP spid="19" grpId="0"/>
      <p:bldP spid="21" grpId="0"/>
      <p:bldP spid="22" grpId="0"/>
      <p:bldP spid="26" grpId="0"/>
      <p:bldP spid="27" grpId="0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220" y="1556792"/>
            <a:ext cx="4666761" cy="266429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348880"/>
            <a:ext cx="4040642" cy="269376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029" y="4077072"/>
            <a:ext cx="3671491" cy="259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70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9512" y="1484784"/>
            <a:ext cx="2745110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Technické </a:t>
            </a:r>
            <a:r>
              <a:rPr lang="cs-CZ" sz="2800" b="1" dirty="0" err="1" smtClean="0">
                <a:solidFill>
                  <a:schemeClr val="bg1"/>
                </a:solidFill>
              </a:rPr>
              <a:t>textílie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236221"/>
            <a:ext cx="750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Vyrábějí se z rostlinných, živočišných nebo umělých vláken.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2761301"/>
            <a:ext cx="6360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Rostlinná vlákna</a:t>
            </a:r>
            <a:r>
              <a:rPr lang="cs-CZ" sz="2400" dirty="0" smtClean="0"/>
              <a:t> – konopí, len, bavlna, juta, lýko…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05416" y="3223241"/>
            <a:ext cx="6922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Živočišná vlákna</a:t>
            </a:r>
            <a:r>
              <a:rPr lang="cs-CZ" sz="2400" dirty="0" smtClean="0"/>
              <a:t> – srst různých zvířat (ovčí vlna apod.).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5416" y="3697635"/>
            <a:ext cx="62556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Umělá vlákna</a:t>
            </a:r>
            <a:r>
              <a:rPr lang="cs-CZ" sz="2400" dirty="0" smtClean="0"/>
              <a:t> – nejrozšířenější jsou silon a nylon.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0000" y="5157192"/>
            <a:ext cx="85402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Technické </a:t>
            </a:r>
            <a:r>
              <a:rPr lang="cs-CZ" sz="2400" dirty="0" err="1" smtClean="0"/>
              <a:t>textílie</a:t>
            </a:r>
            <a:r>
              <a:rPr lang="cs-CZ" sz="2400" dirty="0" smtClean="0"/>
              <a:t> se používají na výrobu izolačních materiálů, filtrů,</a:t>
            </a:r>
          </a:p>
          <a:p>
            <a:r>
              <a:rPr lang="cs-CZ" sz="2400" dirty="0" smtClean="0"/>
              <a:t>těsnění</a:t>
            </a:r>
            <a:r>
              <a:rPr lang="cs-CZ" sz="2400" dirty="0"/>
              <a:t> </a:t>
            </a:r>
            <a:r>
              <a:rPr lang="cs-CZ" sz="2400" dirty="0" smtClean="0"/>
              <a:t>apod.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05416" y="4221088"/>
            <a:ext cx="82350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Technické příze (nitě) se používají k vyztužení hadic, na spojování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abelů elektrického podlahového vytápění atd.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6" grpId="0"/>
      <p:bldP spid="23" grpId="0"/>
      <p:bldP spid="27" grpId="0"/>
      <p:bldP spid="29" grpId="0"/>
      <p:bldP spid="31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990" y="2135064"/>
            <a:ext cx="4356061" cy="245028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60" y="2156859"/>
            <a:ext cx="3528392" cy="235226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653136"/>
            <a:ext cx="2700300" cy="2028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484784"/>
            <a:ext cx="808235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Sklo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2492" y="2204864"/>
            <a:ext cx="86799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Sklářský kmen je směs surovin, které se používají pro výrobu skla.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3" y="2852936"/>
            <a:ext cx="87129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Nejdůležitějšími surovinami jsou </a:t>
            </a:r>
            <a:r>
              <a:rPr lang="cs-CZ" sz="2400" u="sng" dirty="0"/>
              <a:t>křemenný písek</a:t>
            </a:r>
            <a:r>
              <a:rPr lang="cs-CZ" sz="2400" dirty="0"/>
              <a:t>, </a:t>
            </a:r>
            <a:r>
              <a:rPr lang="cs-CZ" sz="2400" u="sng" dirty="0"/>
              <a:t>soda</a:t>
            </a:r>
            <a:r>
              <a:rPr lang="cs-CZ" sz="2400" dirty="0"/>
              <a:t> (potaš), </a:t>
            </a:r>
            <a:r>
              <a:rPr lang="cs-CZ" sz="2400" u="sng" dirty="0"/>
              <a:t>vápenec</a:t>
            </a:r>
            <a:r>
              <a:rPr lang="cs-CZ" sz="2400" dirty="0"/>
              <a:t> a dále pak přísady, které pomáhají dotvářet výsledné vlastnosti skla - barvu, tvrdost, zpracovatelnost apod.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2492" y="4280575"/>
            <a:ext cx="5577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Technologie používané při výrobě skla jsou: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68144" y="4286133"/>
            <a:ext cx="1121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lisování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4737918"/>
            <a:ext cx="1110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foukání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16196" y="5199583"/>
            <a:ext cx="498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lití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8772" y="5775647"/>
            <a:ext cx="4821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Polotovary a výrobky se dále upravují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076056" y="5778514"/>
            <a:ext cx="16015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roušením,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7706560" y="5784600"/>
            <a:ext cx="13705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eptáním.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6516216" y="5775646"/>
            <a:ext cx="13336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eštěním,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1677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645024"/>
            <a:ext cx="1989919" cy="214761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9512" y="1484784"/>
            <a:ext cx="1198405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Použití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9978" y="2132856"/>
            <a:ext cx="82318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Výroba okenních tabulí, zrcadla, sklenice, láhve, žárovky, lustry, </a:t>
            </a:r>
          </a:p>
          <a:p>
            <a:r>
              <a:rPr lang="cs-CZ" sz="2400" dirty="0" smtClean="0"/>
              <a:t>ozdoby, skleněná vlákna atd.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2924944"/>
            <a:ext cx="3629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Využití v instalatérské praxi: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6351711"/>
            <a:ext cx="84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Tepelně izolační rohože ze skelných vláken – izolace potrubí, kotlů…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3284984"/>
            <a:ext cx="5367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Skleněné potrubí – potravinářský průmysl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735033"/>
            <a:ext cx="3947865" cy="2562317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4199385" y="2924944"/>
            <a:ext cx="4124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Filtry do odsávačů, klimatizací…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3" grpId="0"/>
      <p:bldP spid="23" grpId="0"/>
      <p:bldP spid="24" grpId="0"/>
      <p:bldP spid="26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3084755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Technická keramika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060848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Keramika</a:t>
            </a:r>
            <a:r>
              <a:rPr lang="cs-CZ" sz="2400" dirty="0" smtClean="0"/>
              <a:t> </a:t>
            </a:r>
            <a:r>
              <a:rPr lang="cs-CZ" sz="2400" dirty="0"/>
              <a:t>je anorganický nekovový </a:t>
            </a:r>
            <a:r>
              <a:rPr lang="cs-CZ" sz="2400" dirty="0" smtClean="0"/>
              <a:t>materiál, </a:t>
            </a:r>
            <a:r>
              <a:rPr lang="cs-CZ" sz="2400" dirty="0"/>
              <a:t>vyrobený za vysokých teplot.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3703672"/>
            <a:ext cx="864096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nízká elektrická a tepelná vodivost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vysoká pevnost, ale i křehkost </a:t>
            </a:r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vynikající </a:t>
            </a:r>
            <a:r>
              <a:rPr lang="cs-CZ" sz="2400" dirty="0"/>
              <a:t>odolnost proti vysokým teplotám, rychlým změnám teploty a korozi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odolná vůči </a:t>
            </a:r>
            <a:r>
              <a:rPr lang="cs-CZ" sz="2400" dirty="0" smtClean="0"/>
              <a:t>vlhkosti, </a:t>
            </a:r>
            <a:r>
              <a:rPr lang="cs-CZ" sz="2400" dirty="0"/>
              <a:t>chemickým vlivům </a:t>
            </a:r>
            <a:endParaRPr lang="cs-CZ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značně </a:t>
            </a:r>
            <a:r>
              <a:rPr lang="cs-CZ" sz="2400" dirty="0"/>
              <a:t>smrštivá při spékání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porézní - pokud je poréznost nežádoucí, upravuje se glazováním</a:t>
            </a:r>
            <a:endParaRPr lang="cs-CZ" sz="2400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3111351"/>
            <a:ext cx="144016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Vlastnosti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810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384566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Rozdělení technické keramiky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79512" y="2060848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Podle složení materiálu se keramické výrobky rozdělují na: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79512" y="2522513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echnický porcelán, technickou kameninu, </a:t>
            </a:r>
            <a:r>
              <a:rPr lang="cs-CZ" sz="2400" dirty="0" err="1" smtClean="0"/>
              <a:t>terazzo</a:t>
            </a:r>
            <a:r>
              <a:rPr lang="cs-CZ" sz="2400" dirty="0"/>
              <a:t> </a:t>
            </a:r>
            <a:r>
              <a:rPr lang="cs-CZ" sz="2400" dirty="0" smtClean="0"/>
              <a:t>a </a:t>
            </a:r>
            <a:r>
              <a:rPr lang="cs-CZ" sz="2400" dirty="0" err="1" smtClean="0"/>
              <a:t>mramorit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79512" y="3083724"/>
            <a:ext cx="80231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smtClean="0"/>
              <a:t>Technický porcelán</a:t>
            </a:r>
            <a:r>
              <a:rPr lang="cs-CZ" sz="2400" dirty="0" smtClean="0"/>
              <a:t>, který používají instalatéři (fajáns a </a:t>
            </a:r>
            <a:r>
              <a:rPr lang="cs-CZ" sz="2400" dirty="0" err="1" smtClean="0"/>
              <a:t>diturvit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79512" y="3559994"/>
            <a:ext cx="64053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Výrobky: umyvadla, WC mísy, pisoáry, výlevky atd.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79512" y="4014140"/>
            <a:ext cx="88117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smtClean="0"/>
              <a:t>Technická kamenina</a:t>
            </a:r>
            <a:r>
              <a:rPr lang="cs-CZ" sz="2400" dirty="0"/>
              <a:t> </a:t>
            </a:r>
            <a:r>
              <a:rPr lang="cs-CZ" sz="2400" dirty="0" smtClean="0"/>
              <a:t>– kanalizační potrubí pokládané do země (svody).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79512" y="4581128"/>
            <a:ext cx="87675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err="1" smtClean="0"/>
              <a:t>Terazzo</a:t>
            </a:r>
            <a:r>
              <a:rPr lang="cs-CZ" sz="2400" dirty="0" smtClean="0"/>
              <a:t> je směs kameninové drti s cementem. Výroba dlaždic, nádrží.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79512" y="5108991"/>
            <a:ext cx="828842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u="sng" dirty="0" err="1" smtClean="0"/>
              <a:t>Mramorit</a:t>
            </a:r>
            <a:r>
              <a:rPr lang="cs-CZ" sz="2400" dirty="0" smtClean="0"/>
              <a:t> je umělý mramor. </a:t>
            </a:r>
            <a:endParaRPr lang="cs-CZ" sz="2400" dirty="0"/>
          </a:p>
          <a:p>
            <a:r>
              <a:rPr lang="cs-CZ" sz="2400" dirty="0" smtClean="0"/>
              <a:t>Výrobky: umyvadla, WC mísy, pracovní desky kuchyňských linek,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any, a ostatní zařizovací předměty různých tvarů a barev.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810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440" y="4581128"/>
            <a:ext cx="2582416" cy="19368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037953"/>
            <a:ext cx="5040560" cy="27034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060848"/>
            <a:ext cx="3216669" cy="193771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628800"/>
            <a:ext cx="3688656" cy="2756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8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2850029"/>
            <a:ext cx="7223837" cy="27392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výrobky z pryže používají instalatéři?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Jaké je použití skla v instalatérské praxi?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výrobky patří mezi technický porcelán?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se používá </a:t>
            </a:r>
            <a:r>
              <a:rPr lang="cs-CZ" sz="2800" dirty="0" err="1" smtClean="0"/>
              <a:t>terazzo</a:t>
            </a:r>
            <a:r>
              <a:rPr lang="cs-CZ" sz="2800" dirty="0" smtClean="0"/>
              <a:t> a </a:t>
            </a:r>
            <a:r>
              <a:rPr lang="cs-CZ" sz="2800" dirty="0" err="1" smtClean="0"/>
              <a:t>mramorit</a:t>
            </a:r>
            <a:r>
              <a:rPr lang="cs-CZ" sz="28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K čemu se používají technické </a:t>
            </a:r>
            <a:r>
              <a:rPr lang="cs-CZ" sz="2800" dirty="0" err="1"/>
              <a:t>textílie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00808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916832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Nakladatelství:		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endParaRPr lang="cs-CZ" sz="2000" dirty="0" smtClean="0"/>
          </a:p>
          <a:p>
            <a:r>
              <a:rPr lang="cs-CZ" sz="2000" dirty="0" smtClean="0"/>
              <a:t>http://www.gumapraha.cz/</a:t>
            </a:r>
            <a:r>
              <a:rPr lang="cs-CZ" sz="2000" dirty="0"/>
              <a:t>		http://www.sfb-praha.cz</a:t>
            </a:r>
            <a:r>
              <a:rPr lang="cs-CZ" sz="2000" dirty="0" smtClean="0"/>
              <a:t>/</a:t>
            </a:r>
          </a:p>
          <a:p>
            <a:r>
              <a:rPr lang="cs-CZ" sz="2000" dirty="0" smtClean="0"/>
              <a:t>http://www.teguza.cz/</a:t>
            </a:r>
            <a:r>
              <a:rPr lang="cs-CZ" sz="2000" dirty="0"/>
              <a:t>			http://www.mramorit.cz</a:t>
            </a:r>
            <a:r>
              <a:rPr lang="cs-CZ" sz="2000" dirty="0" smtClean="0"/>
              <a:t>/</a:t>
            </a:r>
          </a:p>
          <a:p>
            <a:r>
              <a:rPr lang="cs-CZ" sz="2000" dirty="0" smtClean="0"/>
              <a:t>http://www1.fish-ing.cz</a:t>
            </a:r>
            <a:r>
              <a:rPr lang="cs-CZ" sz="2000" dirty="0"/>
              <a:t>			http://</a:t>
            </a:r>
            <a:r>
              <a:rPr lang="cs-CZ" sz="2000" dirty="0" smtClean="0"/>
              <a:t>www.rathousky.com</a:t>
            </a:r>
          </a:p>
          <a:p>
            <a:r>
              <a:rPr lang="cs-CZ" sz="2000" dirty="0" smtClean="0"/>
              <a:t>http://www.sagittarius.cz/</a:t>
            </a:r>
          </a:p>
          <a:p>
            <a:r>
              <a:rPr lang="cs-CZ" sz="2000" dirty="0"/>
              <a:t>http://www.tovarna-plsti.cz</a:t>
            </a:r>
            <a:endParaRPr lang="cs-CZ" sz="2000" dirty="0" smtClean="0"/>
          </a:p>
          <a:p>
            <a:r>
              <a:rPr lang="cs-CZ" sz="2000" dirty="0"/>
              <a:t>http://www.gumex.cz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cs.wikipedia.org</a:t>
            </a:r>
          </a:p>
          <a:p>
            <a:r>
              <a:rPr lang="cs-CZ" sz="2000" dirty="0"/>
              <a:t>http://www.ewac.cz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http://www.mvb.cz</a:t>
            </a:r>
            <a:r>
              <a:rPr lang="cs-CZ" sz="2000" dirty="0" smtClean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1883</TotalTime>
  <Words>616</Words>
  <Application>Microsoft Office PowerPoint</Application>
  <PresentationFormat>Předvádění na obrazovce (4:3)</PresentationFormat>
  <Paragraphs>143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143</cp:revision>
  <dcterms:created xsi:type="dcterms:W3CDTF">2013-10-22T09:36:31Z</dcterms:created>
  <dcterms:modified xsi:type="dcterms:W3CDTF">2014-02-11T21:36:38Z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