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ms-office.legacyDiagramTex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CCFFFF"/>
    <a:srgbClr val="FF99FF"/>
    <a:srgbClr val="66FFFF"/>
    <a:srgbClr val="FF0000"/>
    <a:srgbClr val="CCCC00"/>
    <a:srgbClr val="FFFF00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924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06/relationships/legacyDocTextInfo" Target="legacyDocTextInfo.bin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5" Type="http://schemas.microsoft.com/office/2006/relationships/legacyDiagramText" Target="legacyDiagramText5.bin"/><Relationship Id="rId4" Type="http://schemas.microsoft.com/office/2006/relationships/legacyDiagramText" Target="legacyDiagramText4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DF0CD-9886-41A4-AA06-4B7B68B57C48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AECD5-192D-4DD4-AE76-9EF84725E9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9633F-419F-49CF-AEFC-EAE2358B8C5B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4A48C-A3BE-405F-B804-AC9DBCD41A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4D1F0-8A49-40B5-9EF3-59B339C5253C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12263-AA57-458D-9A1B-568691A9B9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E4B8A-E2BC-49E9-9636-F76AE44B669E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588D9-1FAE-440D-87DA-BA8D6F0FC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0DF40E-55AE-49A8-9F4D-1A8A127C5E28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55C34F-0368-4DE2-94D3-A2F789DC13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54909-9B1B-4FEA-8C1F-FC55A08BF430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A1F89-A7B9-47EB-885F-C47B42C9F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4C6AA-0CDF-40A4-BB34-7664DB461C3D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B22B2-2020-4974-B643-04D5020FE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00CB8-BC3B-4EEF-A8D7-6AAB74F32EF7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FC242-9136-400A-BCCC-09AAF5001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71CB1-6AF7-4A1B-839E-8C3252DA7D52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3FDC-BB64-474A-A0B5-250B9DD1D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06522-2DC0-4379-A1D1-E9AE8C5F011B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63877-CD83-42A5-9564-10FE52444D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A09ED-084A-481A-B0D6-EDD35D9FE74D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8CE04-3054-4C84-904B-926074D1F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A6274-0622-44A3-9849-B69229F3AD53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0109FA-B23A-440A-BAB2-E062014F3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C2D0E-3E75-4C8D-94E5-60DE9D26AD8C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3525A-56BA-45AD-8E7D-E1C64E60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7011A8-540A-4B8A-ABE6-46053AE3842B}" type="datetimeFigureOut">
              <a:rPr lang="cs-CZ"/>
              <a:pPr>
                <a:defRPr/>
              </a:pPr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FD35439-A367-42E9-A48D-9FF379A360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Drogy - dělení 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Základní škola a mateřská škola Nesovice, příspěvková organizace; </a:t>
            </a:r>
            <a:r>
              <a:rPr lang="cs-CZ" sz="2000" dirty="0"/>
              <a:t>CZ.1.07/1.4.00/21.1167</a:t>
            </a:r>
            <a:endParaRPr lang="cs-CZ" sz="2000" dirty="0">
              <a:solidFill>
                <a:srgbClr val="898989"/>
              </a:solidFill>
            </a:endParaRP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III/2 Inovace a zkvalitnění výuky prostřednictvím ICT</a:t>
            </a:r>
          </a:p>
          <a:p>
            <a:pPr eaLnBrk="1" hangingPunct="1">
              <a:defRPr/>
            </a:pPr>
            <a:r>
              <a:rPr lang="cs-CZ" sz="2000" smtClean="0">
                <a:solidFill>
                  <a:srgbClr val="898989"/>
                </a:solidFill>
              </a:rPr>
              <a:t>VY-32-INOVACE-09- Drogy-dělení.</a:t>
            </a:r>
            <a:endParaRPr lang="cs-CZ" sz="2000" dirty="0" smtClean="0">
              <a:solidFill>
                <a:srgbClr val="898989"/>
              </a:solidFill>
            </a:endParaRP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Rozdělení drog</a:t>
            </a:r>
          </a:p>
          <a:p>
            <a:pPr eaLnBrk="1" hangingPunct="1">
              <a:defRPr/>
            </a:pPr>
            <a:r>
              <a:rPr lang="cs-CZ" sz="2000" dirty="0" smtClean="0">
                <a:solidFill>
                  <a:srgbClr val="898989"/>
                </a:solidFill>
              </a:rPr>
              <a:t>Autor</a:t>
            </a:r>
            <a:r>
              <a:rPr lang="cs-CZ" sz="2000" dirty="0" smtClean="0">
                <a:solidFill>
                  <a:srgbClr val="898989"/>
                </a:solidFill>
                <a:latin typeface="Arial" charset="0"/>
              </a:rPr>
              <a:t> Daniela Zezulová</a:t>
            </a:r>
          </a:p>
          <a:p>
            <a:pPr eaLnBrk="1" hangingPunct="1">
              <a:defRPr/>
            </a:pPr>
            <a:endParaRPr lang="cs-CZ" sz="3000" dirty="0" smtClean="0">
              <a:solidFill>
                <a:srgbClr val="898989"/>
              </a:solidFill>
            </a:endParaRPr>
          </a:p>
        </p:txBody>
      </p:sp>
      <p:pic>
        <p:nvPicPr>
          <p:cNvPr id="307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Seznámení </a:t>
            </a:r>
            <a:r>
              <a:rPr lang="cs-CZ" dirty="0" smtClean="0"/>
              <a:t>se základním  rozdělením drog </a:t>
            </a:r>
          </a:p>
          <a:p>
            <a:r>
              <a:rPr lang="cs-CZ" dirty="0" smtClean="0"/>
              <a:t>Pro žáky 4. třídy</a:t>
            </a:r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Vlastivěda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folHlink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Základní dělení drog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1. Konopné drogy</a:t>
            </a:r>
          </a:p>
          <a:p>
            <a:r>
              <a:rPr lang="cs-CZ" smtClean="0">
                <a:latin typeface="Arial" charset="0"/>
              </a:rPr>
              <a:t>2. Opiáty</a:t>
            </a:r>
          </a:p>
          <a:p>
            <a:r>
              <a:rPr lang="cs-CZ" smtClean="0">
                <a:latin typeface="Arial" charset="0"/>
              </a:rPr>
              <a:t>3. Stimulační látky</a:t>
            </a:r>
          </a:p>
          <a:p>
            <a:r>
              <a:rPr lang="cs-CZ" smtClean="0">
                <a:latin typeface="Arial" charset="0"/>
              </a:rPr>
              <a:t>4. Halucinogeny</a:t>
            </a:r>
          </a:p>
          <a:p>
            <a:r>
              <a:rPr lang="cs-CZ" smtClean="0">
                <a:latin typeface="Arial" charset="0"/>
              </a:rPr>
              <a:t>5. Psychotropní léky</a:t>
            </a:r>
          </a:p>
          <a:p>
            <a:endParaRPr lang="cs-CZ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1.Konopné drogy</a:t>
            </a:r>
          </a:p>
        </p:txBody>
      </p:sp>
      <p:sp>
        <p:nvSpPr>
          <p:cNvPr id="6147" name="Rectangle 3"/>
          <p:cNvSpPr>
            <a:spLocks noGrp="1"/>
          </p:cNvSpPr>
          <p:nvPr>
            <p:ph type="body" sz="half" idx="3"/>
          </p:nvPr>
        </p:nvSpPr>
        <p:spPr>
          <a:xfrm>
            <a:off x="468313" y="3933825"/>
            <a:ext cx="8229600" cy="2187575"/>
          </a:xfrm>
        </p:spPr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b="1" smtClean="0">
                <a:latin typeface="Arial" charset="0"/>
              </a:rPr>
              <a:t>                Hašiš  </a:t>
            </a:r>
            <a:r>
              <a:rPr lang="cs-CZ" sz="2000" smtClean="0">
                <a:latin typeface="Arial" charset="0"/>
              </a:rPr>
              <a:t>                                     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000" smtClean="0">
              <a:latin typeface="Arial" charset="0"/>
            </a:endParaRP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smtClean="0">
                <a:latin typeface="Arial" charset="0"/>
              </a:rPr>
              <a:t>                                             </a:t>
            </a:r>
            <a:r>
              <a:rPr lang="cs-CZ" sz="2000" b="1" smtClean="0">
                <a:latin typeface="Arial" charset="0"/>
              </a:rPr>
              <a:t>Konopí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sz="2000" b="1" smtClean="0">
                <a:latin typeface="Arial" charset="0"/>
              </a:rPr>
              <a:t>Konopné drogy jsou vyrobené z konopí</a:t>
            </a:r>
          </a:p>
          <a:p>
            <a:pPr>
              <a:lnSpc>
                <a:spcPct val="90000"/>
              </a:lnSpc>
            </a:pPr>
            <a:r>
              <a:rPr lang="cs-CZ" sz="2000" smtClean="0">
                <a:latin typeface="Arial" charset="0"/>
              </a:rPr>
              <a:t>Konopí i hašiš se především užívají kouřením</a:t>
            </a:r>
          </a:p>
        </p:txBody>
      </p:sp>
      <p:pic>
        <p:nvPicPr>
          <p:cNvPr id="6148" name="Picture 7" descr="MP90017882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5088" y="1316038"/>
            <a:ext cx="2438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2.Opiáty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sz="half" idx="3"/>
          </p:nvPr>
        </p:nvSpPr>
        <p:spPr>
          <a:xfrm>
            <a:off x="468313" y="4724400"/>
            <a:ext cx="8218487" cy="1401763"/>
          </a:xfrm>
        </p:spPr>
        <p:txBody>
          <a:bodyPr/>
          <a:lstStyle/>
          <a:p>
            <a:r>
              <a:rPr lang="cs-CZ" sz="2800" smtClean="0">
                <a:latin typeface="Arial" charset="0"/>
              </a:rPr>
              <a:t>Opium                                             Heroin</a:t>
            </a:r>
          </a:p>
          <a:p>
            <a:r>
              <a:rPr lang="cs-CZ" sz="2800" smtClean="0">
                <a:latin typeface="Arial" charset="0"/>
              </a:rPr>
              <a:t>Drogy získané z nezralého opiového máku</a:t>
            </a:r>
          </a:p>
          <a:p>
            <a:endParaRPr lang="cs-CZ" sz="2800" smtClean="0">
              <a:latin typeface="Arial" charset="0"/>
            </a:endParaRPr>
          </a:p>
          <a:p>
            <a:endParaRPr lang="cs-CZ" sz="2800" smtClean="0">
              <a:latin typeface="Arial" charset="0"/>
            </a:endParaRPr>
          </a:p>
        </p:txBody>
      </p:sp>
      <p:sp>
        <p:nvSpPr>
          <p:cNvPr id="7172" name="Rectangle 6"/>
          <p:cNvSpPr>
            <a:spLocks/>
          </p:cNvSpPr>
          <p:nvPr/>
        </p:nvSpPr>
        <p:spPr bwMode="auto">
          <a:xfrm>
            <a:off x="468313" y="1628775"/>
            <a:ext cx="4038600" cy="218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Char char="•"/>
            </a:pPr>
            <a:endParaRPr lang="cs-CZ" sz="2400">
              <a:latin typeface="Calibri" pitchFamily="34" charset="0"/>
            </a:endParaRPr>
          </a:p>
        </p:txBody>
      </p:sp>
      <p:pic>
        <p:nvPicPr>
          <p:cNvPr id="7173" name="Picture 7" descr="MC90042816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69038" y="1895475"/>
            <a:ext cx="1774825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8" descr="MC90005287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63650" y="1501775"/>
            <a:ext cx="1325563" cy="180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8" name="Rectangle 2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endParaRPr lang="cs-CZ" smtClean="0">
              <a:latin typeface="Arial" charset="0"/>
            </a:endParaRPr>
          </a:p>
        </p:txBody>
      </p:sp>
      <p:graphicFrame>
        <p:nvGraphicFramePr>
          <p:cNvPr id="1026" name="Diagram 60"/>
          <p:cNvGraphicFramePr>
            <a:graphicFrameLocks/>
          </p:cNvGraphicFramePr>
          <p:nvPr/>
        </p:nvGraphicFramePr>
        <p:xfrm>
          <a:off x="2268538" y="1117600"/>
          <a:ext cx="4537075" cy="4537075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4. Halucinogeny</a:t>
            </a:r>
          </a:p>
        </p:txBody>
      </p:sp>
      <p:sp>
        <p:nvSpPr>
          <p:cNvPr id="8195" name="Rectangle 20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Lysohlávka česká</a:t>
            </a:r>
          </a:p>
          <a:p>
            <a:endParaRPr lang="cs-CZ" sz="2800" smtClean="0">
              <a:latin typeface="Arial" charset="0"/>
            </a:endParaRPr>
          </a:p>
          <a:p>
            <a:endParaRPr lang="cs-CZ" sz="2800" smtClean="0">
              <a:latin typeface="Arial" charset="0"/>
            </a:endParaRPr>
          </a:p>
          <a:p>
            <a:endParaRPr lang="cs-CZ" sz="2800" smtClean="0">
              <a:latin typeface="Arial" charset="0"/>
            </a:endParaRPr>
          </a:p>
          <a:p>
            <a:endParaRPr lang="cs-CZ" sz="2800" smtClean="0">
              <a:latin typeface="Arial" charset="0"/>
            </a:endParaRPr>
          </a:p>
          <a:p>
            <a:endParaRPr lang="cs-CZ" sz="2800" smtClean="0">
              <a:latin typeface="Arial" charset="0"/>
            </a:endParaRPr>
          </a:p>
          <a:p>
            <a:r>
              <a:rPr lang="cs-CZ" sz="2800" smtClean="0">
                <a:latin typeface="Arial" charset="0"/>
              </a:rPr>
              <a:t>LSD</a:t>
            </a:r>
          </a:p>
        </p:txBody>
      </p:sp>
      <p:sp>
        <p:nvSpPr>
          <p:cNvPr id="8196" name="Rectangle 24"/>
          <p:cNvSpPr>
            <a:spLocks/>
          </p:cNvSpPr>
          <p:nvPr/>
        </p:nvSpPr>
        <p:spPr bwMode="auto">
          <a:xfrm>
            <a:off x="4643438" y="3933825"/>
            <a:ext cx="4038600" cy="218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Char char="•"/>
            </a:pPr>
            <a:endParaRPr lang="cs-CZ" sz="2400">
              <a:latin typeface="Calibri" pitchFamily="34" charset="0"/>
            </a:endParaRPr>
          </a:p>
        </p:txBody>
      </p:sp>
      <p:pic>
        <p:nvPicPr>
          <p:cNvPr id="8197" name="Picture 7" descr="MC90025101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27688" y="1504950"/>
            <a:ext cx="193675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5.Psychotropní léky</a:t>
            </a:r>
          </a:p>
        </p:txBody>
      </p:sp>
      <p:sp>
        <p:nvSpPr>
          <p:cNvPr id="921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Jedná se  o zneužívání léků – s vysokým rizikem návykovosti.</a:t>
            </a:r>
          </a:p>
        </p:txBody>
      </p:sp>
      <p:pic>
        <p:nvPicPr>
          <p:cNvPr id="9220" name="Picture 4" descr="MP90038673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68963" y="2730500"/>
            <a:ext cx="260985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10243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endParaRPr lang="cs-CZ" i="1">
              <a:latin typeface="Calibri" pitchFamily="34" charset="0"/>
            </a:endParaRPr>
          </a:p>
        </p:txBody>
      </p:sp>
      <p:sp>
        <p:nvSpPr>
          <p:cNvPr id="10244" name="Rectangle 5"/>
          <p:cNvSpPr>
            <a:spLocks noChangeArrowheads="1"/>
          </p:cNvSpPr>
          <p:nvPr/>
        </p:nvSpPr>
        <p:spPr bwMode="auto">
          <a:xfrm>
            <a:off x="368300" y="32480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eaLnBrk="0" hangingPunct="0"/>
            <a:endParaRPr lang="cs-CZ"/>
          </a:p>
        </p:txBody>
      </p:sp>
      <p:sp>
        <p:nvSpPr>
          <p:cNvPr id="10245" name="Rectangle 7"/>
          <p:cNvSpPr>
            <a:spLocks noChangeArrowheads="1"/>
          </p:cNvSpPr>
          <p:nvPr/>
        </p:nvSpPr>
        <p:spPr bwMode="auto">
          <a:xfrm>
            <a:off x="2286000" y="2743200"/>
            <a:ext cx="4572000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2">
              <a:spcBef>
                <a:spcPct val="50000"/>
              </a:spcBef>
            </a:pPr>
            <a:r>
              <a:rPr lang="cs-CZ">
                <a:solidFill>
                  <a:srgbClr val="000000"/>
                </a:solidFill>
              </a:rPr>
              <a:t>Klipart: </a:t>
            </a:r>
            <a:r>
              <a:rPr lang="cs-CZ">
                <a:solidFill>
                  <a:srgbClr val="000000"/>
                </a:solidFill>
                <a:hlinkClick r:id="rId2"/>
              </a:rPr>
              <a:t>http://office.microsoft.com</a:t>
            </a:r>
            <a:endParaRPr lang="cs-CZ"/>
          </a:p>
          <a:p>
            <a:pPr>
              <a:spcBef>
                <a:spcPct val="50000"/>
              </a:spcBef>
            </a:pP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126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Drogy - dělení </vt:lpstr>
      <vt:lpstr>Anotace</vt:lpstr>
      <vt:lpstr>Základní dělení drog</vt:lpstr>
      <vt:lpstr>1.Konopné drogy</vt:lpstr>
      <vt:lpstr>2.Opiáty</vt:lpstr>
      <vt:lpstr>Snímek 6</vt:lpstr>
      <vt:lpstr>4. Halucinogeny</vt:lpstr>
      <vt:lpstr>5.Psychotropní léky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24</cp:revision>
  <dcterms:created xsi:type="dcterms:W3CDTF">2011-04-12T15:51:18Z</dcterms:created>
  <dcterms:modified xsi:type="dcterms:W3CDTF">2014-02-12T08:13:30Z</dcterms:modified>
</cp:coreProperties>
</file>