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67" r:id="rId2"/>
    <p:sldId id="268" r:id="rId3"/>
    <p:sldId id="324" r:id="rId4"/>
    <p:sldId id="337" r:id="rId5"/>
    <p:sldId id="338" r:id="rId6"/>
    <p:sldId id="339" r:id="rId7"/>
    <p:sldId id="347" r:id="rId8"/>
    <p:sldId id="340" r:id="rId9"/>
    <p:sldId id="341" r:id="rId10"/>
    <p:sldId id="342" r:id="rId11"/>
    <p:sldId id="343" r:id="rId12"/>
    <p:sldId id="344" r:id="rId13"/>
    <p:sldId id="345" r:id="rId14"/>
    <p:sldId id="274" r:id="rId15"/>
    <p:sldId id="294" r:id="rId16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996633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4" d="100"/>
          <a:sy n="84" d="100"/>
        </p:scale>
        <p:origin x="-1402" y="-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wmf"/></Relationships>
</file>

<file path=ppt/drawings/_rels/vmlDrawing3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7.wmf"/><Relationship Id="rId4" Type="http://schemas.openxmlformats.org/officeDocument/2006/relationships/oleObject" Target="../embeddings/oleObject1.bin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5" Type="http://schemas.openxmlformats.org/officeDocument/2006/relationships/image" Target="../media/image9.wmf"/><Relationship Id="rId4" Type="http://schemas.openxmlformats.org/officeDocument/2006/relationships/oleObject" Target="../embeddings/oleObject2.bin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3.vml"/><Relationship Id="rId5" Type="http://schemas.openxmlformats.org/officeDocument/2006/relationships/image" Target="../media/image12.png"/><Relationship Id="rId4" Type="http://schemas.openxmlformats.org/officeDocument/2006/relationships/image" Target="../media/image11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7020749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Operační zesilovač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Rozdílový zesilovač, zesílení, impedance, zkreslení, sumátor,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integrátor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a 3. ročník, žáci 17 – 18 let, obory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749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sz="2400" b="1" dirty="0"/>
              <a:t>Operační zesilovač</a:t>
            </a:r>
            <a:endParaRPr lang="cs-CZ" altLang="cs-CZ" sz="2400" b="1" dirty="0" smtClean="0"/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VY_32_INOVACE_36_726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1029972"/>
            <a:ext cx="7772400" cy="961789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79138" y="2573760"/>
            <a:ext cx="8337550" cy="2577661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72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Operační</a:t>
            </a:r>
          </a:p>
          <a:p>
            <a:pPr eaLnBrk="1" hangingPunct="1">
              <a:defRPr/>
            </a:pPr>
            <a:r>
              <a:rPr lang="cs-CZ" altLang="cs-CZ" sz="7200" b="1" i="1" dirty="0" smtClean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zesilovač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grpId="0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200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200" fill="hold"/>
                                        <p:tgtEl>
                                          <p:spTgt spid="20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93618" y="1339421"/>
            <a:ext cx="7156764" cy="751929"/>
          </a:xfrm>
        </p:spPr>
        <p:txBody>
          <a:bodyPr/>
          <a:lstStyle/>
          <a:p>
            <a:pPr marL="0" indent="0">
              <a:buNone/>
            </a:pPr>
            <a:r>
              <a:rPr lang="cs-CZ" sz="2200" dirty="0" smtClean="0">
                <a:latin typeface="Calibri" panose="020F0502020204030204" pitchFamily="34" charset="0"/>
              </a:rPr>
              <a:t>Operační zesilovač je integrovaný </a:t>
            </a:r>
            <a:r>
              <a:rPr lang="cs-CZ" sz="2200" dirty="0">
                <a:latin typeface="Calibri" panose="020F0502020204030204" pitchFamily="34" charset="0"/>
              </a:rPr>
              <a:t>obvod, který zastává funkci zesilovače, jehož vlastnosti se blíží ideálnímu zesilovači.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OPERAČNÍ ZESILOVAČ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7968348"/>
              </p:ext>
            </p:extLst>
          </p:nvPr>
        </p:nvGraphicFramePr>
        <p:xfrm>
          <a:off x="1068591" y="2379378"/>
          <a:ext cx="7006818" cy="346916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78438"/>
                <a:gridCol w="1819746"/>
                <a:gridCol w="2308634"/>
              </a:tblGrid>
              <a:tr h="596477"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Vlastnosti OZ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Ideální OZ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457200" algn="l"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Reálný OZ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35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Napěťové zesílení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  <a:r>
                        <a:rPr lang="cs-CZ" sz="2000" i="1" baseline="-25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u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sym typeface="Symbol"/>
                        </a:rPr>
                        <a:t>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sym typeface="Symbol"/>
                        </a:rPr>
                        <a:t></a:t>
                      </a:r>
                      <a:endParaRPr lang="cs-CZ" sz="2000" i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i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</a:t>
                      </a:r>
                      <a:r>
                        <a:rPr lang="cs-CZ" sz="2000" i="1" baseline="-2500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u</a:t>
                      </a:r>
                      <a:r>
                        <a:rPr lang="cs-CZ" sz="2000" i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≈ 3 </a:t>
                      </a:r>
                      <a:r>
                        <a:rPr lang="cs-CZ" sz="2000" i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sym typeface="Symbol"/>
                        </a:rPr>
                        <a:t></a:t>
                      </a:r>
                      <a:r>
                        <a:rPr lang="cs-CZ" sz="2000" i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10</a:t>
                      </a:r>
                      <a:r>
                        <a:rPr lang="cs-CZ" sz="2000" i="1" baseline="3000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6</a:t>
                      </a:r>
                      <a:r>
                        <a:rPr lang="cs-CZ" sz="2000" i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i více</a:t>
                      </a:r>
                      <a:endParaRPr lang="cs-CZ" sz="2000" i="1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88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Vstupní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impedance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i="1" dirty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Z</a:t>
                      </a:r>
                      <a:r>
                        <a:rPr lang="cs-CZ" sz="2000" i="1" baseline="-25000" dirty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vst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sym typeface="Symbol"/>
                        </a:rPr>
                        <a:t>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sym typeface="Symbol"/>
                        </a:rPr>
                        <a:t></a:t>
                      </a:r>
                      <a:endParaRPr lang="cs-CZ" sz="2000" i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i="1" dirty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Z</a:t>
                      </a:r>
                      <a:r>
                        <a:rPr lang="cs-CZ" sz="2000" i="1" baseline="-25000" dirty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vst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≈  10</a:t>
                      </a:r>
                      <a:r>
                        <a:rPr lang="cs-CZ" sz="2000" i="1" baseline="30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4 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až 10</a:t>
                      </a:r>
                      <a:r>
                        <a:rPr lang="cs-CZ" sz="2000" i="1" baseline="30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14</a:t>
                      </a:r>
                      <a:endParaRPr lang="cs-CZ" sz="2000" i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7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Výstupní </a:t>
                      </a:r>
                      <a:r>
                        <a:rPr lang="cs-CZ" sz="2000" dirty="0" smtClean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impedance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i="1" dirty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Z</a:t>
                      </a:r>
                      <a:r>
                        <a:rPr lang="cs-CZ" sz="2000" i="1" baseline="-25000" dirty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výst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sym typeface="Symbol"/>
                        </a:rPr>
                        <a:t>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0</a:t>
                      </a:r>
                      <a:endParaRPr lang="cs-CZ" sz="2000" i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i="1" dirty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Z</a:t>
                      </a:r>
                      <a:r>
                        <a:rPr lang="cs-CZ" sz="2000" i="1" baseline="-25000" dirty="0" err="1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výst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= desítky Ω</a:t>
                      </a:r>
                      <a:endParaRPr lang="cs-CZ" sz="2000" i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88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Šířka přenášeného pásma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B 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sym typeface="Symbol"/>
                        </a:rPr>
                        <a:t>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 </a:t>
                      </a: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sym typeface="Symbol"/>
                        </a:rPr>
                        <a:t></a:t>
                      </a:r>
                      <a:endParaRPr lang="cs-CZ" sz="2000" i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B = 0 – jednotky GHz</a:t>
                      </a:r>
                      <a:endParaRPr lang="cs-CZ" sz="2000" i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8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Zkreslení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k = 0 %</a:t>
                      </a:r>
                      <a:endParaRPr lang="cs-CZ" sz="2000" i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k = 0,01 – 0,1%</a:t>
                      </a:r>
                      <a:endParaRPr lang="cs-CZ" sz="2000" i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983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Šumové číslo</a:t>
                      </a:r>
                      <a:endParaRPr lang="cs-CZ" sz="20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F = 0 dB</a:t>
                      </a:r>
                      <a:endParaRPr lang="cs-CZ" sz="2000" i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i="1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</a:rPr>
                        <a:t>F ≈ 0,1 – 1 dB</a:t>
                      </a:r>
                      <a:endParaRPr lang="cs-CZ" sz="2000" i="1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1782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75511" y="1512545"/>
            <a:ext cx="7192978" cy="4871258"/>
          </a:xfrm>
        </p:spPr>
        <p:txBody>
          <a:bodyPr/>
          <a:lstStyle/>
          <a:p>
            <a:pPr marL="0" lv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Operační zesilovač (OZ) má dva vstupy a může tedy zpracovávat dva samostatné signály.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 smtClean="0">
                <a:latin typeface="Calibri" panose="020F0502020204030204" pitchFamily="34" charset="0"/>
              </a:rPr>
              <a:t>jeho </a:t>
            </a:r>
            <a:r>
              <a:rPr lang="cs-CZ" sz="2000" dirty="0">
                <a:latin typeface="Calibri" panose="020F0502020204030204" pitchFamily="34" charset="0"/>
              </a:rPr>
              <a:t>vlastnosti lze ovlivnit vnějším zapojením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cs-CZ" sz="2000" dirty="0">
                <a:latin typeface="Calibri" panose="020F0502020204030204" pitchFamily="34" charset="0"/>
              </a:rPr>
              <a:t>jsou napájeny symetrickým napětím, nejčastěji </a:t>
            </a:r>
            <a:r>
              <a:rPr lang="cs-CZ" sz="2000" dirty="0" smtClean="0">
                <a:latin typeface="Calibri" panose="020F0502020204030204" pitchFamily="34" charset="0"/>
                <a:sym typeface="Symbol"/>
              </a:rPr>
              <a:t></a:t>
            </a:r>
            <a:r>
              <a:rPr lang="cs-CZ" sz="2000" dirty="0">
                <a:latin typeface="Calibri" panose="020F0502020204030204" pitchFamily="34" charset="0"/>
              </a:rPr>
              <a:t>15 V</a:t>
            </a: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 </a:t>
            </a:r>
          </a:p>
          <a:p>
            <a:pPr marL="0" indent="0">
              <a:buNone/>
            </a:pPr>
            <a:endParaRPr lang="cs-CZ" sz="2000" i="1" u="sng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000" i="1" u="sng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000" i="1" u="sng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i="1" u="sng" dirty="0" smtClean="0">
                <a:latin typeface="Calibri" panose="020F0502020204030204" pitchFamily="34" charset="0"/>
              </a:rPr>
              <a:t>     </a:t>
            </a:r>
          </a:p>
          <a:p>
            <a:pPr marL="0" indent="0">
              <a:buNone/>
            </a:pPr>
            <a:endParaRPr lang="cs-CZ" sz="2000" i="1" u="sng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endParaRPr lang="cs-CZ" sz="2000" i="1" u="sng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i="1" u="sng" dirty="0" smtClean="0">
                <a:latin typeface="Calibri" panose="020F0502020204030204" pitchFamily="34" charset="0"/>
              </a:rPr>
              <a:t>Použití</a:t>
            </a:r>
            <a:r>
              <a:rPr lang="cs-CZ" sz="2000" dirty="0">
                <a:latin typeface="Calibri" panose="020F0502020204030204" pitchFamily="34" charset="0"/>
              </a:rPr>
              <a:t>: většinou jako rozdílový (diferenční) </a:t>
            </a:r>
            <a:r>
              <a:rPr lang="cs-CZ" sz="2000" dirty="0" smtClean="0">
                <a:latin typeface="Calibri" panose="020F0502020204030204" pitchFamily="34" charset="0"/>
              </a:rPr>
              <a:t>zesilovač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OPERAČNÍ ZESILOVAČ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0936" y="3043695"/>
            <a:ext cx="3016974" cy="2279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773300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3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1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nodeType="withEffect">
                                  <p:stCondLst>
                                    <p:cond delay="47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1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1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1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3741" y="1429955"/>
            <a:ext cx="6466438" cy="4735455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ROZDÍLOVÝ ZESILOVAČ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Má dva vstupy, na které přivádíme dva signály. Na výstupu je napětí, které je úměrné rozdílu těchto signálů.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Na jejich absolutní velikosti nezáleží.</a:t>
            </a:r>
          </a:p>
          <a:p>
            <a:pPr marL="0" indent="0" algn="just">
              <a:buNone/>
            </a:pPr>
            <a:r>
              <a:rPr lang="cs-CZ" sz="2000" b="1" i="1" dirty="0" err="1" smtClean="0">
                <a:latin typeface="Calibri" panose="020F0502020204030204" pitchFamily="34" charset="0"/>
              </a:rPr>
              <a:t>Invertující</a:t>
            </a:r>
            <a:r>
              <a:rPr lang="cs-CZ" sz="2000" b="1" i="1" dirty="0" smtClean="0">
                <a:latin typeface="Calibri" panose="020F0502020204030204" pitchFamily="34" charset="0"/>
              </a:rPr>
              <a:t> vstup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Přivede-li se zesilovaný signál na tento vstup, tak výstupní napětí bude mít opačnou polaritu. To znamená, že je-li na vstupu kladná půlvlna, je na výstupu půlvlna záporná.</a:t>
            </a:r>
          </a:p>
          <a:p>
            <a:pPr marL="0" indent="0" algn="just">
              <a:buNone/>
            </a:pPr>
            <a:r>
              <a:rPr lang="cs-CZ" sz="2000" b="1" i="1" dirty="0" smtClean="0">
                <a:latin typeface="Calibri" panose="020F0502020204030204" pitchFamily="34" charset="0"/>
              </a:rPr>
              <a:t>Přímý (</a:t>
            </a:r>
            <a:r>
              <a:rPr lang="cs-CZ" sz="2000" b="1" i="1" dirty="0" err="1" smtClean="0">
                <a:latin typeface="Calibri" panose="020F0502020204030204" pitchFamily="34" charset="0"/>
              </a:rPr>
              <a:t>neinvertující</a:t>
            </a:r>
            <a:r>
              <a:rPr lang="cs-CZ" sz="2000" b="1" i="1" dirty="0" smtClean="0">
                <a:latin typeface="Calibri" panose="020F0502020204030204" pitchFamily="34" charset="0"/>
              </a:rPr>
              <a:t>) vstup</a:t>
            </a:r>
            <a:endParaRPr lang="cs-CZ" sz="2000" b="1" i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Přivede-li se zesilovaný signál na </a:t>
            </a:r>
            <a:r>
              <a:rPr lang="cs-CZ" sz="2000" dirty="0" smtClean="0">
                <a:latin typeface="Calibri" panose="020F0502020204030204" pitchFamily="34" charset="0"/>
              </a:rPr>
              <a:t>přímý </a:t>
            </a:r>
            <a:r>
              <a:rPr lang="cs-CZ" sz="2000" dirty="0">
                <a:latin typeface="Calibri" panose="020F0502020204030204" pitchFamily="34" charset="0"/>
              </a:rPr>
              <a:t>vstup, </a:t>
            </a:r>
            <a:r>
              <a:rPr lang="cs-CZ" sz="2000" dirty="0" smtClean="0">
                <a:latin typeface="Calibri" panose="020F0502020204030204" pitchFamily="34" charset="0"/>
              </a:rPr>
              <a:t>bude výstupní </a:t>
            </a:r>
            <a:r>
              <a:rPr lang="cs-CZ" sz="2000" dirty="0">
                <a:latin typeface="Calibri" panose="020F0502020204030204" pitchFamily="34" charset="0"/>
              </a:rPr>
              <a:t>napětí </a:t>
            </a:r>
            <a:r>
              <a:rPr lang="cs-CZ" sz="2000" dirty="0" smtClean="0">
                <a:latin typeface="Calibri" panose="020F0502020204030204" pitchFamily="34" charset="0"/>
              </a:rPr>
              <a:t>ve fázi se vstupním, tj. bude mít stejnou polaritu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1000" dirty="0" smtClean="0">
                <a:latin typeface="Calibri" panose="020F0502020204030204" pitchFamily="34" charset="0"/>
              </a:rPr>
              <a:t>   </a:t>
            </a:r>
          </a:p>
          <a:p>
            <a:pPr marL="0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Zesilujeme-li </a:t>
            </a:r>
            <a:r>
              <a:rPr lang="cs-CZ" sz="2000" dirty="0">
                <a:latin typeface="Calibri" panose="020F0502020204030204" pitchFamily="34" charset="0"/>
              </a:rPr>
              <a:t>pouze jeden signál, je </a:t>
            </a:r>
            <a:r>
              <a:rPr lang="cs-CZ" sz="2000" b="1" i="1" dirty="0">
                <a:latin typeface="Calibri" panose="020F0502020204030204" pitchFamily="34" charset="0"/>
              </a:rPr>
              <a:t>druhý vstup spojen </a:t>
            </a:r>
            <a:r>
              <a:rPr lang="cs-CZ" sz="2000" dirty="0">
                <a:latin typeface="Calibri" panose="020F0502020204030204" pitchFamily="34" charset="0"/>
              </a:rPr>
              <a:t>buď přímo a nebo přes vhodný rezistor </a:t>
            </a:r>
            <a:r>
              <a:rPr lang="cs-CZ" sz="2000" b="1" i="1" dirty="0">
                <a:latin typeface="Calibri" panose="020F0502020204030204" pitchFamily="34" charset="0"/>
              </a:rPr>
              <a:t>se společným vodičem</a:t>
            </a:r>
            <a:r>
              <a:rPr lang="cs-CZ" sz="2000" dirty="0">
                <a:latin typeface="Calibri" panose="020F0502020204030204" pitchFamily="34" charset="0"/>
              </a:rPr>
              <a:t>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OPERAČNÍ ZESILOVAČ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476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44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nodeType="withEffect">
                                  <p:stCondLst>
                                    <p:cond delay="55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42" presetClass="entr" presetSubtype="0" fill="hold" nodeType="withEffect">
                                  <p:stCondLst>
                                    <p:cond delay="75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1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6" presetClass="entr" presetSubtype="16" fill="hold" nodeType="withEffect">
                                  <p:stCondLst>
                                    <p:cond delay="8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1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1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1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1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1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3740" y="1429956"/>
            <a:ext cx="6647508" cy="4690188"/>
          </a:xfrm>
        </p:spPr>
        <p:txBody>
          <a:bodyPr/>
          <a:lstStyle/>
          <a:p>
            <a:pPr marL="0" indent="0" algn="just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VNITŘNÍ  </a:t>
            </a:r>
            <a:r>
              <a:rPr lang="cs-CZ" sz="2000" b="1" i="1" u="sng" dirty="0">
                <a:latin typeface="Calibri" panose="020F0502020204030204" pitchFamily="34" charset="0"/>
              </a:rPr>
              <a:t>STRUKTURA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Operační zesilovač tvoří tři funkční celky:</a:t>
            </a:r>
          </a:p>
          <a:p>
            <a:pPr marL="0" indent="0" algn="just">
              <a:buNone/>
            </a:pPr>
            <a:r>
              <a:rPr lang="cs-CZ" sz="2000" i="1" dirty="0">
                <a:latin typeface="Calibri" panose="020F0502020204030204" pitchFamily="34" charset="0"/>
              </a:rPr>
              <a:t>a)</a:t>
            </a:r>
            <a:r>
              <a:rPr lang="cs-CZ" sz="2000" b="1" i="1" dirty="0">
                <a:latin typeface="Calibri" panose="020F0502020204030204" pitchFamily="34" charset="0"/>
              </a:rPr>
              <a:t> vstupní </a:t>
            </a:r>
            <a:r>
              <a:rPr lang="cs-CZ" sz="2000" b="1" i="1" dirty="0" smtClean="0">
                <a:latin typeface="Calibri" panose="020F0502020204030204" pitchFamily="34" charset="0"/>
              </a:rPr>
              <a:t>obvod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      Tvoří </a:t>
            </a:r>
            <a:r>
              <a:rPr lang="cs-CZ" sz="2000" dirty="0">
                <a:latin typeface="Calibri" panose="020F0502020204030204" pitchFamily="34" charset="0"/>
              </a:rPr>
              <a:t>ho rozdílový zesilovač s velkým vstupním </a:t>
            </a:r>
            <a:r>
              <a:rPr lang="cs-CZ" sz="2000" dirty="0" smtClean="0">
                <a:latin typeface="Calibri" panose="020F0502020204030204" pitchFamily="34" charset="0"/>
              </a:rPr>
              <a:t>odporem.</a:t>
            </a:r>
            <a:endParaRPr lang="cs-CZ" sz="2000" dirty="0">
              <a:latin typeface="Calibri" panose="020F0502020204030204" pitchFamily="34" charset="0"/>
            </a:endParaRPr>
          </a:p>
          <a:p>
            <a:pPr marL="400050" lvl="1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U </a:t>
            </a:r>
            <a:r>
              <a:rPr lang="cs-CZ" sz="2000" dirty="0">
                <a:latin typeface="Calibri" panose="020F0502020204030204" pitchFamily="34" charset="0"/>
              </a:rPr>
              <a:t>některých typů se používají na vstupech tranzistory FET</a:t>
            </a:r>
            <a:r>
              <a:rPr lang="cs-CZ" sz="2000" dirty="0" smtClean="0">
                <a:latin typeface="Calibri" panose="020F0502020204030204" pitchFamily="34" charset="0"/>
              </a:rPr>
              <a:t>. Tím je zajištěna velká vstupní impedance.</a:t>
            </a:r>
          </a:p>
          <a:p>
            <a:pPr marL="0" indent="0" algn="just">
              <a:buNone/>
            </a:pPr>
            <a:r>
              <a:rPr lang="cs-CZ" sz="800" dirty="0" smtClean="0">
                <a:latin typeface="Calibri" panose="020F0502020204030204" pitchFamily="34" charset="0"/>
              </a:rPr>
              <a:t>    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i="1" dirty="0">
                <a:latin typeface="Calibri" panose="020F0502020204030204" pitchFamily="34" charset="0"/>
              </a:rPr>
              <a:t>b) </a:t>
            </a:r>
            <a:r>
              <a:rPr lang="cs-CZ" sz="2000" b="1" i="1" dirty="0">
                <a:latin typeface="Calibri" panose="020F0502020204030204" pitchFamily="34" charset="0"/>
              </a:rPr>
              <a:t>vícestupňový přímo vázaný </a:t>
            </a:r>
            <a:r>
              <a:rPr lang="cs-CZ" sz="2000" b="1" i="1" dirty="0" smtClean="0">
                <a:latin typeface="Calibri" panose="020F0502020204030204" pitchFamily="34" charset="0"/>
              </a:rPr>
              <a:t>zesilovač</a:t>
            </a:r>
            <a:endParaRPr lang="cs-CZ" sz="2000" dirty="0">
              <a:latin typeface="Calibri" panose="020F0502020204030204" pitchFamily="34" charset="0"/>
            </a:endParaRPr>
          </a:p>
          <a:p>
            <a:pPr marL="400050" lvl="1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Zajišťuje</a:t>
            </a:r>
            <a:r>
              <a:rPr lang="cs-CZ" sz="2000" dirty="0">
                <a:latin typeface="Calibri" panose="020F0502020204030204" pitchFamily="34" charset="0"/>
              </a:rPr>
              <a:t>, co největší napěťové zesílení i </a:t>
            </a:r>
            <a:r>
              <a:rPr lang="cs-CZ" sz="2000" dirty="0" err="1">
                <a:latin typeface="Calibri" panose="020F0502020204030204" pitchFamily="34" charset="0"/>
              </a:rPr>
              <a:t>ss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signálů.</a:t>
            </a:r>
          </a:p>
          <a:p>
            <a:pPr marL="400050" lvl="1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Obsahuje cca 20 přímo vázaných tranzistorů.</a:t>
            </a:r>
          </a:p>
          <a:p>
            <a:pPr marL="0" indent="0" algn="just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  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i="1" dirty="0">
                <a:latin typeface="Calibri" panose="020F0502020204030204" pitchFamily="34" charset="0"/>
              </a:rPr>
              <a:t>c) </a:t>
            </a:r>
            <a:r>
              <a:rPr lang="cs-CZ" sz="2000" b="1" i="1" dirty="0">
                <a:latin typeface="Calibri" panose="020F0502020204030204" pitchFamily="34" charset="0"/>
              </a:rPr>
              <a:t>koncový </a:t>
            </a:r>
            <a:r>
              <a:rPr lang="cs-CZ" sz="2000" b="1" i="1" dirty="0" smtClean="0">
                <a:latin typeface="Calibri" panose="020F0502020204030204" pitchFamily="34" charset="0"/>
              </a:rPr>
              <a:t>stupeň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400050" lvl="1" indent="0" algn="just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Tvoří </a:t>
            </a:r>
            <a:r>
              <a:rPr lang="cs-CZ" sz="2000" dirty="0">
                <a:latin typeface="Calibri" panose="020F0502020204030204" pitchFamily="34" charset="0"/>
              </a:rPr>
              <a:t>ho většinou komplementární </a:t>
            </a:r>
            <a:r>
              <a:rPr lang="cs-CZ" sz="2000" dirty="0" smtClean="0">
                <a:latin typeface="Calibri" panose="020F0502020204030204" pitchFamily="34" charset="0"/>
              </a:rPr>
              <a:t>dvojice tranzistorů </a:t>
            </a:r>
            <a:r>
              <a:rPr lang="cs-CZ" sz="2000" dirty="0">
                <a:latin typeface="Calibri" panose="020F0502020204030204" pitchFamily="34" charset="0"/>
              </a:rPr>
              <a:t>s malým </a:t>
            </a:r>
            <a:r>
              <a:rPr lang="cs-CZ" sz="2000" dirty="0" smtClean="0">
                <a:latin typeface="Calibri" panose="020F0502020204030204" pitchFamily="34" charset="0"/>
              </a:rPr>
              <a:t>výstupním </a:t>
            </a:r>
            <a:r>
              <a:rPr lang="cs-CZ" sz="2000" dirty="0">
                <a:latin typeface="Calibri" panose="020F0502020204030204" pitchFamily="34" charset="0"/>
              </a:rPr>
              <a:t>odporem (zapojení SC</a:t>
            </a:r>
            <a:r>
              <a:rPr lang="cs-CZ" sz="2000" dirty="0" smtClean="0">
                <a:latin typeface="Calibri" panose="020F0502020204030204" pitchFamily="34" charset="0"/>
              </a:rPr>
              <a:t>).</a:t>
            </a: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OPERAČNÍ ZESILOVAČ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536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2" presetClass="entr" presetSubtype="0" fill="hold" nodeType="withEffect">
                                  <p:stCondLst>
                                    <p:cond delay="18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1692" y="1439009"/>
            <a:ext cx="6928731" cy="469018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Vnitřní zapojení operačního zesilovače MAA741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OPERAČNÍ ZESILOVAČ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2911" y="1908406"/>
            <a:ext cx="6798178" cy="42782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63986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44132" y="1466170"/>
            <a:ext cx="6940614" cy="469018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ZÁKLADNÍ </a:t>
            </a:r>
            <a:r>
              <a:rPr lang="cs-CZ" sz="2000" b="1" i="1" u="sng" dirty="0">
                <a:latin typeface="Calibri" panose="020F0502020204030204" pitchFamily="34" charset="0"/>
              </a:rPr>
              <a:t>ZAPOJENÍ </a:t>
            </a:r>
            <a:r>
              <a:rPr lang="cs-CZ" sz="2000" b="1" i="1" u="sng" dirty="0" smtClean="0">
                <a:latin typeface="Calibri" panose="020F0502020204030204" pitchFamily="34" charset="0"/>
              </a:rPr>
              <a:t>OZ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b="1" i="1" dirty="0" smtClean="0">
                <a:latin typeface="Calibri" panose="020F0502020204030204" pitchFamily="34" charset="0"/>
              </a:rPr>
              <a:t>a) </a:t>
            </a:r>
            <a:r>
              <a:rPr lang="cs-CZ" sz="2000" b="1" i="1" dirty="0" err="1">
                <a:latin typeface="Calibri" panose="020F0502020204030204" pitchFamily="34" charset="0"/>
              </a:rPr>
              <a:t>i</a:t>
            </a:r>
            <a:r>
              <a:rPr lang="cs-CZ" sz="2000" b="1" i="1" dirty="0" err="1" smtClean="0">
                <a:latin typeface="Calibri" panose="020F0502020204030204" pitchFamily="34" charset="0"/>
              </a:rPr>
              <a:t>nvertující</a:t>
            </a:r>
            <a:r>
              <a:rPr lang="cs-CZ" sz="2000" b="1" i="1" dirty="0" smtClean="0">
                <a:latin typeface="Calibri" panose="020F0502020204030204" pitchFamily="34" charset="0"/>
              </a:rPr>
              <a:t> zesilovač</a:t>
            </a:r>
          </a:p>
          <a:p>
            <a:pPr lvl="1"/>
            <a:r>
              <a:rPr lang="cs-CZ" sz="2000" dirty="0">
                <a:latin typeface="Calibri" panose="020F0502020204030204" pitchFamily="34" charset="0"/>
              </a:rPr>
              <a:t>z</a:t>
            </a:r>
            <a:r>
              <a:rPr lang="cs-CZ" sz="2000" dirty="0" smtClean="0">
                <a:latin typeface="Calibri" panose="020F0502020204030204" pitchFamily="34" charset="0"/>
              </a:rPr>
              <a:t>esilované napětí se přivádí na </a:t>
            </a:r>
            <a:r>
              <a:rPr lang="cs-CZ" sz="2000" dirty="0" err="1" smtClean="0">
                <a:latin typeface="Calibri" panose="020F0502020204030204" pitchFamily="34" charset="0"/>
              </a:rPr>
              <a:t>invertující</a:t>
            </a:r>
            <a:r>
              <a:rPr lang="cs-CZ" sz="2000" dirty="0" smtClean="0">
                <a:latin typeface="Calibri" panose="020F0502020204030204" pitchFamily="34" charset="0"/>
              </a:rPr>
              <a:t> vstup</a:t>
            </a:r>
          </a:p>
          <a:p>
            <a:pPr lvl="1"/>
            <a:r>
              <a:rPr lang="cs-CZ" sz="2000" dirty="0">
                <a:latin typeface="Calibri" panose="020F0502020204030204" pitchFamily="34" charset="0"/>
              </a:rPr>
              <a:t>r</a:t>
            </a:r>
            <a:r>
              <a:rPr lang="cs-CZ" sz="2000" dirty="0" smtClean="0">
                <a:latin typeface="Calibri" panose="020F0502020204030204" pitchFamily="34" charset="0"/>
              </a:rPr>
              <a:t>ezistorem </a:t>
            </a:r>
            <a:r>
              <a:rPr lang="cs-CZ" sz="2000" i="1" dirty="0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2</a:t>
            </a:r>
            <a:r>
              <a:rPr lang="cs-CZ" sz="2000" dirty="0" smtClean="0">
                <a:latin typeface="Calibri" panose="020F0502020204030204" pitchFamily="34" charset="0"/>
              </a:rPr>
              <a:t> je zavedena zpětná vazba (záporná)</a:t>
            </a:r>
            <a:endParaRPr lang="cs-CZ" sz="2000" dirty="0">
              <a:latin typeface="Calibri" panose="020F0502020204030204" pitchFamily="34" charset="0"/>
            </a:endParaRPr>
          </a:p>
          <a:p>
            <a:pPr lvl="1"/>
            <a:r>
              <a:rPr lang="cs-CZ" sz="2000" dirty="0">
                <a:latin typeface="Calibri" panose="020F0502020204030204" pitchFamily="34" charset="0"/>
              </a:rPr>
              <a:t>v</a:t>
            </a:r>
            <a:r>
              <a:rPr lang="cs-CZ" sz="2000" dirty="0" smtClean="0">
                <a:latin typeface="Calibri" panose="020F0502020204030204" pitchFamily="34" charset="0"/>
              </a:rPr>
              <a:t>ýstupní </a:t>
            </a:r>
            <a:r>
              <a:rPr lang="cs-CZ" sz="2000" dirty="0">
                <a:latin typeface="Calibri" panose="020F0502020204030204" pitchFamily="34" charset="0"/>
              </a:rPr>
              <a:t>napětí má opačnou polaritu než napětí </a:t>
            </a:r>
            <a:r>
              <a:rPr lang="cs-CZ" sz="2000" dirty="0" smtClean="0">
                <a:latin typeface="Calibri" panose="020F0502020204030204" pitchFamily="34" charset="0"/>
              </a:rPr>
              <a:t>vstupní</a:t>
            </a:r>
          </a:p>
          <a:p>
            <a:pPr lvl="1"/>
            <a:r>
              <a:rPr lang="cs-CZ" sz="2000" dirty="0" smtClean="0">
                <a:latin typeface="Calibri" panose="020F0502020204030204" pitchFamily="34" charset="0"/>
              </a:rPr>
              <a:t>zesílení </a:t>
            </a:r>
            <a:r>
              <a:rPr lang="cs-CZ" sz="2000" dirty="0">
                <a:latin typeface="Calibri" panose="020F0502020204030204" pitchFamily="34" charset="0"/>
              </a:rPr>
              <a:t>zesilovače je dáno poměrem zapojených </a:t>
            </a:r>
            <a:r>
              <a:rPr lang="cs-CZ" sz="2000" dirty="0" smtClean="0">
                <a:latin typeface="Calibri" panose="020F0502020204030204" pitchFamily="34" charset="0"/>
              </a:rPr>
              <a:t>rezistorů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OPERAČNÍ ZESILOVAČ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816" y="3904008"/>
            <a:ext cx="2879001" cy="17281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108" y="4358840"/>
            <a:ext cx="1281395" cy="818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22504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31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1693" y="1439009"/>
            <a:ext cx="6940614" cy="469018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ZÁKLADNÍ </a:t>
            </a:r>
            <a:r>
              <a:rPr lang="cs-CZ" sz="2000" b="1" i="1" u="sng" dirty="0">
                <a:latin typeface="Calibri" panose="020F0502020204030204" pitchFamily="34" charset="0"/>
              </a:rPr>
              <a:t>ZAPOJENÍ </a:t>
            </a:r>
            <a:r>
              <a:rPr lang="cs-CZ" sz="2000" b="1" i="1" u="sng" dirty="0" smtClean="0">
                <a:latin typeface="Calibri" panose="020F0502020204030204" pitchFamily="34" charset="0"/>
              </a:rPr>
              <a:t>OZ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b) </a:t>
            </a:r>
            <a:r>
              <a:rPr lang="cs-CZ" sz="2000" b="1" i="1" dirty="0" err="1">
                <a:latin typeface="Calibri" panose="020F0502020204030204" pitchFamily="34" charset="0"/>
              </a:rPr>
              <a:t>n</a:t>
            </a:r>
            <a:r>
              <a:rPr lang="cs-CZ" sz="2000" b="1" i="1" dirty="0" err="1" smtClean="0">
                <a:latin typeface="Calibri" panose="020F0502020204030204" pitchFamily="34" charset="0"/>
              </a:rPr>
              <a:t>einvertující</a:t>
            </a:r>
            <a:r>
              <a:rPr lang="cs-CZ" sz="2000" b="1" i="1" dirty="0" smtClean="0">
                <a:latin typeface="Calibri" panose="020F0502020204030204" pitchFamily="34" charset="0"/>
              </a:rPr>
              <a:t> </a:t>
            </a:r>
            <a:r>
              <a:rPr lang="cs-CZ" sz="2000" b="1" i="1" dirty="0">
                <a:latin typeface="Calibri" panose="020F0502020204030204" pitchFamily="34" charset="0"/>
              </a:rPr>
              <a:t>zesilovač</a:t>
            </a:r>
          </a:p>
          <a:p>
            <a:pPr lvl="1" algn="just"/>
            <a:r>
              <a:rPr lang="cs-CZ" sz="2000" dirty="0" smtClean="0">
                <a:latin typeface="Calibri" panose="020F0502020204030204" pitchFamily="34" charset="0"/>
              </a:rPr>
              <a:t>signál </a:t>
            </a:r>
            <a:r>
              <a:rPr lang="cs-CZ" sz="2000" dirty="0">
                <a:latin typeface="Calibri" panose="020F0502020204030204" pitchFamily="34" charset="0"/>
              </a:rPr>
              <a:t>se </a:t>
            </a:r>
            <a:r>
              <a:rPr lang="cs-CZ" sz="2000" dirty="0" smtClean="0">
                <a:latin typeface="Calibri" panose="020F0502020204030204" pitchFamily="34" charset="0"/>
              </a:rPr>
              <a:t>přivádí </a:t>
            </a:r>
            <a:r>
              <a:rPr lang="cs-CZ" sz="2000" dirty="0">
                <a:latin typeface="Calibri" panose="020F0502020204030204" pitchFamily="34" charset="0"/>
              </a:rPr>
              <a:t>na </a:t>
            </a:r>
            <a:r>
              <a:rPr lang="cs-CZ" sz="2000" dirty="0" err="1">
                <a:latin typeface="Calibri" panose="020F0502020204030204" pitchFamily="34" charset="0"/>
              </a:rPr>
              <a:t>neinvertující</a:t>
            </a:r>
            <a:r>
              <a:rPr lang="cs-CZ" sz="2000" dirty="0">
                <a:latin typeface="Calibri" panose="020F0502020204030204" pitchFamily="34" charset="0"/>
              </a:rPr>
              <a:t> </a:t>
            </a:r>
            <a:r>
              <a:rPr lang="cs-CZ" sz="2000" dirty="0" smtClean="0">
                <a:latin typeface="Calibri" panose="020F0502020204030204" pitchFamily="34" charset="0"/>
              </a:rPr>
              <a:t>(přímý) vstup</a:t>
            </a:r>
            <a:endParaRPr lang="cs-CZ" sz="2000" dirty="0">
              <a:latin typeface="Calibri" panose="020F0502020204030204" pitchFamily="34" charset="0"/>
            </a:endParaRPr>
          </a:p>
          <a:p>
            <a:pPr lvl="1" algn="just"/>
            <a:r>
              <a:rPr lang="cs-CZ" sz="2000" dirty="0" smtClean="0">
                <a:latin typeface="Calibri" panose="020F0502020204030204" pitchFamily="34" charset="0"/>
              </a:rPr>
              <a:t>zpětnovazební signál </a:t>
            </a:r>
            <a:r>
              <a:rPr lang="cs-CZ" sz="2000" dirty="0">
                <a:latin typeface="Calibri" panose="020F0502020204030204" pitchFamily="34" charset="0"/>
              </a:rPr>
              <a:t>se získává na výstupním děliči</a:t>
            </a:r>
          </a:p>
          <a:p>
            <a:pPr lvl="1" algn="just"/>
            <a:r>
              <a:rPr lang="cs-CZ" sz="2000" dirty="0" smtClean="0">
                <a:latin typeface="Calibri" panose="020F0502020204030204" pitchFamily="34" charset="0"/>
              </a:rPr>
              <a:t>výstupní </a:t>
            </a:r>
            <a:r>
              <a:rPr lang="cs-CZ" sz="2000" dirty="0">
                <a:latin typeface="Calibri" panose="020F0502020204030204" pitchFamily="34" charset="0"/>
              </a:rPr>
              <a:t>napětí je ve fázi se </a:t>
            </a:r>
            <a:r>
              <a:rPr lang="cs-CZ" sz="2000" dirty="0" smtClean="0">
                <a:latin typeface="Calibri" panose="020F0502020204030204" pitchFamily="34" charset="0"/>
              </a:rPr>
              <a:t>vstupním</a:t>
            </a:r>
          </a:p>
          <a:p>
            <a:pPr marL="0" indent="0" algn="just">
              <a:buNone/>
            </a:pPr>
            <a:endParaRPr lang="cs-CZ" sz="20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OPERAČNÍ ZESILOVAČ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08626" y="3538852"/>
            <a:ext cx="3213173" cy="25269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82500600"/>
              </p:ext>
            </p:extLst>
          </p:nvPr>
        </p:nvGraphicFramePr>
        <p:xfrm>
          <a:off x="5488051" y="4238044"/>
          <a:ext cx="1718507" cy="88240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Rovnice" r:id="rId4" imgW="850531" imgH="431613" progId="Equation.3">
                  <p:embed/>
                </p:oleObj>
              </mc:Choice>
              <mc:Fallback>
                <p:oleObj name="Rovnice" r:id="rId4" imgW="850531" imgH="431613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488051" y="4238044"/>
                        <a:ext cx="1718507" cy="882403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078770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1693" y="1439009"/>
            <a:ext cx="6940614" cy="469018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ZÁKLADNÍ </a:t>
            </a:r>
            <a:r>
              <a:rPr lang="cs-CZ" sz="2000" b="1" i="1" u="sng" dirty="0">
                <a:latin typeface="Calibri" panose="020F0502020204030204" pitchFamily="34" charset="0"/>
              </a:rPr>
              <a:t>ZAPOJENÍ </a:t>
            </a:r>
            <a:r>
              <a:rPr lang="cs-CZ" sz="2000" b="1" i="1" u="sng" dirty="0" smtClean="0">
                <a:latin typeface="Calibri" panose="020F0502020204030204" pitchFamily="34" charset="0"/>
              </a:rPr>
              <a:t>OZ</a:t>
            </a:r>
          </a:p>
          <a:p>
            <a:pPr marL="0" indent="0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c) r</a:t>
            </a:r>
            <a:r>
              <a:rPr lang="cs-CZ" sz="2000" b="1" i="1" dirty="0" smtClean="0">
                <a:latin typeface="Calibri" panose="020F0502020204030204" pitchFamily="34" charset="0"/>
              </a:rPr>
              <a:t>ozdílový </a:t>
            </a:r>
            <a:r>
              <a:rPr lang="cs-CZ" sz="2000" b="1" i="1" dirty="0">
                <a:latin typeface="Calibri" panose="020F0502020204030204" pitchFamily="34" charset="0"/>
              </a:rPr>
              <a:t>zesilovač</a:t>
            </a:r>
          </a:p>
          <a:p>
            <a:pPr lvl="1"/>
            <a:r>
              <a:rPr lang="cs-CZ" sz="2000" dirty="0" smtClean="0">
                <a:latin typeface="Calibri" panose="020F0502020204030204" pitchFamily="34" charset="0"/>
              </a:rPr>
              <a:t>vzniká </a:t>
            </a:r>
            <a:r>
              <a:rPr lang="cs-CZ" sz="2000" dirty="0">
                <a:latin typeface="Calibri" panose="020F0502020204030204" pitchFamily="34" charset="0"/>
              </a:rPr>
              <a:t>spojením dvou předchozích </a:t>
            </a:r>
            <a:r>
              <a:rPr lang="cs-CZ" sz="2000" dirty="0" smtClean="0">
                <a:latin typeface="Calibri" panose="020F0502020204030204" pitchFamily="34" charset="0"/>
              </a:rPr>
              <a:t>zapojení</a:t>
            </a:r>
            <a:endParaRPr lang="cs-CZ" sz="2000" dirty="0">
              <a:latin typeface="Calibri" panose="020F0502020204030204" pitchFamily="34" charset="0"/>
            </a:endParaRPr>
          </a:p>
          <a:p>
            <a:pPr lvl="1"/>
            <a:r>
              <a:rPr lang="cs-CZ" sz="2000" dirty="0">
                <a:latin typeface="Calibri" panose="020F0502020204030204" pitchFamily="34" charset="0"/>
              </a:rPr>
              <a:t>v</a:t>
            </a:r>
            <a:r>
              <a:rPr lang="cs-CZ" sz="2000" dirty="0" smtClean="0">
                <a:latin typeface="Calibri" panose="020F0502020204030204" pitchFamily="34" charset="0"/>
              </a:rPr>
              <a:t>ýstupní napětí je úměrné rozdílu vstupních napětí a poměru rezistorů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3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r>
              <a:rPr lang="cs-CZ" sz="2000" i="1" dirty="0" smtClean="0">
                <a:latin typeface="Calibri" panose="020F0502020204030204" pitchFamily="34" charset="0"/>
              </a:rPr>
              <a:t>a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i="1" dirty="0">
                <a:latin typeface="Calibri" panose="020F0502020204030204" pitchFamily="34" charset="0"/>
              </a:rPr>
              <a:t> </a:t>
            </a:r>
            <a:endParaRPr lang="cs-CZ" sz="2000" dirty="0">
              <a:latin typeface="Calibri" panose="020F0502020204030204" pitchFamily="34" charset="0"/>
            </a:endParaRPr>
          </a:p>
          <a:p>
            <a:pPr lvl="1"/>
            <a:r>
              <a:rPr lang="cs-CZ" sz="2000" dirty="0">
                <a:latin typeface="Calibri" panose="020F0502020204030204" pitchFamily="34" charset="0"/>
              </a:rPr>
              <a:t>n</a:t>
            </a:r>
            <a:r>
              <a:rPr lang="cs-CZ" sz="2000" dirty="0" smtClean="0">
                <a:latin typeface="Calibri" panose="020F0502020204030204" pitchFamily="34" charset="0"/>
              </a:rPr>
              <a:t>ejčastěji </a:t>
            </a:r>
            <a:r>
              <a:rPr lang="cs-CZ" sz="2000" dirty="0">
                <a:latin typeface="Calibri" panose="020F0502020204030204" pitchFamily="34" charset="0"/>
              </a:rPr>
              <a:t>bývá  </a:t>
            </a:r>
            <a:r>
              <a:rPr lang="cs-CZ" sz="2000" i="1" dirty="0">
                <a:latin typeface="Calibri" panose="020F0502020204030204" pitchFamily="34" charset="0"/>
              </a:rPr>
              <a:t>R</a:t>
            </a:r>
            <a:r>
              <a:rPr lang="cs-CZ" sz="2000" i="1" baseline="-25000" dirty="0">
                <a:latin typeface="Calibri" panose="020F0502020204030204" pitchFamily="34" charset="0"/>
              </a:rPr>
              <a:t>1</a:t>
            </a:r>
            <a:r>
              <a:rPr lang="cs-CZ" sz="2000" i="1" dirty="0">
                <a:latin typeface="Calibri" panose="020F0502020204030204" pitchFamily="34" charset="0"/>
              </a:rPr>
              <a:t> = </a:t>
            </a:r>
            <a:r>
              <a:rPr lang="cs-CZ" sz="2000" i="1" dirty="0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2</a:t>
            </a:r>
            <a:r>
              <a:rPr lang="cs-CZ" sz="2000" i="1" dirty="0" smtClean="0">
                <a:latin typeface="Calibri" panose="020F0502020204030204" pitchFamily="34" charset="0"/>
              </a:rPr>
              <a:t> </a:t>
            </a:r>
            <a:r>
              <a:rPr lang="cs-CZ" sz="2000" i="1" dirty="0">
                <a:latin typeface="Calibri" panose="020F0502020204030204" pitchFamily="34" charset="0"/>
              </a:rPr>
              <a:t>a R</a:t>
            </a:r>
            <a:r>
              <a:rPr lang="cs-CZ" sz="2000" i="1" baseline="-25000" dirty="0">
                <a:latin typeface="Calibri" panose="020F0502020204030204" pitchFamily="34" charset="0"/>
              </a:rPr>
              <a:t>3</a:t>
            </a:r>
            <a:r>
              <a:rPr lang="cs-CZ" sz="2000" i="1" dirty="0">
                <a:latin typeface="Calibri" panose="020F0502020204030204" pitchFamily="34" charset="0"/>
              </a:rPr>
              <a:t> = </a:t>
            </a:r>
            <a:r>
              <a:rPr lang="cs-CZ" sz="2000" i="1" dirty="0" smtClean="0">
                <a:latin typeface="Calibri" panose="020F0502020204030204" pitchFamily="34" charset="0"/>
              </a:rPr>
              <a:t>R</a:t>
            </a:r>
            <a:r>
              <a:rPr lang="cs-CZ" sz="2000" i="1" baseline="-25000" dirty="0" smtClean="0">
                <a:latin typeface="Calibri" panose="020F0502020204030204" pitchFamily="34" charset="0"/>
              </a:rPr>
              <a:t>4 </a:t>
            </a:r>
            <a:endParaRPr lang="cs-CZ" sz="2000" dirty="0">
              <a:latin typeface="Calibri" panose="020F0502020204030204" pitchFamily="34" charset="0"/>
            </a:endParaRPr>
          </a:p>
          <a:p>
            <a:pPr marL="5715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Potom </a:t>
            </a:r>
            <a:r>
              <a:rPr lang="cs-CZ" sz="2000" dirty="0">
                <a:latin typeface="Calibri" panose="020F0502020204030204" pitchFamily="34" charset="0"/>
              </a:rPr>
              <a:t>platí:</a:t>
            </a:r>
            <a:endParaRPr lang="cs-CZ" sz="2000" b="1" i="1" u="sng" dirty="0" smtClean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OPERAČNÍ ZESILOVAČ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457" y="3558683"/>
            <a:ext cx="3829050" cy="2295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9" name="Objekt 8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9913511"/>
              </p:ext>
            </p:extLst>
          </p:nvPr>
        </p:nvGraphicFramePr>
        <p:xfrm>
          <a:off x="1439502" y="4042370"/>
          <a:ext cx="2525916" cy="763679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6160" name="Rovnice" r:id="rId4" imgW="1409088" imgH="431613" progId="Equation.3">
                  <p:embed/>
                </p:oleObj>
              </mc:Choice>
              <mc:Fallback>
                <p:oleObj name="Rovnice" r:id="rId4" imgW="1409088" imgH="431613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439502" y="4042370"/>
                        <a:ext cx="2525916" cy="763679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54539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1693" y="1439009"/>
            <a:ext cx="6940614" cy="469018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ZÁKLADNÍ </a:t>
            </a:r>
            <a:r>
              <a:rPr lang="cs-CZ" sz="2000" b="1" i="1" u="sng" dirty="0">
                <a:latin typeface="Calibri" panose="020F0502020204030204" pitchFamily="34" charset="0"/>
              </a:rPr>
              <a:t>ZAPOJENÍ </a:t>
            </a:r>
            <a:r>
              <a:rPr lang="cs-CZ" sz="2000" b="1" i="1" u="sng" dirty="0" smtClean="0">
                <a:latin typeface="Calibri" panose="020F0502020204030204" pitchFamily="34" charset="0"/>
              </a:rPr>
              <a:t>OZ</a:t>
            </a:r>
          </a:p>
          <a:p>
            <a:pPr marL="0" indent="0">
              <a:buNone/>
            </a:pPr>
            <a:r>
              <a:rPr lang="cs-CZ" sz="2000" b="1" i="1" dirty="0" smtClean="0">
                <a:latin typeface="Calibri" panose="020F0502020204030204" pitchFamily="34" charset="0"/>
              </a:rPr>
              <a:t>d) </a:t>
            </a:r>
            <a:r>
              <a:rPr lang="cs-CZ" sz="2000" b="1" i="1" dirty="0">
                <a:latin typeface="Calibri" panose="020F0502020204030204" pitchFamily="34" charset="0"/>
              </a:rPr>
              <a:t>součtový </a:t>
            </a:r>
            <a:r>
              <a:rPr lang="cs-CZ" sz="2000" b="1" i="1" dirty="0" smtClean="0">
                <a:latin typeface="Calibri" panose="020F0502020204030204" pitchFamily="34" charset="0"/>
              </a:rPr>
              <a:t>zesilovač (sumátor</a:t>
            </a:r>
            <a:r>
              <a:rPr lang="cs-CZ" sz="2000" b="1" i="1" dirty="0">
                <a:latin typeface="Calibri" panose="020F0502020204030204" pitchFamily="34" charset="0"/>
              </a:rPr>
              <a:t>)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>
                <a:latin typeface="Calibri" panose="020F0502020204030204" pitchFamily="34" charset="0"/>
              </a:rPr>
              <a:t>Pokud jsou </a:t>
            </a:r>
            <a:r>
              <a:rPr lang="cs-CZ" sz="2000" i="1" dirty="0">
                <a:latin typeface="Calibri" panose="020F0502020204030204" pitchFamily="34" charset="0"/>
              </a:rPr>
              <a:t>hodnoty všech použitých rezistorů stejné</a:t>
            </a:r>
            <a:r>
              <a:rPr lang="cs-CZ" sz="2000" dirty="0">
                <a:latin typeface="Calibri" panose="020F0502020204030204" pitchFamily="34" charset="0"/>
              </a:rPr>
              <a:t>, je velikost výstupního signálu rovna součtu všech vstupních signálů. 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OPERAČNÍ ZESILOVAČ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07770869"/>
              </p:ext>
            </p:extLst>
          </p:nvPr>
        </p:nvGraphicFramePr>
        <p:xfrm>
          <a:off x="2562131" y="2915216"/>
          <a:ext cx="4273236" cy="8080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7184" name="Rovnice" r:id="rId3" imgW="2527300" imgH="482600" progId="Equation.3">
                  <p:embed/>
                </p:oleObj>
              </mc:Choice>
              <mc:Fallback>
                <p:oleObj name="Rovnice" r:id="rId3" imgW="2527300" imgH="482600" progId="Equation.3">
                  <p:embed/>
                  <p:pic>
                    <p:nvPicPr>
                      <p:cNvPr id="0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62131" y="2915216"/>
                        <a:ext cx="4273236" cy="808012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027" y="3775297"/>
            <a:ext cx="3149084" cy="23991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3775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1692" y="1439009"/>
            <a:ext cx="6928731" cy="469018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ZÁKLADNÍ </a:t>
            </a:r>
            <a:r>
              <a:rPr lang="cs-CZ" sz="2000" b="1" i="1" u="sng" dirty="0">
                <a:latin typeface="Calibri" panose="020F0502020204030204" pitchFamily="34" charset="0"/>
              </a:rPr>
              <a:t>ZAPOJENÍ </a:t>
            </a:r>
            <a:r>
              <a:rPr lang="cs-CZ" sz="2000" b="1" i="1" u="sng" dirty="0" smtClean="0">
                <a:latin typeface="Calibri" panose="020F0502020204030204" pitchFamily="34" charset="0"/>
              </a:rPr>
              <a:t>OZ</a:t>
            </a:r>
          </a:p>
          <a:p>
            <a:pPr marL="0" indent="0" algn="just">
              <a:buNone/>
            </a:pPr>
            <a:r>
              <a:rPr lang="cs-CZ" sz="2000" b="1" i="1" dirty="0">
                <a:latin typeface="Calibri" panose="020F0502020204030204" pitchFamily="34" charset="0"/>
              </a:rPr>
              <a:t>e</a:t>
            </a:r>
            <a:r>
              <a:rPr lang="cs-CZ" sz="2000" b="1" i="1" dirty="0" smtClean="0">
                <a:latin typeface="Calibri" panose="020F0502020204030204" pitchFamily="34" charset="0"/>
              </a:rPr>
              <a:t>) integrující zesilovač</a:t>
            </a:r>
            <a:endParaRPr lang="cs-CZ" sz="20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000" dirty="0">
                <a:latin typeface="Calibri" panose="020F0502020204030204" pitchFamily="34" charset="0"/>
              </a:rPr>
              <a:t>Po přivedení stejnosměrného napětí na vstup se výstupní napětí zvětšuje rychlostí, která je úměrná velikosti vstupního signálu a hodnotám R a C. </a:t>
            </a:r>
          </a:p>
          <a:p>
            <a:pPr marL="0" indent="0" algn="just">
              <a:buNone/>
            </a:pPr>
            <a:endParaRPr lang="cs-CZ" sz="2000" b="1" i="1" u="sng" dirty="0" smtClean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OPERAČNÍ ZESILOVAČ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450" y="3344909"/>
            <a:ext cx="3143250" cy="21812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44963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01692" y="1439009"/>
            <a:ext cx="6928731" cy="4690188"/>
          </a:xfrm>
        </p:spPr>
        <p:txBody>
          <a:bodyPr/>
          <a:lstStyle/>
          <a:p>
            <a:pPr marL="0" indent="0">
              <a:buNone/>
            </a:pPr>
            <a:r>
              <a:rPr lang="cs-CZ" sz="2000" b="1" i="1" u="sng" dirty="0" smtClean="0">
                <a:latin typeface="Calibri" panose="020F0502020204030204" pitchFamily="34" charset="0"/>
              </a:rPr>
              <a:t>ZÁKLADNÍ </a:t>
            </a:r>
            <a:r>
              <a:rPr lang="cs-CZ" sz="2000" b="1" i="1" u="sng" dirty="0">
                <a:latin typeface="Calibri" panose="020F0502020204030204" pitchFamily="34" charset="0"/>
              </a:rPr>
              <a:t>ZAPOJENÍ </a:t>
            </a:r>
            <a:r>
              <a:rPr lang="cs-CZ" sz="2000" b="1" i="1" u="sng" dirty="0" smtClean="0">
                <a:latin typeface="Calibri" panose="020F0502020204030204" pitchFamily="34" charset="0"/>
              </a:rPr>
              <a:t>OZ</a:t>
            </a:r>
          </a:p>
          <a:p>
            <a:pPr marL="0" indent="0">
              <a:buNone/>
            </a:pPr>
            <a:r>
              <a:rPr lang="cs-CZ" sz="2000" b="1" i="1" dirty="0" smtClean="0">
                <a:latin typeface="Calibri" panose="020F0502020204030204" pitchFamily="34" charset="0"/>
              </a:rPr>
              <a:t>e) derivující zesilovač</a:t>
            </a:r>
            <a:endParaRPr lang="cs-CZ" sz="20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000" dirty="0" smtClean="0">
                <a:latin typeface="Calibri" panose="020F0502020204030204" pitchFamily="34" charset="0"/>
              </a:rPr>
              <a:t>Má </a:t>
            </a:r>
            <a:r>
              <a:rPr lang="cs-CZ" sz="2000" dirty="0">
                <a:latin typeface="Calibri" panose="020F0502020204030204" pitchFamily="34" charset="0"/>
              </a:rPr>
              <a:t>opačnou funkci než integrující zapojení. </a:t>
            </a:r>
          </a:p>
          <a:p>
            <a:pPr marL="0" indent="0">
              <a:buNone/>
            </a:pPr>
            <a:r>
              <a:rPr lang="cs-CZ" sz="2000" dirty="0">
                <a:latin typeface="Calibri" panose="020F0502020204030204" pitchFamily="34" charset="0"/>
              </a:rPr>
              <a:t>Velikost výstupního signálu závisí na rychlosti změny vstupního signálu.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OPERAČNÍ ZESILOVAČ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5807" y="3422995"/>
            <a:ext cx="3142731" cy="1952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496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6" presetClass="entr" presetSubtype="16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635" y="80362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12718" y="1548143"/>
            <a:ext cx="6772850" cy="3911096"/>
          </a:xfrm>
        </p:spPr>
        <p:txBody>
          <a:bodyPr/>
          <a:lstStyle/>
          <a:p>
            <a:pPr lvl="0"/>
            <a:r>
              <a:rPr lang="cs-CZ" sz="28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Calibri" panose="020F0502020204030204" pitchFamily="34" charset="0"/>
              </a:rPr>
              <a:t>Napiš </a:t>
            </a:r>
            <a:r>
              <a:rPr lang="cs-CZ" dirty="0">
                <a:latin typeface="Calibri" panose="020F0502020204030204" pitchFamily="34" charset="0"/>
              </a:rPr>
              <a:t>základní parametry ideálního zesilovače a reálného operačního zesilovače!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Calibri" panose="020F0502020204030204" pitchFamily="34" charset="0"/>
              </a:rPr>
              <a:t>Popiš </a:t>
            </a:r>
            <a:r>
              <a:rPr lang="cs-CZ" dirty="0">
                <a:latin typeface="Calibri" panose="020F0502020204030204" pitchFamily="34" charset="0"/>
              </a:rPr>
              <a:t>vnitřní strukturu OZ!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Calibri" panose="020F0502020204030204" pitchFamily="34" charset="0"/>
              </a:rPr>
              <a:t>Jak </a:t>
            </a:r>
            <a:r>
              <a:rPr lang="cs-CZ" dirty="0">
                <a:latin typeface="Calibri" panose="020F0502020204030204" pitchFamily="34" charset="0"/>
              </a:rPr>
              <a:t>označujeme vstupy OZ a jaký je mezi nimi rozdíl?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Calibri" panose="020F0502020204030204" pitchFamily="34" charset="0"/>
              </a:rPr>
              <a:t>K</a:t>
            </a:r>
            <a:r>
              <a:rPr lang="cs-CZ" dirty="0">
                <a:latin typeface="Calibri" panose="020F0502020204030204" pitchFamily="34" charset="0"/>
              </a:rPr>
              <a:t> čemu se nejčastěji OZ používá a jaké jsou nejpoužívanější typy OZ?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Calibri" panose="020F0502020204030204" pitchFamily="34" charset="0"/>
              </a:rPr>
              <a:t>Nakresli </a:t>
            </a:r>
            <a:r>
              <a:rPr lang="cs-CZ" dirty="0">
                <a:latin typeface="Calibri" panose="020F0502020204030204" pitchFamily="34" charset="0"/>
              </a:rPr>
              <a:t>zapojení OZ jako rozdílový zesilovač a napiš vztah pro výpočet výstupního napětí!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>
                <a:latin typeface="Calibri" panose="020F0502020204030204" pitchFamily="34" charset="0"/>
              </a:rPr>
              <a:t>Nakresli </a:t>
            </a:r>
            <a:r>
              <a:rPr lang="cs-CZ" dirty="0">
                <a:latin typeface="Calibri" panose="020F0502020204030204" pitchFamily="34" charset="0"/>
              </a:rPr>
              <a:t>zapojení OZ jako součtového zesilovače a napiš vztah pro výpočet výstupního napětí!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39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48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31" presetClass="entr" presetSubtype="0" fill="hold" nodeType="withEffect">
                                  <p:stCondLst>
                                    <p:cond delay="59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31" presetClass="entr" presetSubtype="0" fill="hold" nodeType="withEffect">
                                  <p:stCondLst>
                                    <p:cond delay="680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15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1660308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1593276" y="2411949"/>
            <a:ext cx="6500388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vlastní </a:t>
            </a:r>
          </a:p>
          <a:p>
            <a:pPr algn="l">
              <a:lnSpc>
                <a:spcPct val="150000"/>
              </a:lnSpc>
              <a:defRPr/>
            </a:pPr>
            <a:r>
              <a:rPr lang="cs-CZ" altLang="cs-CZ" sz="2800" b="1" dirty="0" smtClean="0">
                <a:latin typeface="Calibri" panose="020F0502020204030204" pitchFamily="34" charset="0"/>
              </a:rPr>
              <a:t>Obrázky: </a:t>
            </a:r>
          </a:p>
          <a:p>
            <a:pPr algn="l">
              <a:lnSpc>
                <a:spcPct val="150000"/>
              </a:lnSpc>
              <a:defRPr/>
            </a:pPr>
            <a:r>
              <a:rPr lang="cs-CZ" altLang="cs-CZ" sz="2800" dirty="0" smtClean="0">
                <a:latin typeface="Calibri" panose="020F0502020204030204" pitchFamily="34" charset="0"/>
              </a:rPr>
              <a:t>   - vlastní</a:t>
            </a:r>
          </a:p>
          <a:p>
            <a:pPr algn="l">
              <a:lnSpc>
                <a:spcPct val="150000"/>
              </a:lnSpc>
              <a:defRPr/>
            </a:pPr>
            <a:r>
              <a:rPr lang="cs-CZ" altLang="cs-CZ" sz="2800" dirty="0" smtClean="0">
                <a:latin typeface="Calibri" panose="020F0502020204030204" pitchFamily="34" charset="0"/>
              </a:rPr>
              <a:t>   - Katalog polovodičových součástek TESLA</a:t>
            </a: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10410</TotalTime>
  <Words>701</Words>
  <Application>Microsoft Office PowerPoint</Application>
  <PresentationFormat>Předvádění na obrazovce (4:3)</PresentationFormat>
  <Paragraphs>149</Paragraphs>
  <Slides>15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Výchozí návrh</vt:lpstr>
      <vt:lpstr>Rovnice</vt:lpstr>
      <vt:lpstr>STŘEDNÍ ŠKOLA STAVEBNÍ A TECHNICKÁ Ústí nad Labem, Čelakovského 5, příspěvková organizace Páteřní škola Ústeckého kraje</vt:lpstr>
      <vt:lpstr>ELEKTRONIKA</vt:lpstr>
      <vt:lpstr>OPERAČNÍ ZESILOVAČ   </vt:lpstr>
      <vt:lpstr>OPERAČNÍ ZESILOVAČ   </vt:lpstr>
      <vt:lpstr>OPERAČNÍ ZESILOVAČ   </vt:lpstr>
      <vt:lpstr>OPERAČNÍ ZESILOVAČ   </vt:lpstr>
      <vt:lpstr>OPERAČNÍ ZESILOVAČ   </vt:lpstr>
      <vt:lpstr>OPERAČNÍ ZESILOVAČ   </vt:lpstr>
      <vt:lpstr>OPERAČNÍ ZESILOVAČ   </vt:lpstr>
      <vt:lpstr>OPERAČNÍ ZESILOVAČ   </vt:lpstr>
      <vt:lpstr>OPERAČNÍ ZESILOVAČ   </vt:lpstr>
      <vt:lpstr>OPERAČNÍ ZESILOVAČ   </vt:lpstr>
      <vt:lpstr>OPERAČNÍ ZESILOVAČ   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Josef Sýkora, Ing.</cp:lastModifiedBy>
  <cp:revision>433</cp:revision>
  <dcterms:created xsi:type="dcterms:W3CDTF">2006-12-09T22:12:50Z</dcterms:created>
  <dcterms:modified xsi:type="dcterms:W3CDTF">2014-02-12T07:10:46Z</dcterms:modified>
</cp:coreProperties>
</file>