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83" r:id="rId4"/>
    <p:sldId id="257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2" r:id="rId26"/>
    <p:sldId id="284" r:id="rId27"/>
    <p:sldId id="285" r:id="rId28"/>
    <p:sldId id="262" r:id="rId29"/>
    <p:sldId id="271" r:id="rId30"/>
    <p:sldId id="281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1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4FF9C-BBBA-4BE7-AD10-AB54E29AAE01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67E3D-DB74-4945-9372-5E25463FC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13485-B27D-4E89-BDEE-95E8BB75405D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D4938-51F4-4702-AF16-6E6708CB4A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CC96D-88A7-43E8-8046-EC3BABE3A4E7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6958A-61C8-41C6-9BF7-529385950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4910A-8FAD-4EF4-807D-3020465D1200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9873A-EE96-4B88-93DF-CFEF131AB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63613-05E5-4D6F-BCFE-626DF3C42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C7F2A-488A-4D54-B864-C45B0454841E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67818-0185-49F4-B752-2BF9EA9AFD50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8AF84-44E5-418A-8E2C-900168134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8A20E-6BAB-4410-9730-89EAAEC9E7C4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EB665-8D24-4B4E-A338-A62E0FFD2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7C34E-7A00-41A7-BA52-3050C4883AF2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072C-CC10-46BE-8AFD-A352A6F1A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599BC-2F6F-45CC-8671-BBB8243648B0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3A368-325A-4418-91C9-9FBDEF4F2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B9F59-8A19-4AEB-AE4A-A6BF1A1480AA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E5AF9-0CCB-425C-BE76-B68D6A0809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96066-6EB9-4FB1-BEC2-E204512DBE57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ED9C6-EEF9-46A4-9E82-96BA80245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DFF21B-8773-4099-82BF-B509B8C2F676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C0596F-453F-451E-9347-DAE26EA0D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04" r:id="rId7"/>
    <p:sldLayoutId id="2147483711" r:id="rId8"/>
    <p:sldLayoutId id="2147483712" r:id="rId9"/>
    <p:sldLayoutId id="2147483703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0/Capuchin_Costa_Rica.jpg/258px-Capuchin_Costa_Rica.jpg" TargetMode="External"/><Relationship Id="rId2" Type="http://schemas.openxmlformats.org/officeDocument/2006/relationships/hyperlink" Target="http://upload.wikimedia.org/wikipedia/commons/thumb/8/8a/Loris_tardigradus.jpg/265px-Loris_tardigradus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thumb/0/03/Alouatta_seniculus.jpg/250px-Alouatta_seniculus.jpg" TargetMode="External"/><Relationship Id="rId5" Type="http://schemas.openxmlformats.org/officeDocument/2006/relationships/hyperlink" Target="http://wiki.rvp.cz/@api/deki/files/11001/=chapan1.jpg" TargetMode="External"/><Relationship Id="rId4" Type="http://schemas.openxmlformats.org/officeDocument/2006/relationships/hyperlink" Target="http://upload.wikimedia.org/wikipedia/commons/thumb/1/1c/Common.squirrel.monkey.arp.jpg/220px-Common.squirrel.monkey.arp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2/Cercopithecus_diana_2_(Wroclaw_zoo).JPG/220px-Cercopithecus_diana_2_(Wroclaw_zoo).JPG" TargetMode="External"/><Relationship Id="rId7" Type="http://schemas.openxmlformats.org/officeDocument/2006/relationships/hyperlink" Target="http://upload.wikimedia.org/wikipedia/commons/thumb/0/0b/Orangutan.jpg/220px-Orangutan.jpg" TargetMode="External"/><Relationship Id="rId2" Type="http://schemas.openxmlformats.org/officeDocument/2006/relationships/hyperlink" Target="http://upload.wikimedia.org/wikipedia/commons/thumb/5/54/Stavenn_Aotus_trivirgatus_00.jpg/250px-Stavenn_Aotus_trivirgatus_0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8/8c/ColobusMonkeyOregonZoo.jpg/245px-ColobusMonkeyOregonZoo.jpg" TargetMode="External"/><Relationship Id="rId5" Type="http://schemas.openxmlformats.org/officeDocument/2006/relationships/hyperlink" Target="http://upload.wikimedia.org/wikipedia/commons/thumb/9/96/Macaque_India_3.jpg/258px-Macaque_India_3.jpg" TargetMode="External"/><Relationship Id="rId4" Type="http://schemas.openxmlformats.org/officeDocument/2006/relationships/hyperlink" Target="http://upload.wikimedia.org/wikipedia/commons/thumb/3/32/Stavenn_Papio_hamadryas_01.jpg/258px-Stavenn_Papio_hamadryas_01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1/Eastern_Gorilla_area.png/260px-Eastern_Gorilla_area.png" TargetMode="External"/><Relationship Id="rId2" Type="http://schemas.openxmlformats.org/officeDocument/2006/relationships/hyperlink" Target="http://upload.wikimedia.org/wikipedia/commons/thumb/a/a0/Susa_group,_mountain_gorilla.jpg/258px-Susa_group,_mountain_gorilla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thumb/6/67/Western_Gorilla_area.png/260px-Western_Gorilla_are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3644900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PRIMÁTI</a:t>
            </a:r>
            <a:endParaRPr lang="cs-CZ" sz="5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i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 4</a:t>
            </a:r>
            <a:endParaRPr lang="cs-CZ" b="1" i="1" u="sng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8488" y="333375"/>
            <a:ext cx="5429250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32656"/>
            <a:ext cx="7924800" cy="55446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/>
              <a:t>Základní škola Choltice, okres Pardubice - "Učíme se pro život"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Šablona: č. III/2 Inovace a zkvalitnění výuky pomocí ICT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Pořadové číslo: </a:t>
            </a:r>
            <a:r>
              <a:rPr lang="cs-CZ" sz="2800" smtClean="0"/>
              <a:t>40</a:t>
            </a:r>
            <a:r>
              <a:rPr lang="cs-CZ" sz="2800"/>
              <a:t/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Autor: Ošlejšková Hana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Ověření ve výuce</a:t>
            </a:r>
            <a:r>
              <a:rPr lang="cs-CZ" sz="2800"/>
              <a:t>: </a:t>
            </a:r>
            <a:r>
              <a:rPr lang="cs-CZ" sz="2800" smtClean="0"/>
              <a:t> 8</a:t>
            </a:r>
            <a:r>
              <a:rPr lang="cs-CZ" sz="2800" smtClean="0"/>
              <a:t>. </a:t>
            </a:r>
            <a:r>
              <a:rPr lang="cs-CZ" sz="2800"/>
              <a:t>třída</a:t>
            </a:r>
            <a:br>
              <a:rPr lang="cs-CZ" sz="2800"/>
            </a:br>
            <a:r>
              <a:rPr lang="cs-CZ" sz="2800"/>
              <a:t/>
            </a:r>
            <a:br>
              <a:rPr lang="cs-CZ" sz="2800"/>
            </a:br>
            <a:r>
              <a:rPr lang="cs-CZ" sz="2800"/>
              <a:t>Datum ověření</a:t>
            </a:r>
            <a:r>
              <a:rPr lang="cs-CZ" sz="2800" smtClean="0"/>
              <a:t>: 9.1.2013</a:t>
            </a:r>
            <a:endParaRPr lang="cs-CZ" sz="28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685800" y="5943600"/>
            <a:ext cx="7924800" cy="46038"/>
          </a:xfrm>
        </p:spPr>
        <p:txBody>
          <a:bodyPr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3700463"/>
            <a:ext cx="8305800" cy="2608262"/>
          </a:xfrm>
        </p:spPr>
        <p:txBody>
          <a:bodyPr/>
          <a:lstStyle/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600" u="sng" dirty="0" smtClean="0"/>
              <a:t>Klíčová slova:</a:t>
            </a:r>
            <a:endParaRPr lang="cs-CZ" sz="3600" u="sng" dirty="0"/>
          </a:p>
          <a:p>
            <a:pPr algn="l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p</a:t>
            </a:r>
            <a:r>
              <a:rPr lang="cs-CZ" sz="2400" dirty="0" smtClean="0"/>
              <a:t>oloopice, opice, hominidé, vyšší primáti, lemur kata, lori  ksukol, malpa, </a:t>
            </a:r>
            <a:r>
              <a:rPr lang="cs-CZ" sz="2400" dirty="0" err="1" smtClean="0"/>
              <a:t>kotul</a:t>
            </a:r>
            <a:r>
              <a:rPr lang="cs-CZ" sz="2400" dirty="0" smtClean="0"/>
              <a:t>, chápan, vřešťan, lvíček, mirikina, kočkodan, pavián, makak, </a:t>
            </a:r>
            <a:r>
              <a:rPr lang="cs-CZ" sz="2400" dirty="0" err="1" smtClean="0"/>
              <a:t>gueréza</a:t>
            </a:r>
            <a:r>
              <a:rPr lang="cs-CZ" sz="2400" dirty="0" smtClean="0"/>
              <a:t>, </a:t>
            </a:r>
            <a:r>
              <a:rPr lang="cs-CZ" sz="2400" dirty="0" err="1" smtClean="0"/>
              <a:t>gibon</a:t>
            </a:r>
            <a:r>
              <a:rPr lang="cs-CZ" sz="2400" dirty="0" smtClean="0"/>
              <a:t>, orangutan, gorila, šimpanz, monogamie, </a:t>
            </a:r>
            <a:r>
              <a:rPr lang="cs-CZ" sz="2400" dirty="0" err="1" smtClean="0"/>
              <a:t>brachyace</a:t>
            </a:r>
            <a:r>
              <a:rPr lang="cs-CZ" sz="2400" dirty="0" smtClean="0"/>
              <a:t>  biom, reprodukce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620688"/>
            <a:ext cx="8305800" cy="2794244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u="sng" smtClean="0"/>
              <a:t>Metodika:</a:t>
            </a:r>
            <a:br>
              <a:rPr lang="cs-CZ" sz="3600" b="1" u="sng" smtClean="0"/>
            </a:br>
            <a:r>
              <a:rPr lang="cs-CZ" sz="3600" b="1" u="sng" smtClean="0"/>
              <a:t/>
            </a:r>
            <a:br>
              <a:rPr lang="cs-CZ" sz="3600" b="1" u="sng" smtClean="0"/>
            </a:br>
            <a:r>
              <a:rPr lang="cs-CZ" sz="2400" smtClean="0"/>
              <a:t>1. Prohlédněte si prezentaci.</a:t>
            </a:r>
            <a:br>
              <a:rPr lang="cs-CZ" sz="2400" smtClean="0"/>
            </a:br>
            <a:r>
              <a:rPr lang="cs-CZ" sz="2400" smtClean="0"/>
              <a:t>2. Zodpovězte  na závěr otázky.</a:t>
            </a:r>
            <a:br>
              <a:rPr lang="cs-CZ" sz="2400" smtClean="0"/>
            </a:br>
            <a:r>
              <a:rPr lang="cs-CZ" sz="2400" smtClean="0"/>
              <a:t>3. Odpovědi si zkontrolujte.</a:t>
            </a:r>
            <a:br>
              <a:rPr lang="cs-CZ" sz="2400" smtClean="0"/>
            </a:br>
            <a:endParaRPr lang="cs-CZ" sz="3600" b="1" u="sng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2565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Charakteristické znaky:</a:t>
            </a:r>
            <a:br>
              <a:rPr lang="cs-CZ" u="sng" smtClean="0"/>
            </a:br>
            <a:r>
              <a:rPr lang="cs-CZ" smtClean="0"/>
              <a:t>- </a:t>
            </a:r>
            <a:r>
              <a:rPr lang="cs-CZ" sz="2400" smtClean="0"/>
              <a:t>Žijí v tropech a subtropech mimo Austrálii a Antarktidu.</a:t>
            </a:r>
            <a:br>
              <a:rPr lang="cs-CZ" sz="2400" smtClean="0"/>
            </a:br>
            <a:r>
              <a:rPr lang="cs-CZ" sz="2400" smtClean="0"/>
              <a:t>- Mají nejvyvinutější  mozek ze všech savců.</a:t>
            </a:r>
            <a:br>
              <a:rPr lang="cs-CZ" sz="2400" smtClean="0"/>
            </a:br>
            <a:r>
              <a:rPr lang="cs-CZ" sz="2400" smtClean="0"/>
              <a:t>- Palec  stojí proti ostatním prstům.</a:t>
            </a:r>
            <a:br>
              <a:rPr lang="cs-CZ" sz="2400" smtClean="0"/>
            </a:br>
            <a:r>
              <a:rPr lang="cs-CZ" sz="2400" smtClean="0"/>
              <a:t>- Na koncích prstů mají nehty.</a:t>
            </a:r>
            <a:br>
              <a:rPr lang="cs-CZ" sz="2400" smtClean="0"/>
            </a:br>
            <a:r>
              <a:rPr lang="cs-CZ" sz="2400" smtClean="0"/>
              <a:t>- Oči směřují dopředu, umožňují plastické vidění.</a:t>
            </a:r>
            <a:br>
              <a:rPr lang="cs-CZ" sz="2400" smtClean="0"/>
            </a:br>
            <a:r>
              <a:rPr lang="cs-CZ" sz="2400" smtClean="0"/>
              <a:t>- Rodí obvykle  1 mládě,  které vyžaduje dlouhodobou péči.</a:t>
            </a:r>
            <a:br>
              <a:rPr lang="cs-CZ" sz="2400" smtClean="0"/>
            </a:br>
            <a:r>
              <a:rPr lang="cs-CZ" sz="2400" smtClean="0"/>
              <a:t>- Mají mléčný a trvalý chrup.</a:t>
            </a:r>
            <a:br>
              <a:rPr lang="cs-CZ" sz="2400" smtClean="0"/>
            </a:br>
            <a:r>
              <a:rPr lang="cs-CZ" sz="2400" smtClean="0"/>
              <a:t>- Zkoumá je věda </a:t>
            </a:r>
            <a:r>
              <a:rPr lang="cs-CZ" sz="2400" b="1" err="1" smtClean="0"/>
              <a:t>primatologie</a:t>
            </a:r>
            <a:r>
              <a:rPr lang="cs-CZ" sz="2400" b="1" smtClean="0"/>
              <a:t>.</a:t>
            </a:r>
            <a:br>
              <a:rPr lang="cs-CZ" sz="2400" b="1" smtClean="0"/>
            </a:br>
            <a:r>
              <a:rPr lang="cs-CZ" sz="2400" b="1" smtClean="0"/>
              <a:t>- </a:t>
            </a:r>
            <a:r>
              <a:rPr lang="cs-CZ" sz="2400" u="sng" smtClean="0"/>
              <a:t>Rozdělení primátů: </a:t>
            </a:r>
            <a:r>
              <a:rPr lang="cs-CZ" sz="2400" smtClean="0"/>
              <a:t>1. poloopice</a:t>
            </a:r>
            <a:r>
              <a:rPr lang="cs-CZ" sz="2400" u="sng" smtClean="0"/>
              <a:t/>
            </a:r>
            <a:br>
              <a:rPr lang="cs-CZ" sz="2400" u="sng" smtClean="0"/>
            </a:br>
            <a:r>
              <a:rPr lang="cs-CZ" sz="2400" smtClean="0"/>
              <a:t>                                       2. vyšší primáti</a:t>
            </a:r>
            <a:endParaRPr lang="cs-CZ" sz="240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3456384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u="sng" smtClean="0"/>
              <a:t/>
            </a:r>
            <a:br>
              <a:rPr lang="cs-CZ" u="sng" smtClean="0"/>
            </a:br>
            <a:r>
              <a:rPr lang="cs-CZ" u="sng"/>
              <a:t/>
            </a:r>
            <a:br>
              <a:rPr lang="cs-CZ" u="sng"/>
            </a:br>
            <a:r>
              <a:rPr lang="cs-CZ" sz="5400" u="sng" smtClean="0"/>
              <a:t>1. POLOOPICE</a:t>
            </a:r>
            <a:endParaRPr lang="cs-CZ" sz="5400" u="sng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LEMUR KATA</a:t>
            </a:r>
            <a:endParaRPr lang="cs-CZ" u="sng"/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na Madagaskaru.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Živí se rostlinami a  hmyzem.</a:t>
            </a:r>
          </a:p>
          <a:p>
            <a:r>
              <a:rPr lang="cs-CZ" smtClean="0"/>
              <a:t>Rodí 1 mládě.</a:t>
            </a:r>
          </a:p>
          <a:p>
            <a:r>
              <a:rPr lang="cs-CZ" smtClean="0"/>
              <a:t>Žije v tlupách.</a:t>
            </a:r>
          </a:p>
          <a:p>
            <a:r>
              <a:rPr lang="cs-CZ" smtClean="0"/>
              <a:t>Velmi ohrožený živočich.</a:t>
            </a:r>
          </a:p>
          <a:p>
            <a:endParaRPr lang="cs-CZ" smtClean="0"/>
          </a:p>
        </p:txBody>
      </p:sp>
      <p:sp>
        <p:nvSpPr>
          <p:cNvPr id="18435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714500"/>
            <a:ext cx="3384550" cy="432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LORI ŠTÍHLÝ</a:t>
            </a:r>
            <a:endParaRPr lang="cs-CZ" u="sng"/>
          </a:p>
        </p:txBody>
      </p:sp>
      <p:sp>
        <p:nvSpPr>
          <p:cNvPr id="1945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Asii.</a:t>
            </a:r>
          </a:p>
          <a:p>
            <a:r>
              <a:rPr lang="cs-CZ" smtClean="0"/>
              <a:t>Velké oči, zakrnělý ocásek.</a:t>
            </a:r>
          </a:p>
          <a:p>
            <a:r>
              <a:rPr lang="cs-CZ" smtClean="0"/>
              <a:t>Noční živočich.</a:t>
            </a:r>
          </a:p>
          <a:p>
            <a:r>
              <a:rPr lang="cs-CZ" smtClean="0"/>
              <a:t>Pohybuje se v korunách stromů.</a:t>
            </a:r>
          </a:p>
          <a:p>
            <a:r>
              <a:rPr lang="cs-CZ" smtClean="0"/>
              <a:t>Živí se hmyzem, ptáky, vejci, rostlinami.</a:t>
            </a:r>
          </a:p>
          <a:p>
            <a:r>
              <a:rPr lang="cs-CZ" smtClean="0"/>
              <a:t>Ohrožený druh.</a:t>
            </a:r>
          </a:p>
        </p:txBody>
      </p:sp>
      <p:sp>
        <p:nvSpPr>
          <p:cNvPr id="1945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57713" y="1700213"/>
            <a:ext cx="4143375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KSUKOL OCASATÝ</a:t>
            </a:r>
            <a:endParaRPr lang="cs-CZ" u="sng"/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na Madagaskaru.</a:t>
            </a:r>
          </a:p>
          <a:p>
            <a:r>
              <a:rPr lang="cs-CZ" smtClean="0"/>
              <a:t>Největší noční poloopice.</a:t>
            </a:r>
          </a:p>
          <a:p>
            <a:r>
              <a:rPr lang="cs-CZ" smtClean="0"/>
              <a:t>Živí se larvami (dlouhý šikovný prst a výborný sluch mu pomáhají), vejci, dužinou kokosu a bambusu.</a:t>
            </a:r>
          </a:p>
          <a:p>
            <a:r>
              <a:rPr lang="cs-CZ" smtClean="0"/>
              <a:t>Líný, samotář. Obtížně spatřitelný.</a:t>
            </a:r>
          </a:p>
          <a:p>
            <a:r>
              <a:rPr lang="cs-CZ" smtClean="0"/>
              <a:t>Rezervace na ochranu.</a:t>
            </a:r>
          </a:p>
          <a:p>
            <a:endParaRPr lang="cs-CZ" smtClean="0"/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72013" y="1557338"/>
            <a:ext cx="4086225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204592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u="sng" smtClean="0"/>
              <a:t>2. VYŠŠÍ PRIMÁTI</a:t>
            </a:r>
            <a:endParaRPr lang="cs-CZ" sz="5400" b="1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MALPA KAPUCÍNSKÁ</a:t>
            </a:r>
            <a:endParaRPr lang="cs-CZ" u="sng"/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Ploskonosá opice.</a:t>
            </a:r>
          </a:p>
          <a:p>
            <a:r>
              <a:rPr lang="cs-CZ" smtClean="0"/>
              <a:t>Střední a Jižní Amerika.</a:t>
            </a:r>
          </a:p>
          <a:p>
            <a:r>
              <a:rPr lang="cs-CZ" smtClean="0"/>
              <a:t>Žije ve skupinách.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Býložravec.</a:t>
            </a:r>
          </a:p>
          <a:p>
            <a:r>
              <a:rPr lang="cs-CZ" smtClean="0"/>
              <a:t>Dlouhý chápavý ocas   (až 50 cm dlouhý).</a:t>
            </a:r>
          </a:p>
          <a:p>
            <a:endParaRPr lang="cs-CZ" smtClean="0"/>
          </a:p>
        </p:txBody>
      </p:sp>
      <p:sp>
        <p:nvSpPr>
          <p:cNvPr id="22531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557338"/>
            <a:ext cx="4186237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KOTUL VEVEROVITÝ</a:t>
            </a:r>
            <a:endParaRPr lang="cs-CZ" u="sng"/>
          </a:p>
        </p:txBody>
      </p:sp>
      <p:sp>
        <p:nvSpPr>
          <p:cNvPr id="23554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Jižní Amerika.</a:t>
            </a:r>
          </a:p>
          <a:p>
            <a:r>
              <a:rPr lang="cs-CZ" smtClean="0"/>
              <a:t>Lesy, pralesy, kulturní krajina.</a:t>
            </a:r>
          </a:p>
          <a:p>
            <a:r>
              <a:rPr lang="cs-CZ" smtClean="0"/>
              <a:t>Společenský.</a:t>
            </a:r>
          </a:p>
          <a:p>
            <a:r>
              <a:rPr lang="cs-CZ" smtClean="0"/>
              <a:t>Dorozumívají se zrakem, zvuky, močí.</a:t>
            </a:r>
          </a:p>
          <a:p>
            <a:r>
              <a:rPr lang="cs-CZ" smtClean="0"/>
              <a:t>Živí se plody, hmyzem, drobnými obratlovci.</a:t>
            </a:r>
          </a:p>
        </p:txBody>
      </p:sp>
      <p:sp>
        <p:nvSpPr>
          <p:cNvPr id="23555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18038" y="1628775"/>
            <a:ext cx="4105275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CHÁPAN STŘEDOAMERICKÝ</a:t>
            </a:r>
            <a:endParaRPr lang="cs-CZ" u="sng"/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Jižní Amerika.</a:t>
            </a:r>
          </a:p>
          <a:p>
            <a:r>
              <a:rPr lang="cs-CZ" smtClean="0"/>
              <a:t>Ploskonosá opice.</a:t>
            </a:r>
          </a:p>
          <a:p>
            <a:r>
              <a:rPr lang="cs-CZ" smtClean="0"/>
              <a:t>Ocas používá jako pátou končetinu.</a:t>
            </a:r>
          </a:p>
          <a:p>
            <a:r>
              <a:rPr lang="cs-CZ" smtClean="0"/>
              <a:t>Živí se ovocem, hmyzem, vajíčky.</a:t>
            </a:r>
          </a:p>
          <a:p>
            <a:r>
              <a:rPr lang="cs-CZ" smtClean="0"/>
              <a:t>Loven na maso – proto ohrožený.</a:t>
            </a:r>
          </a:p>
          <a:p>
            <a:r>
              <a:rPr lang="cs-CZ" smtClean="0"/>
              <a:t>Vydává štěkavý zvuk.</a:t>
            </a:r>
          </a:p>
        </p:txBody>
      </p:sp>
      <p:sp>
        <p:nvSpPr>
          <p:cNvPr id="2457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989138"/>
            <a:ext cx="4343400" cy="303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VŘEŠŤAN REZAVÝ</a:t>
            </a:r>
            <a:endParaRPr lang="cs-CZ" u="sng"/>
          </a:p>
        </p:txBody>
      </p:sp>
      <p:sp>
        <p:nvSpPr>
          <p:cNvPr id="2560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Ploskonosá opice.</a:t>
            </a:r>
          </a:p>
          <a:p>
            <a:r>
              <a:rPr lang="cs-CZ" smtClean="0"/>
              <a:t>Jižní Amerika.</a:t>
            </a:r>
          </a:p>
          <a:p>
            <a:r>
              <a:rPr lang="cs-CZ" smtClean="0"/>
              <a:t>Chápavý ocas.</a:t>
            </a:r>
          </a:p>
          <a:p>
            <a:r>
              <a:rPr lang="cs-CZ" smtClean="0"/>
              <a:t>Býložravec.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Teritorium značí hlasitým voláním, při kontaktu s jinou skupinou bojují „překřikováním“.</a:t>
            </a:r>
          </a:p>
        </p:txBody>
      </p:sp>
      <p:sp>
        <p:nvSpPr>
          <p:cNvPr id="2560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628775"/>
            <a:ext cx="4252913" cy="324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LVÍČEK ZLATÝ</a:t>
            </a:r>
            <a:endParaRPr lang="cs-CZ" u="sng"/>
          </a:p>
        </p:txBody>
      </p:sp>
      <p:sp>
        <p:nvSpPr>
          <p:cNvPr id="26626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Brazílie.</a:t>
            </a:r>
          </a:p>
          <a:p>
            <a:r>
              <a:rPr lang="cs-CZ" smtClean="0"/>
              <a:t>Ohrožený druh.</a:t>
            </a:r>
          </a:p>
          <a:p>
            <a:r>
              <a:rPr lang="cs-CZ" smtClean="0"/>
              <a:t>Živí se hmyzem, ptáky, ještěrkami, ovocem.</a:t>
            </a:r>
          </a:p>
          <a:p>
            <a:r>
              <a:rPr lang="cs-CZ" smtClean="0"/>
              <a:t>Aktivní po celý den.</a:t>
            </a:r>
          </a:p>
          <a:p>
            <a:r>
              <a:rPr lang="cs-CZ" smtClean="0"/>
              <a:t>Skupinové zvíře.</a:t>
            </a:r>
          </a:p>
        </p:txBody>
      </p:sp>
      <p:sp>
        <p:nvSpPr>
          <p:cNvPr id="26627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02175" y="1557338"/>
            <a:ext cx="4054475" cy="304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MIRIKINA OBECNÁ</a:t>
            </a:r>
            <a:endParaRPr lang="cs-CZ" u="sng"/>
          </a:p>
        </p:txBody>
      </p:sp>
      <p:sp>
        <p:nvSpPr>
          <p:cNvPr id="2765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Ploskonosá opice.</a:t>
            </a:r>
          </a:p>
          <a:p>
            <a:r>
              <a:rPr lang="cs-CZ" smtClean="0"/>
              <a:t>Žije v pralesích Jižní Ameriky.</a:t>
            </a:r>
          </a:p>
          <a:p>
            <a:r>
              <a:rPr lang="cs-CZ" smtClean="0"/>
              <a:t>Všežravec. Hmyz chytá skokem.</a:t>
            </a:r>
          </a:p>
          <a:p>
            <a:r>
              <a:rPr lang="cs-CZ" smtClean="0"/>
              <a:t>Noční aktivita.</a:t>
            </a:r>
          </a:p>
          <a:p>
            <a:r>
              <a:rPr lang="cs-CZ" smtClean="0"/>
              <a:t>Areál si značí močí.</a:t>
            </a:r>
          </a:p>
          <a:p>
            <a:r>
              <a:rPr lang="cs-CZ" smtClean="0"/>
              <a:t>Monogamní.</a:t>
            </a:r>
          </a:p>
          <a:p>
            <a:endParaRPr lang="cs-CZ" smtClean="0"/>
          </a:p>
        </p:txBody>
      </p:sp>
      <p:sp>
        <p:nvSpPr>
          <p:cNvPr id="27651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765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1844675"/>
            <a:ext cx="2884487" cy="38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KOČKODAN DIANIN</a:t>
            </a:r>
            <a:endParaRPr lang="cs-CZ" u="sng"/>
          </a:p>
        </p:txBody>
      </p:sp>
      <p:sp>
        <p:nvSpPr>
          <p:cNvPr id="28674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opice.</a:t>
            </a:r>
          </a:p>
          <a:p>
            <a:r>
              <a:rPr lang="cs-CZ" smtClean="0"/>
              <a:t>Afrika.</a:t>
            </a:r>
          </a:p>
          <a:p>
            <a:r>
              <a:rPr lang="cs-CZ" smtClean="0"/>
              <a:t>Dorozumívá se pohybem a zvuky.</a:t>
            </a:r>
          </a:p>
          <a:p>
            <a:r>
              <a:rPr lang="cs-CZ" smtClean="0"/>
              <a:t>Živí se ovocem, hmyzem, drobnými obratlovci.</a:t>
            </a:r>
          </a:p>
          <a:p>
            <a:r>
              <a:rPr lang="cs-CZ" smtClean="0"/>
              <a:t>Žije v menších skupinách.</a:t>
            </a:r>
          </a:p>
          <a:p>
            <a:r>
              <a:rPr lang="cs-CZ" smtClean="0"/>
              <a:t>Ohrožený druh.</a:t>
            </a:r>
          </a:p>
        </p:txBody>
      </p:sp>
      <p:sp>
        <p:nvSpPr>
          <p:cNvPr id="28675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867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72050" y="1557338"/>
            <a:ext cx="335121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PAVIÁN PLÁŠTÍKOVÝ</a:t>
            </a:r>
            <a:endParaRPr lang="cs-CZ" u="sng"/>
          </a:p>
        </p:txBody>
      </p:sp>
      <p:sp>
        <p:nvSpPr>
          <p:cNvPr id="2969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opice.</a:t>
            </a:r>
          </a:p>
          <a:p>
            <a:r>
              <a:rPr lang="cs-CZ" smtClean="0"/>
              <a:t>Afrika a Arabský poloostrov.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Velké tlupy.</a:t>
            </a:r>
          </a:p>
          <a:p>
            <a:r>
              <a:rPr lang="cs-CZ" smtClean="0"/>
              <a:t>Dorozumívají se mnoha zvuky.</a:t>
            </a:r>
          </a:p>
        </p:txBody>
      </p:sp>
      <p:sp>
        <p:nvSpPr>
          <p:cNvPr id="2969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970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67300" y="1557338"/>
            <a:ext cx="3402013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MAKAK RHESUS</a:t>
            </a:r>
            <a:endParaRPr lang="cs-CZ" u="sng"/>
          </a:p>
        </p:txBody>
      </p:sp>
      <p:sp>
        <p:nvSpPr>
          <p:cNvPr id="3072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 z Asie.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Žijí v tlupách.</a:t>
            </a:r>
          </a:p>
          <a:p>
            <a:r>
              <a:rPr lang="cs-CZ" smtClean="0"/>
              <a:t>Agresivní.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Využíván k laboratorním účelům (Rh-faktor krve název dle Rhesus= makak).</a:t>
            </a:r>
          </a:p>
        </p:txBody>
      </p:sp>
      <p:sp>
        <p:nvSpPr>
          <p:cNvPr id="3072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484313"/>
            <a:ext cx="24574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8050" y="3716338"/>
            <a:ext cx="1565275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GUERÉZA PLÁŠTÍKOVÁ</a:t>
            </a:r>
            <a:endParaRPr lang="cs-CZ" u="sng"/>
          </a:p>
        </p:txBody>
      </p:sp>
      <p:sp>
        <p:nvSpPr>
          <p:cNvPr id="31746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Úzkonosá opice z Afriky.</a:t>
            </a:r>
          </a:p>
          <a:p>
            <a:r>
              <a:rPr lang="cs-CZ" smtClean="0"/>
              <a:t>Denní aktivita.</a:t>
            </a:r>
          </a:p>
          <a:p>
            <a:r>
              <a:rPr lang="cs-CZ" smtClean="0"/>
              <a:t>Býložravec.</a:t>
            </a:r>
          </a:p>
          <a:p>
            <a:r>
              <a:rPr lang="cs-CZ" smtClean="0"/>
              <a:t>Menší skupiny.</a:t>
            </a:r>
          </a:p>
          <a:p>
            <a:r>
              <a:rPr lang="cs-CZ" smtClean="0"/>
              <a:t>Ohrožena změnou biomu a lovem na kožešinu.</a:t>
            </a:r>
          </a:p>
          <a:p>
            <a:endParaRPr lang="cs-CZ" smtClean="0"/>
          </a:p>
        </p:txBody>
      </p:sp>
      <p:sp>
        <p:nvSpPr>
          <p:cNvPr id="31747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628775"/>
            <a:ext cx="3859213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GIBON LAR</a:t>
            </a:r>
            <a:endParaRPr lang="cs-CZ" u="sng"/>
          </a:p>
        </p:txBody>
      </p:sp>
      <p:sp>
        <p:nvSpPr>
          <p:cNvPr id="3277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korunách stromů.</a:t>
            </a:r>
          </a:p>
          <a:p>
            <a:r>
              <a:rPr lang="cs-CZ" smtClean="0"/>
              <a:t>Vynikající prostorové vidění.</a:t>
            </a:r>
          </a:p>
          <a:p>
            <a:r>
              <a:rPr lang="cs-CZ" smtClean="0"/>
              <a:t>Asie.</a:t>
            </a:r>
          </a:p>
          <a:p>
            <a:r>
              <a:rPr lang="cs-CZ" smtClean="0"/>
              <a:t>Pohybují se brachyací (viz obrázek).</a:t>
            </a:r>
          </a:p>
          <a:p>
            <a:r>
              <a:rPr lang="cs-CZ" smtClean="0"/>
              <a:t>Monogamní.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Ohrožen lovem, ztrátou biomu, lovem na maso.</a:t>
            </a:r>
          </a:p>
        </p:txBody>
      </p:sp>
      <p:sp>
        <p:nvSpPr>
          <p:cNvPr id="32771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277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844675"/>
            <a:ext cx="3570287" cy="373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3276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smtClean="0"/>
              <a:t>HOMINIDÉ</a:t>
            </a:r>
            <a:endParaRPr lang="cs-CZ" b="1" u="sng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ORANGUTAN BORNEJSKÝ</a:t>
            </a:r>
            <a:endParaRPr lang="cs-CZ" u="sng"/>
          </a:p>
        </p:txBody>
      </p:sp>
      <p:sp>
        <p:nvSpPr>
          <p:cNvPr id="34818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Indonésii a na Borneu.</a:t>
            </a:r>
          </a:p>
          <a:p>
            <a:r>
              <a:rPr lang="cs-CZ" smtClean="0"/>
              <a:t>Žije až 60 let.</a:t>
            </a:r>
          </a:p>
          <a:p>
            <a:r>
              <a:rPr lang="cs-CZ" smtClean="0"/>
              <a:t>Řídká a dlouhá srst.</a:t>
            </a:r>
          </a:p>
          <a:p>
            <a:r>
              <a:rPr lang="cs-CZ" smtClean="0"/>
              <a:t>Žijí v malých skupinách.</a:t>
            </a:r>
          </a:p>
          <a:p>
            <a:r>
              <a:rPr lang="cs-CZ" smtClean="0"/>
              <a:t>Všežravec.</a:t>
            </a:r>
          </a:p>
          <a:p>
            <a:r>
              <a:rPr lang="cs-CZ" smtClean="0"/>
              <a:t>Chov řízený, plemenné knihy.</a:t>
            </a:r>
          </a:p>
        </p:txBody>
      </p:sp>
      <p:sp>
        <p:nvSpPr>
          <p:cNvPr id="34819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482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60963" y="1700213"/>
            <a:ext cx="2887662" cy="421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38160"/>
            <a:ext cx="82296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GORILA NÍŽINNÁ</a:t>
            </a:r>
            <a:endParaRPr lang="cs-CZ" u="sng"/>
          </a:p>
        </p:txBody>
      </p:sp>
      <p:sp>
        <p:nvSpPr>
          <p:cNvPr id="35842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 nížinných lesích Afriky.</a:t>
            </a:r>
          </a:p>
          <a:p>
            <a:r>
              <a:rPr lang="cs-CZ" smtClean="0"/>
              <a:t>Malé skupiny.</a:t>
            </a:r>
          </a:p>
          <a:p>
            <a:r>
              <a:rPr lang="cs-CZ" smtClean="0"/>
              <a:t>Holá tvář, husté obočí.</a:t>
            </a:r>
          </a:p>
          <a:p>
            <a:r>
              <a:rPr lang="cs-CZ" smtClean="0"/>
              <a:t>Všežravci.</a:t>
            </a:r>
          </a:p>
          <a:p>
            <a:r>
              <a:rPr lang="cs-CZ" smtClean="0"/>
              <a:t>Ohroženy – nízká reprodukce, nemoci, pytláctví, změny biomu.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35843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584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341438"/>
            <a:ext cx="338455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11563" y="5084763"/>
            <a:ext cx="131445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GORILA HORSKÁ</a:t>
            </a:r>
            <a:endParaRPr lang="cs-CZ" u="sng"/>
          </a:p>
        </p:txBody>
      </p:sp>
      <p:sp>
        <p:nvSpPr>
          <p:cNvPr id="36866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smtClean="0"/>
              <a:t>Žije ve střední Africe v nadmořských výškách od 2200 do 4000 m n. m..</a:t>
            </a:r>
          </a:p>
          <a:p>
            <a:r>
              <a:rPr lang="cs-CZ" smtClean="0"/>
              <a:t>Samci měří cca 180 cm, samice 150 cm.</a:t>
            </a:r>
          </a:p>
          <a:p>
            <a:endParaRPr lang="cs-CZ" smtClean="0"/>
          </a:p>
        </p:txBody>
      </p:sp>
      <p:sp>
        <p:nvSpPr>
          <p:cNvPr id="36867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484313"/>
            <a:ext cx="3676650" cy="386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3933825"/>
            <a:ext cx="2305050" cy="258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ŠIMPANZ UČENLIVÝ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Žije v Africe.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Živí se rostlinami a hmyzem, umí lovit i jiná zvířata (kanibalismus).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Spolupráce ve skupině.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Dorozumívá se zvukem, gesty, postavením těla.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Umí používat jednoduché nástroje.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Ohrožen změnou biotopu a lovem.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238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3789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484313"/>
            <a:ext cx="3897313" cy="483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1268413"/>
            <a:ext cx="8305800" cy="4824412"/>
          </a:xfrm>
        </p:spPr>
        <p:txBody>
          <a:bodyPr/>
          <a:lstStyle/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V jakém postavení je palec na ruce primátů?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Na kterých kontinentech primáti nežijí?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Jak se nazývá věda studující primáty?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Jak se dělí primáti?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Kteří z nich jsou nejprimitivnější?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Ke kterým z nich má člověk nejblíže?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Kteří zástupci patří mezi hominidy?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Vyjmenujte aspoň 5 zástupců vyšších primátů.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Co znamená pojem „</a:t>
            </a:r>
            <a:r>
              <a:rPr lang="cs-CZ" dirty="0" err="1" smtClean="0"/>
              <a:t>brachyace</a:t>
            </a:r>
            <a:r>
              <a:rPr lang="cs-CZ" dirty="0" smtClean="0"/>
              <a:t>“?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Vyjmenujte aspoň 2 zástupce poloopic.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Na kterém ostrově žije nejvíce poloopic?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692696"/>
            <a:ext cx="8305800" cy="576064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u="sng" smtClean="0"/>
              <a:t>Otázky:</a:t>
            </a:r>
            <a:endParaRPr lang="cs-CZ" sz="3200" b="1" u="sng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57200" y="1196975"/>
            <a:ext cx="8305800" cy="5184775"/>
          </a:xfrm>
        </p:spPr>
        <p:txBody>
          <a:bodyPr/>
          <a:lstStyle/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Stojí proti ostatním prstům.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Austrálie a Antarktida.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err="1" smtClean="0"/>
              <a:t>Primatologie</a:t>
            </a:r>
            <a:r>
              <a:rPr lang="cs-CZ" dirty="0" smtClean="0"/>
              <a:t>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Poloopice, vyšší primáti, hominidé.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Poloopice.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Hominidé.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Gorila, šimpanz, orangutan.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err="1" smtClean="0"/>
              <a:t>Gibon</a:t>
            </a:r>
            <a:r>
              <a:rPr lang="cs-CZ" dirty="0" smtClean="0"/>
              <a:t> </a:t>
            </a:r>
            <a:r>
              <a:rPr lang="cs-CZ" dirty="0" err="1" smtClean="0"/>
              <a:t>lar</a:t>
            </a:r>
            <a:r>
              <a:rPr lang="cs-CZ" dirty="0" smtClean="0"/>
              <a:t>, </a:t>
            </a:r>
            <a:r>
              <a:rPr lang="cs-CZ" dirty="0" err="1" smtClean="0"/>
              <a:t>gueréza</a:t>
            </a:r>
            <a:r>
              <a:rPr lang="cs-CZ" dirty="0" smtClean="0"/>
              <a:t> pláštíková, makak </a:t>
            </a:r>
            <a:r>
              <a:rPr lang="cs-CZ" dirty="0" err="1" smtClean="0"/>
              <a:t>rhesus</a:t>
            </a:r>
            <a:r>
              <a:rPr lang="cs-CZ" dirty="0" smtClean="0"/>
              <a:t>, pavián pláštíkový, kočkodan Dianin, mirikina obecná, lvíček zlatý, vřešťan rezavý, chápan  středoamerický, </a:t>
            </a:r>
            <a:r>
              <a:rPr lang="cs-CZ" dirty="0" err="1" smtClean="0"/>
              <a:t>kotul</a:t>
            </a:r>
            <a:r>
              <a:rPr lang="cs-CZ" dirty="0" smtClean="0"/>
              <a:t> </a:t>
            </a:r>
            <a:r>
              <a:rPr lang="cs-CZ" dirty="0" err="1" smtClean="0"/>
              <a:t>veverovitý</a:t>
            </a:r>
            <a:r>
              <a:rPr lang="cs-CZ" dirty="0" smtClean="0"/>
              <a:t>, malpa kapucínská.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Lemur kata, lori štíhlý, ksukol ocasatý.</a:t>
            </a:r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smtClean="0"/>
              <a:t>Madagaskar.</a:t>
            </a: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457200" indent="-457200" algn="l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548680"/>
            <a:ext cx="8305800" cy="648072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u="sng" smtClean="0"/>
              <a:t>Odpovědi:</a:t>
            </a:r>
            <a:endParaRPr lang="cs-CZ" sz="3200" b="1" u="sng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476672"/>
            <a:ext cx="7924800" cy="57606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u="sng" smtClean="0"/>
              <a:t>Zdroje:</a:t>
            </a:r>
            <a:endParaRPr lang="cs-CZ" sz="2800" u="sng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1052513"/>
            <a:ext cx="7924800" cy="48910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800" smtClean="0">
                <a:solidFill>
                  <a:schemeClr val="tx1"/>
                </a:solidFill>
                <a:latin typeface="Calibri" pitchFamily="34" charset="0"/>
              </a:rPr>
              <a:t>http://cs.wikipedia.org/wiki/Prim%C3%A1ti</a:t>
            </a:r>
            <a:endParaRPr lang="cs-CZ" sz="1800" smtClean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2"/>
              </a:rPr>
              <a:t>http://upload.wikimedia.org/wikipedia/commons/thumb/8/8a/Loris_tardigradus.jpg/265px-Loris_tardigradus.jpg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/>
              <a:t>http://upload.wikimedia.org/wikipedia/commons/thumb/b/ba/Aye-aye_%28Daubentonia_madagascariensis%29.jpg/258px-Aye-aye_%28Daubentonia_madagascariensis%29.jpg</a:t>
            </a:r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3"/>
              </a:rPr>
              <a:t>http://upload.wikimedia.org/wikipedia/commons/thumb/4/40/Capuchin_Costa_Rica.jpg/258px-Capuchin_Costa_Rica.jpg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4"/>
              </a:rPr>
              <a:t>http://upload.wikimedia.org/wikipedia/commons/thumb/1/1c/Common.squirrel.monkey.arp.jpg/220px-Common.squirrel.monkey.arp.jpg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5"/>
              </a:rPr>
              <a:t>http://wiki.rvp.cz/@api/deki/files/11001/=chapan1.jpg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>
                <a:hlinkClick r:id="rId6"/>
              </a:rPr>
              <a:t>http://upload.wikimedia.org/wikipedia/commons/thumb/0/03/Alouatta_seniculus.jpg/250px-Alouatta_seniculus.jpg</a:t>
            </a:r>
            <a:endParaRPr lang="cs-CZ" sz="1800" smtClean="0"/>
          </a:p>
          <a:p>
            <a:pPr>
              <a:lnSpc>
                <a:spcPct val="90000"/>
              </a:lnSpc>
            </a:pPr>
            <a:r>
              <a:rPr lang="cs-CZ" sz="1800" smtClean="0"/>
              <a:t>http://upload.wikimedia.org/wikipedia/commons/thumb/4/4a/Leontopithecus_rosalia-ZOO-Jihlava.jpg/273px-Leontopithecus_rosalia-ZOO-Jihlava.jpg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554461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u="sng"/>
              <a:t>Zdroje:</a:t>
            </a:r>
            <a:br>
              <a:rPr lang="cs-CZ" sz="2000" u="sng"/>
            </a:br>
            <a:r>
              <a:rPr lang="cs-CZ" sz="2000" u="sng">
                <a:hlinkClick r:id="rId2"/>
              </a:rPr>
              <a:t>http://</a:t>
            </a:r>
            <a:r>
              <a:rPr lang="cs-CZ" sz="2000" u="sng" smtClean="0">
                <a:hlinkClick r:id="rId2"/>
              </a:rPr>
              <a:t>upload.wikimedia.org/wikipedia/commons/thumb/5/54/Stavenn_Aotus_trivirgatus_00.jpg/250px-Stavenn_Aotus_trivirgatus_00.jpg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>
                <a:hlinkClick r:id="rId3"/>
              </a:rPr>
              <a:t>http://upload.wikimedia.org/wikipedia/commons/thumb/e/e2/Cercopithecus_diana_2_%28Wroclaw_zoo%29.JPG/220px-Cercopithecus_diana_2_%</a:t>
            </a:r>
            <a:r>
              <a:rPr lang="cs-CZ" sz="2000" u="sng" smtClean="0">
                <a:hlinkClick r:id="rId3"/>
              </a:rPr>
              <a:t>28Wroclaw_zoo%29.JPG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>
                <a:hlinkClick r:id="rId4"/>
              </a:rPr>
              <a:t>http://</a:t>
            </a:r>
            <a:r>
              <a:rPr lang="cs-CZ" sz="2000" u="sng" smtClean="0">
                <a:hlinkClick r:id="rId4"/>
              </a:rPr>
              <a:t>upload.wikimedia.org/wikipedia/commons/thumb/3/32/Stavenn_Papio_hamadryas_01.jpg/258px-Stavenn_Papio_hamadryas_01.jpg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>
                <a:hlinkClick r:id="rId5"/>
              </a:rPr>
              <a:t>http://</a:t>
            </a:r>
            <a:r>
              <a:rPr lang="cs-CZ" sz="2000" u="sng" smtClean="0">
                <a:hlinkClick r:id="rId5"/>
              </a:rPr>
              <a:t>upload.wikimedia.org/wikipedia/commons/thumb/9/96/Macaque_India_3.jpg/258px-Macaque_India_3.jpg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/>
              <a:t>http://upload.wikimedia.org/wikipedia/commons/7/7b/Young_Rhesus_Macaque.jpg</a:t>
            </a:r>
            <a:br>
              <a:rPr lang="cs-CZ" sz="2000" u="sng"/>
            </a:br>
            <a:r>
              <a:rPr lang="cs-CZ" sz="2000" u="sng">
                <a:hlinkClick r:id="rId6"/>
              </a:rPr>
              <a:t>http://</a:t>
            </a:r>
            <a:r>
              <a:rPr lang="cs-CZ" sz="2000" u="sng" smtClean="0">
                <a:hlinkClick r:id="rId6"/>
              </a:rPr>
              <a:t>upload.wikimedia.org/wikipedia/commons/thumb/8/8c/ColobusMonkeyOregonZoo.jpg/245px-ColobusMonkeyOregonZoo.jpg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/>
              <a:t>http://upload.wikimedia.org/wikipedia/commons/thumb/b/b0/Gibbon_%C3%A0_mains_blanches_%28Zoo_de_Lille_Nord%29.jpg/265px-Gibbon_%C3%A0_mains_blanches_%28Zoo_de_Lille_Nord%29.jpg</a:t>
            </a:r>
            <a:br>
              <a:rPr lang="cs-CZ" sz="2000" u="sng"/>
            </a:br>
            <a:r>
              <a:rPr lang="cs-CZ" sz="2000" u="sng">
                <a:hlinkClick r:id="rId7"/>
              </a:rPr>
              <a:t>http://</a:t>
            </a:r>
            <a:r>
              <a:rPr lang="cs-CZ" sz="2000" u="sng" smtClean="0">
                <a:hlinkClick r:id="rId7"/>
              </a:rPr>
              <a:t>upload.wikimedia.org/wikipedia/commons/thumb/0/0b/Orangutan.jpg/220px-Orangutan.jpg</a:t>
            </a:r>
            <a:r>
              <a:rPr lang="cs-CZ" sz="2000" u="sng"/>
              <a:t/>
            </a:r>
            <a:br>
              <a:rPr lang="cs-CZ" sz="2000" u="sng"/>
            </a:br>
            <a:r>
              <a:rPr lang="cs-CZ" sz="2000" u="sng"/>
              <a:t>http://upload.wikimedia.org/wikipedia/commons/thumb/3/3b/Gorilla_gorilla_2.jpg/310px-Gorilla_gorilla_2.jpg</a:t>
            </a:r>
            <a:r>
              <a:rPr lang="cs-CZ" sz="2000" u="sng" smtClean="0"/>
              <a:t/>
            </a:r>
            <a:br>
              <a:rPr lang="cs-CZ" sz="2000" u="sng" smtClean="0"/>
            </a:br>
            <a:endParaRPr lang="cs-CZ" sz="2000" u="sng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28083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800">
                <a:hlinkClick r:id="rId2"/>
              </a:rPr>
              <a:t>http://upload.wikimedia.org/wikipedia/commons/thumb/a/a0/Susa_group,_mountain_gorilla.jpg/258px-Susa_group,_</a:t>
            </a:r>
            <a:r>
              <a:rPr lang="cs-CZ" sz="1800" smtClean="0">
                <a:hlinkClick r:id="rId2"/>
              </a:rPr>
              <a:t>mountain_gorilla.jpg</a:t>
            </a:r>
            <a:r>
              <a:rPr lang="cs-CZ" sz="1800"/>
              <a:t/>
            </a:r>
            <a:br>
              <a:rPr lang="cs-CZ" sz="1800"/>
            </a:br>
            <a:r>
              <a:rPr lang="cs-CZ" sz="1800">
                <a:hlinkClick r:id="rId3"/>
              </a:rPr>
              <a:t>http://</a:t>
            </a:r>
            <a:r>
              <a:rPr lang="cs-CZ" sz="1800" smtClean="0">
                <a:hlinkClick r:id="rId3"/>
              </a:rPr>
              <a:t>upload.wikimedia.org/wikipedia/commons/thumb/0/01/Eastern_Gorilla_area.png/260px-Eastern_Gorilla_area.png</a:t>
            </a:r>
            <a:r>
              <a:rPr lang="cs-CZ" sz="1800"/>
              <a:t/>
            </a:r>
            <a:br>
              <a:rPr lang="cs-CZ" sz="1800"/>
            </a:br>
            <a:r>
              <a:rPr lang="cs-CZ" sz="1800">
                <a:hlinkClick r:id="rId4"/>
              </a:rPr>
              <a:t>http://</a:t>
            </a:r>
            <a:r>
              <a:rPr lang="cs-CZ" sz="1800" smtClean="0">
                <a:hlinkClick r:id="rId4"/>
              </a:rPr>
              <a:t>upload.wikimedia.org/wikipedia/commons/thumb/6/67/Western_Gorilla_area.png/260px-Western_Gorilla_area.png</a:t>
            </a:r>
            <a:r>
              <a:rPr lang="cs-CZ" sz="1800"/>
              <a:t/>
            </a:r>
            <a:br>
              <a:rPr lang="cs-CZ" sz="1800"/>
            </a:br>
            <a:r>
              <a:rPr lang="cs-CZ" sz="1800"/>
              <a:t>http://upload.wikimedia.org/wikipedia/commons/thumb/5/57/Chimpanse.jpg/258px-Chimpanse.jpg</a:t>
            </a:r>
            <a:r>
              <a:rPr lang="cs-CZ" sz="1800" smtClean="0"/>
              <a:t/>
            </a:r>
            <a:br>
              <a:rPr lang="cs-CZ" sz="1800" smtClean="0"/>
            </a:br>
            <a:endParaRPr lang="cs-CZ" sz="180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328</TotalTime>
  <Words>527</Words>
  <Application>Microsoft Office PowerPoint</Application>
  <PresentationFormat>On-screen Show (4:3)</PresentationFormat>
  <Paragraphs>139</Paragraphs>
  <Slides>30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30</vt:i4>
      </vt:variant>
    </vt:vector>
  </HeadingPairs>
  <TitlesOfParts>
    <vt:vector size="40" baseType="lpstr">
      <vt:lpstr>Constantia</vt:lpstr>
      <vt:lpstr>Arial</vt:lpstr>
      <vt:lpstr>Wingdings 2</vt:lpstr>
      <vt:lpstr>Calibri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Hana Ošlejšková</dc:creator>
  <cp:lastModifiedBy>DUM</cp:lastModifiedBy>
  <cp:revision>24</cp:revision>
  <dcterms:created xsi:type="dcterms:W3CDTF">2012-07-18T06:34:28Z</dcterms:created>
  <dcterms:modified xsi:type="dcterms:W3CDTF">2014-02-12T15:31:57Z</dcterms:modified>
</cp:coreProperties>
</file>