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handoutMasterIdLst>
    <p:handoutMasterId r:id="rId18"/>
  </p:handoutMasterIdLst>
  <p:sldIdLst>
    <p:sldId id="274" r:id="rId2"/>
    <p:sldId id="272" r:id="rId3"/>
    <p:sldId id="259" r:id="rId4"/>
    <p:sldId id="257" r:id="rId5"/>
    <p:sldId id="258" r:id="rId6"/>
    <p:sldId id="260" r:id="rId7"/>
    <p:sldId id="261" r:id="rId8"/>
    <p:sldId id="262" r:id="rId9"/>
    <p:sldId id="263" r:id="rId10"/>
    <p:sldId id="264" r:id="rId11"/>
    <p:sldId id="266" r:id="rId12"/>
    <p:sldId id="268" r:id="rId13"/>
    <p:sldId id="269" r:id="rId14"/>
    <p:sldId id="270" r:id="rId15"/>
    <p:sldId id="275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>
    <p:kiosk/>
    <p:sldAll/>
    <p:penClr>
      <a:srgbClr val="FF0000"/>
    </p:penClr>
  </p:showPr>
  <p:clrMru>
    <a:srgbClr val="EB7DB7"/>
    <a:srgbClr val="86B25A"/>
    <a:srgbClr val="CFBA3D"/>
    <a:srgbClr val="CA5542"/>
    <a:srgbClr val="FB6511"/>
    <a:srgbClr val="CBD636"/>
    <a:srgbClr val="13F95A"/>
    <a:srgbClr val="FFCC00"/>
    <a:srgbClr val="E329CD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38" autoAdjust="0"/>
  </p:normalViewPr>
  <p:slideViewPr>
    <p:cSldViewPr>
      <p:cViewPr varScale="1">
        <p:scale>
          <a:sx n="86" d="100"/>
          <a:sy n="86" d="100"/>
        </p:scale>
        <p:origin x="-1488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69" d="100"/>
          <a:sy n="69" d="100"/>
        </p:scale>
        <p:origin x="-2718" y="-108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C5E7132-0179-472B-B182-28E0646C0DA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1BF76E3-9CE1-43A6-9898-E236458071A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FFEDD05-CBF6-472E-8142-CEB470546EF3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5911D6-4D50-4341-BFB8-49E969E427C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VM / DUM   číslo</a:t>
            </a:r>
            <a:endParaRPr lang="cs-CZ" smtClean="0">
              <a:latin typeface="Arial" pitchFamily="34" charset="0"/>
            </a:endParaRPr>
          </a:p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843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C43BE8B4-6BFD-4F33-9218-7470F50DC2E5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C26BFB-640C-45B2-9F6F-037A7BD4B62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1588B9-79DC-419F-8397-98FCF4BC27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C26BFB-640C-45B2-9F6F-037A7BD4B62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1588B9-79DC-419F-8397-98FCF4BC27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C26BFB-640C-45B2-9F6F-037A7BD4B62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1588B9-79DC-419F-8397-98FCF4BC27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C26BFB-640C-45B2-9F6F-037A7BD4B62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1588B9-79DC-419F-8397-98FCF4BC27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C26BFB-640C-45B2-9F6F-037A7BD4B62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1588B9-79DC-419F-8397-98FCF4BC27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C26BFB-640C-45B2-9F6F-037A7BD4B62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1588B9-79DC-419F-8397-98FCF4BC27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C26BFB-640C-45B2-9F6F-037A7BD4B62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1588B9-79DC-419F-8397-98FCF4BC27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C26BFB-640C-45B2-9F6F-037A7BD4B62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1588B9-79DC-419F-8397-98FCF4BC27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C26BFB-640C-45B2-9F6F-037A7BD4B62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1588B9-79DC-419F-8397-98FCF4BC27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C26BFB-640C-45B2-9F6F-037A7BD4B62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1588B9-79DC-419F-8397-98FCF4BC27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C26BFB-640C-45B2-9F6F-037A7BD4B62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1588B9-79DC-419F-8397-98FCF4BC27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C26BFB-640C-45B2-9F6F-037A7BD4B62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1588B9-79DC-419F-8397-98FCF4BC278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7000">
              <a:srgbClr val="EB7DB7">
                <a:alpha val="83000"/>
              </a:srgb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3645024"/>
            <a:ext cx="8352928" cy="2040632"/>
          </a:xfrm>
        </p:spPr>
        <p:txBody>
          <a:bodyPr>
            <a:normAutofit fontScale="55000" lnSpcReduction="20000"/>
          </a:bodyPr>
          <a:lstStyle/>
          <a:p>
            <a:pPr lvl="0" algn="l">
              <a:lnSpc>
                <a:spcPct val="100000"/>
              </a:lnSpc>
              <a:spcAft>
                <a:spcPts val="0"/>
              </a:spcAft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NÁZEV ŠKOLY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Základní škola praktická Česká Třebová</a:t>
            </a:r>
          </a:p>
          <a:p>
            <a:pPr algn="l"/>
            <a:r>
              <a:rPr lang="cs-CZ" sz="2800" dirty="0" smtClean="0">
                <a:latin typeface="Arial" pitchFamily="34" charset="0"/>
                <a:cs typeface="Arial" pitchFamily="34" charset="0"/>
              </a:rPr>
              <a:t>NÁZEV PROJEKTU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Školou do života</a:t>
            </a:r>
          </a:p>
          <a:p>
            <a:pPr algn="l"/>
            <a:r>
              <a:rPr lang="cs-CZ" sz="2800" dirty="0" smtClean="0">
                <a:latin typeface="Arial" pitchFamily="34" charset="0"/>
                <a:cs typeface="Arial" pitchFamily="34" charset="0"/>
              </a:rPr>
              <a:t>ČÍSLO PROJEKTU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CZ.1.07/1.4.00/21.2101 </a:t>
            </a:r>
          </a:p>
          <a:p>
            <a:pPr algn="l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II/2 Inovace a zkvalitnění výuky směřující k rozvoji výuky cizích jazyků</a:t>
            </a:r>
          </a:p>
          <a:p>
            <a:pPr algn="l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NÁZEV: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VY_22_INOVACE_01_16</a:t>
            </a:r>
            <a:r>
              <a:rPr lang="cs-CZ" dirty="0" smtClean="0"/>
              <a:t>_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Seasons</a:t>
            </a: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 algn="l"/>
            <a:r>
              <a:rPr lang="cs-CZ" dirty="0" smtClean="0"/>
              <a:t>AUTOR:  </a:t>
            </a:r>
            <a:r>
              <a:rPr lang="cs-CZ" b="1" dirty="0" smtClean="0"/>
              <a:t>Mgr. </a:t>
            </a:r>
            <a:r>
              <a:rPr lang="cs-CZ" sz="4000" b="1" dirty="0" smtClean="0"/>
              <a:t>Lenka Balážová   </a:t>
            </a:r>
            <a:r>
              <a:rPr lang="cs-CZ" dirty="0" smtClean="0"/>
              <a:t>              </a:t>
            </a:r>
          </a:p>
          <a:p>
            <a:pPr algn="l"/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algn="r"/>
            <a:endParaRPr lang="cs-CZ" dirty="0" smtClean="0">
              <a:solidFill>
                <a:schemeClr val="tx1"/>
              </a:solidFill>
            </a:endParaRPr>
          </a:p>
          <a:p>
            <a:pPr algn="r"/>
            <a:endParaRPr lang="cs-CZ" dirty="0"/>
          </a:p>
        </p:txBody>
      </p:sp>
      <p:pic>
        <p:nvPicPr>
          <p:cNvPr id="4" name="Obrázek 1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412776"/>
            <a:ext cx="6083300" cy="1485900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xmlns="" val="1454710317"/>
      </p:ext>
    </p:extLst>
  </p:cSld>
  <p:clrMapOvr>
    <a:masterClrMapping/>
  </p:clrMapOvr>
  <p:transition advTm="4305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22864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1400" dirty="0" smtClean="0"/>
              <a:t>ANOTACE</a:t>
            </a:r>
            <a:endParaRPr lang="cs-CZ" sz="1400" dirty="0"/>
          </a:p>
        </p:txBody>
      </p:sp>
      <p:graphicFrame>
        <p:nvGraphicFramePr>
          <p:cNvPr id="7216" name="Group 48"/>
          <p:cNvGraphicFramePr>
            <a:graphicFrameLocks noGrp="1"/>
          </p:cNvGraphicFramePr>
          <p:nvPr>
            <p:ph idx="1"/>
          </p:nvPr>
        </p:nvGraphicFramePr>
        <p:xfrm>
          <a:off x="395288" y="620713"/>
          <a:ext cx="7300912" cy="4362768"/>
        </p:xfrm>
        <a:graphic>
          <a:graphicData uri="http://schemas.openxmlformats.org/drawingml/2006/table">
            <a:tbl>
              <a:tblPr/>
              <a:tblGrid>
                <a:gridCol w="1871662"/>
                <a:gridCol w="5429250"/>
              </a:tblGrid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VM / DUM   číslo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VY_22_INOVACE_01_16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Název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Seasons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Autor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Lenka  Balážová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Vzdělávací oblast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Jazyk a jazyková komunikace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Předmět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Anglický jazyk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ročník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6.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Prezentace PowerPoint 2007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Anotace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Prezentace s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obrázky přírody a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malým slovníčkem vztahujícím se k jednotlivým ročním obdobím.               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</a:tr>
              <a:tr h="81121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Poznámky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Čas potřebný na prezentaci je asi 5 -10 min. Prezentaci spouštíme F5, ukončujeme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Esc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.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advTm="11295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err="1" smtClean="0"/>
              <a:t>Spring</a:t>
            </a:r>
            <a:endParaRPr lang="cs-CZ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65501" y="1600200"/>
            <a:ext cx="3012998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advTm="8580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err="1" smtClean="0"/>
              <a:t>Summer</a:t>
            </a:r>
            <a:endParaRPr lang="cs-CZ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56606" y="1600200"/>
            <a:ext cx="6030788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advTm="8299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err="1" smtClean="0"/>
              <a:t>Autumn</a:t>
            </a:r>
            <a:endParaRPr lang="cs-CZ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3" y="2152271"/>
            <a:ext cx="5472608" cy="36119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advTm="7972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Winter</a:t>
            </a:r>
            <a:endParaRPr lang="cs-CZ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76201" y="1600200"/>
            <a:ext cx="6791597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advTm="7551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Slovní zásoba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u="sng" dirty="0" smtClean="0">
                <a:solidFill>
                  <a:schemeClr val="tx1"/>
                </a:solidFill>
              </a:rPr>
              <a:t>Jaro</a:t>
            </a:r>
          </a:p>
          <a:p>
            <a:pPr>
              <a:buNone/>
            </a:pPr>
            <a:r>
              <a:rPr lang="cs-CZ" dirty="0" smtClean="0"/>
              <a:t>    květina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strom</a:t>
            </a:r>
          </a:p>
          <a:p>
            <a:pPr>
              <a:buNone/>
            </a:pPr>
            <a:r>
              <a:rPr lang="cs-CZ" dirty="0" smtClean="0"/>
              <a:t>    Velikonoce</a:t>
            </a:r>
          </a:p>
          <a:p>
            <a:pPr>
              <a:buNone/>
            </a:pPr>
            <a:r>
              <a:rPr lang="cs-CZ" dirty="0" smtClean="0"/>
              <a:t>    Slunce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pták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u="sng" dirty="0" err="1" smtClean="0">
                <a:solidFill>
                  <a:srgbClr val="00B050"/>
                </a:solidFill>
              </a:rPr>
              <a:t>Spring</a:t>
            </a:r>
            <a:endParaRPr lang="cs-CZ" b="1" u="sng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dirty="0" err="1" smtClean="0"/>
              <a:t>flower</a:t>
            </a:r>
            <a:r>
              <a:rPr lang="cs-CZ" dirty="0" smtClean="0"/>
              <a:t>              </a:t>
            </a:r>
            <a:endParaRPr lang="cs-CZ" dirty="0" smtClean="0"/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err="1" smtClean="0"/>
              <a:t>tree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dirty="0" err="1" smtClean="0"/>
              <a:t>Easter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Sun</a:t>
            </a:r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dirty="0" err="1" smtClean="0"/>
              <a:t>bird</a:t>
            </a:r>
            <a:endParaRPr lang="cs-CZ" dirty="0"/>
          </a:p>
        </p:txBody>
      </p:sp>
    </p:spTree>
  </p:cSld>
  <p:clrMapOvr>
    <a:masterClrMapping/>
  </p:clrMapOvr>
  <p:transition advTm="11840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Slovní zásoba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u="sng" dirty="0" smtClean="0">
                <a:solidFill>
                  <a:schemeClr val="tx1"/>
                </a:solidFill>
              </a:rPr>
              <a:t>Léto</a:t>
            </a:r>
          </a:p>
          <a:p>
            <a:pPr>
              <a:buNone/>
            </a:pPr>
            <a:r>
              <a:rPr lang="cs-CZ" dirty="0" smtClean="0"/>
              <a:t>    prázdniny</a:t>
            </a:r>
          </a:p>
          <a:p>
            <a:pPr>
              <a:buNone/>
            </a:pPr>
            <a:r>
              <a:rPr lang="cs-CZ" dirty="0" smtClean="0"/>
              <a:t>    horko</a:t>
            </a:r>
          </a:p>
          <a:p>
            <a:pPr>
              <a:buNone/>
            </a:pPr>
            <a:r>
              <a:rPr lang="cs-CZ" dirty="0" smtClean="0"/>
              <a:t>    voda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plavání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zmrzlina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1628800"/>
            <a:ext cx="4038600" cy="4525963"/>
          </a:xfr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u="sng" dirty="0" err="1" smtClean="0">
                <a:solidFill>
                  <a:schemeClr val="accent6">
                    <a:lumMod val="75000"/>
                  </a:schemeClr>
                </a:solidFill>
              </a:rPr>
              <a:t>Summer</a:t>
            </a:r>
            <a:endParaRPr lang="cs-CZ" b="1" u="sng" dirty="0" smtClean="0">
              <a:solidFill>
                <a:schemeClr val="accent6">
                  <a:lumMod val="75000"/>
                </a:schemeClr>
              </a:solidFill>
            </a:endParaRP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err="1"/>
              <a:t>h</a:t>
            </a:r>
            <a:r>
              <a:rPr lang="cs-CZ" dirty="0" err="1" smtClean="0"/>
              <a:t>oliday</a:t>
            </a:r>
            <a:endParaRPr lang="cs-CZ" dirty="0" smtClean="0"/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err="1"/>
              <a:t>w</a:t>
            </a:r>
            <a:r>
              <a:rPr lang="cs-CZ" dirty="0" err="1" smtClean="0"/>
              <a:t>arm</a:t>
            </a:r>
            <a:endParaRPr lang="cs-CZ" dirty="0" smtClean="0"/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err="1" smtClean="0"/>
              <a:t>water</a:t>
            </a:r>
            <a:endParaRPr lang="cs-CZ" dirty="0" smtClean="0"/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err="1" smtClean="0"/>
              <a:t>Swimming</a:t>
            </a:r>
            <a:endParaRPr lang="cs-CZ" dirty="0" smtClean="0"/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err="1" smtClean="0"/>
              <a:t>icecream</a:t>
            </a:r>
            <a:endParaRPr lang="cs-CZ" dirty="0"/>
          </a:p>
        </p:txBody>
      </p:sp>
    </p:spTree>
  </p:cSld>
  <p:clrMapOvr>
    <a:masterClrMapping/>
  </p:clrMapOvr>
  <p:transition advTm="12027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Slovní zásoba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u="sng" dirty="0" smtClean="0">
                <a:solidFill>
                  <a:schemeClr val="tx1"/>
                </a:solidFill>
              </a:rPr>
              <a:t>Podzim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vítr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dýně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list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ovoce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drak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u="sng" dirty="0" err="1" smtClean="0">
                <a:solidFill>
                  <a:srgbClr val="C00000"/>
                </a:solidFill>
              </a:rPr>
              <a:t>Autumn</a:t>
            </a:r>
            <a:endParaRPr lang="cs-CZ" b="1" u="sng" dirty="0" smtClean="0">
              <a:solidFill>
                <a:srgbClr val="C00000"/>
              </a:solidFill>
            </a:endParaRP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err="1" smtClean="0"/>
              <a:t>wind</a:t>
            </a:r>
            <a:endParaRPr lang="cs-CZ" dirty="0" smtClean="0"/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err="1"/>
              <a:t>p</a:t>
            </a:r>
            <a:r>
              <a:rPr lang="cs-CZ" dirty="0" err="1" smtClean="0"/>
              <a:t>umkin</a:t>
            </a:r>
            <a:endParaRPr lang="cs-CZ" dirty="0" smtClean="0"/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err="1" smtClean="0"/>
              <a:t>leaf</a:t>
            </a:r>
            <a:endParaRPr lang="cs-CZ" dirty="0" smtClean="0"/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err="1" smtClean="0"/>
              <a:t>fruit</a:t>
            </a:r>
            <a:endParaRPr lang="cs-CZ" dirty="0" smtClean="0"/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err="1" smtClean="0"/>
              <a:t>kite</a:t>
            </a:r>
            <a:endParaRPr lang="cs-CZ" dirty="0"/>
          </a:p>
        </p:txBody>
      </p:sp>
    </p:spTree>
  </p:cSld>
  <p:clrMapOvr>
    <a:masterClrMapping/>
  </p:clrMapOvr>
  <p:transition advTm="13088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Slovní zásoba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u="sng" dirty="0" smtClean="0">
                <a:solidFill>
                  <a:schemeClr val="tx1"/>
                </a:solidFill>
              </a:rPr>
              <a:t>Zima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sníh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vločka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sněhulák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bruslení</a:t>
            </a:r>
          </a:p>
          <a:p>
            <a:pPr>
              <a:buNone/>
            </a:pPr>
            <a:r>
              <a:rPr lang="cs-CZ" dirty="0" smtClean="0"/>
              <a:t>    Vánoce</a:t>
            </a:r>
          </a:p>
          <a:p>
            <a:pPr>
              <a:buNone/>
            </a:pPr>
            <a:r>
              <a:rPr lang="cs-CZ" dirty="0" smtClean="0"/>
              <a:t>   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u="sng" dirty="0" smtClean="0">
                <a:solidFill>
                  <a:srgbClr val="0070C0"/>
                </a:solidFill>
              </a:rPr>
              <a:t>Winter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dirty="0" err="1" smtClean="0"/>
              <a:t>snow</a:t>
            </a:r>
            <a:endParaRPr lang="cs-CZ" dirty="0" smtClean="0"/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dirty="0" err="1"/>
              <a:t>s</a:t>
            </a:r>
            <a:r>
              <a:rPr lang="cs-CZ" dirty="0" err="1" smtClean="0"/>
              <a:t>nowflake</a:t>
            </a:r>
            <a:endParaRPr lang="cs-CZ" dirty="0" smtClean="0"/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dirty="0" err="1" smtClean="0"/>
              <a:t>snowman</a:t>
            </a:r>
            <a:endParaRPr lang="cs-CZ" dirty="0" smtClean="0"/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dirty="0" err="1" smtClean="0"/>
              <a:t>skating</a:t>
            </a:r>
            <a:endParaRPr lang="cs-CZ" dirty="0" smtClean="0"/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dirty="0" err="1" smtClean="0"/>
              <a:t>Christmas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advTm="12387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Barvy ročního období……………………………………….</a:t>
            </a:r>
            <a:endParaRPr lang="cs-CZ" dirty="0"/>
          </a:p>
        </p:txBody>
      </p:sp>
      <p:sp>
        <p:nvSpPr>
          <p:cNvPr id="12" name="Čtyřstranná šipka 11"/>
          <p:cNvSpPr/>
          <p:nvPr/>
        </p:nvSpPr>
        <p:spPr>
          <a:xfrm>
            <a:off x="5364088" y="1484784"/>
            <a:ext cx="1216152" cy="1216152"/>
          </a:xfrm>
          <a:prstGeom prst="quadArrow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Slunce 12"/>
          <p:cNvSpPr/>
          <p:nvPr/>
        </p:nvSpPr>
        <p:spPr>
          <a:xfrm>
            <a:off x="2483768" y="1340768"/>
            <a:ext cx="914400" cy="914400"/>
          </a:xfrm>
          <a:prstGeom prst="sun">
            <a:avLst/>
          </a:prstGeom>
          <a:solidFill>
            <a:srgbClr val="CBD63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Mrak 13"/>
          <p:cNvSpPr/>
          <p:nvPr/>
        </p:nvSpPr>
        <p:spPr>
          <a:xfrm>
            <a:off x="5724128" y="3212976"/>
            <a:ext cx="914400" cy="914400"/>
          </a:xfrm>
          <a:prstGeom prst="cloud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Měsíc 15"/>
          <p:cNvSpPr/>
          <p:nvPr/>
        </p:nvSpPr>
        <p:spPr>
          <a:xfrm>
            <a:off x="2843808" y="2852936"/>
            <a:ext cx="457200" cy="914400"/>
          </a:xfrm>
          <a:prstGeom prst="mo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láček 17"/>
          <p:cNvSpPr/>
          <p:nvPr/>
        </p:nvSpPr>
        <p:spPr>
          <a:xfrm>
            <a:off x="3923928" y="2348880"/>
            <a:ext cx="914400" cy="61264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Tm="11139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Barvy ročního období …………………………………….</a:t>
            </a:r>
            <a:endParaRPr lang="cs-CZ" dirty="0"/>
          </a:p>
        </p:txBody>
      </p:sp>
      <p:sp>
        <p:nvSpPr>
          <p:cNvPr id="5" name="7cípá hvězda 4"/>
          <p:cNvSpPr/>
          <p:nvPr/>
        </p:nvSpPr>
        <p:spPr>
          <a:xfrm>
            <a:off x="2555776" y="1916832"/>
            <a:ext cx="914400" cy="9144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Slunce 5"/>
          <p:cNvSpPr/>
          <p:nvPr/>
        </p:nvSpPr>
        <p:spPr>
          <a:xfrm>
            <a:off x="5796136" y="1700808"/>
            <a:ext cx="914400" cy="914400"/>
          </a:xfrm>
          <a:prstGeom prst="sun">
            <a:avLst/>
          </a:prstGeom>
          <a:solidFill>
            <a:srgbClr val="FFCC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rak 6"/>
          <p:cNvSpPr/>
          <p:nvPr/>
        </p:nvSpPr>
        <p:spPr>
          <a:xfrm>
            <a:off x="4067944" y="3284984"/>
            <a:ext cx="91440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Srdce 7"/>
          <p:cNvSpPr/>
          <p:nvPr/>
        </p:nvSpPr>
        <p:spPr>
          <a:xfrm>
            <a:off x="4067944" y="1844824"/>
            <a:ext cx="914400" cy="91440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Slza 8"/>
          <p:cNvSpPr/>
          <p:nvPr/>
        </p:nvSpPr>
        <p:spPr>
          <a:xfrm>
            <a:off x="5508104" y="3212976"/>
            <a:ext cx="914400" cy="914400"/>
          </a:xfrm>
          <a:prstGeom prst="teardrop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2627784" y="3284984"/>
            <a:ext cx="914400" cy="914400"/>
          </a:xfrm>
          <a:prstGeom prst="ellipse">
            <a:avLst/>
          </a:prstGeom>
          <a:solidFill>
            <a:srgbClr val="E329C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Tm="11232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Barvy ročního období …………………………….....</a:t>
            </a:r>
            <a:endParaRPr lang="cs-CZ" dirty="0"/>
          </a:p>
        </p:txBody>
      </p:sp>
      <p:sp>
        <p:nvSpPr>
          <p:cNvPr id="5" name="Veselý obličej 4"/>
          <p:cNvSpPr/>
          <p:nvPr/>
        </p:nvSpPr>
        <p:spPr>
          <a:xfrm>
            <a:off x="3491880" y="1412776"/>
            <a:ext cx="914400" cy="914400"/>
          </a:xfrm>
          <a:prstGeom prst="smileyFace">
            <a:avLst/>
          </a:prstGeom>
          <a:solidFill>
            <a:srgbClr val="EB7DB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7cípá hvězda 5"/>
          <p:cNvSpPr/>
          <p:nvPr/>
        </p:nvSpPr>
        <p:spPr>
          <a:xfrm>
            <a:off x="4139952" y="2852936"/>
            <a:ext cx="914400" cy="914400"/>
          </a:xfrm>
          <a:prstGeom prst="star7">
            <a:avLst/>
          </a:prstGeom>
          <a:solidFill>
            <a:srgbClr val="CBD63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rak 6"/>
          <p:cNvSpPr/>
          <p:nvPr/>
        </p:nvSpPr>
        <p:spPr>
          <a:xfrm>
            <a:off x="5508104" y="1916832"/>
            <a:ext cx="914400" cy="914400"/>
          </a:xfrm>
          <a:prstGeom prst="cloud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buch 1 8"/>
          <p:cNvSpPr/>
          <p:nvPr/>
        </p:nvSpPr>
        <p:spPr>
          <a:xfrm>
            <a:off x="2411760" y="2708920"/>
            <a:ext cx="914400" cy="914400"/>
          </a:xfrm>
          <a:prstGeom prst="irregularSeal1">
            <a:avLst/>
          </a:prstGeom>
          <a:solidFill>
            <a:srgbClr val="FB651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5796136" y="3429000"/>
            <a:ext cx="914400" cy="914400"/>
          </a:xfrm>
          <a:prstGeom prst="ellipse">
            <a:avLst/>
          </a:prstGeom>
          <a:solidFill>
            <a:srgbClr val="13F95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Tm="12230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Barvy ročního období ………………………………..</a:t>
            </a:r>
            <a:endParaRPr lang="cs-CZ" dirty="0"/>
          </a:p>
        </p:txBody>
      </p:sp>
      <p:sp>
        <p:nvSpPr>
          <p:cNvPr id="5" name="Blesk 4"/>
          <p:cNvSpPr/>
          <p:nvPr/>
        </p:nvSpPr>
        <p:spPr>
          <a:xfrm>
            <a:off x="5436096" y="1988840"/>
            <a:ext cx="914400" cy="914400"/>
          </a:xfrm>
          <a:prstGeom prst="lightningBol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děrná páska 5"/>
          <p:cNvSpPr/>
          <p:nvPr/>
        </p:nvSpPr>
        <p:spPr>
          <a:xfrm>
            <a:off x="2915816" y="2708920"/>
            <a:ext cx="914400" cy="804672"/>
          </a:xfrm>
          <a:prstGeom prst="flowChartPunchedTap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4644008" y="2636912"/>
            <a:ext cx="914400" cy="914400"/>
          </a:xfrm>
          <a:prstGeom prst="smileyFac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Mrak 8"/>
          <p:cNvSpPr/>
          <p:nvPr/>
        </p:nvSpPr>
        <p:spPr>
          <a:xfrm>
            <a:off x="5796136" y="3356992"/>
            <a:ext cx="914400" cy="914400"/>
          </a:xfrm>
          <a:prstGeom prst="cloud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Slza 9"/>
          <p:cNvSpPr/>
          <p:nvPr/>
        </p:nvSpPr>
        <p:spPr>
          <a:xfrm>
            <a:off x="3347864" y="1340768"/>
            <a:ext cx="914400" cy="914400"/>
          </a:xfrm>
          <a:prstGeom prst="teardrop">
            <a:avLst/>
          </a:prstGeom>
          <a:solidFill>
            <a:srgbClr val="86B25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Tm="11825"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11560" y="764704"/>
            <a:ext cx="624644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Použité Zdroje:</a:t>
            </a:r>
          </a:p>
          <a:p>
            <a:endParaRPr lang="cs-CZ" dirty="0" smtClean="0"/>
          </a:p>
          <a:p>
            <a:r>
              <a:rPr lang="cs-CZ" dirty="0" smtClean="0"/>
              <a:t>Obrázky jsou z webové galerie </a:t>
            </a:r>
          </a:p>
          <a:p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endParaRPr lang="cs-CZ" dirty="0"/>
          </a:p>
        </p:txBody>
      </p:sp>
    </p:spTree>
  </p:cSld>
  <p:clrMapOvr>
    <a:masterClrMapping/>
  </p:clrMapOvr>
  <p:transition advTm="0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157</TotalTime>
  <Words>236</Words>
  <Application>Microsoft Office PowerPoint</Application>
  <PresentationFormat>Předvádění na obrazovce (4:3)</PresentationFormat>
  <Paragraphs>96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Snímek 1</vt:lpstr>
      <vt:lpstr>ANOTACE</vt:lpstr>
      <vt:lpstr>Spring</vt:lpstr>
      <vt:lpstr>Summer</vt:lpstr>
      <vt:lpstr>Autumn</vt:lpstr>
      <vt:lpstr>Winter</vt:lpstr>
      <vt:lpstr>Slovní zásoba</vt:lpstr>
      <vt:lpstr>Slovní zásoba</vt:lpstr>
      <vt:lpstr>Slovní zásoba</vt:lpstr>
      <vt:lpstr>Slovní zásoba</vt:lpstr>
      <vt:lpstr>Barvy ročního období……………………………………….</vt:lpstr>
      <vt:lpstr>Barvy ročního období …………………………………….</vt:lpstr>
      <vt:lpstr>Barvy ročního období …………………………….....</vt:lpstr>
      <vt:lpstr>Barvy ročního období ………………………………..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pc</cp:lastModifiedBy>
  <cp:revision>20</cp:revision>
  <dcterms:created xsi:type="dcterms:W3CDTF">2012-08-01T12:08:42Z</dcterms:created>
  <dcterms:modified xsi:type="dcterms:W3CDTF">2013-06-27T17:33:34Z</dcterms:modified>
</cp:coreProperties>
</file>