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</a:t>
          </a:r>
          <a:r>
            <a:rPr lang="cs-CZ" sz="1800" baseline="0" dirty="0" smtClean="0"/>
            <a:t> VY_32_INOVACE_MATEMATIKA_05_Obdélník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Halže,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Mgr. Hana Fukalová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TEMA: PROCVIČENÍ A UPEVNĚNÍ UČIVA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CZ.1.07/1.4.00/21.3551</a:t>
          </a:r>
          <a:endParaRPr lang="cs-CZ" sz="18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Y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X="100137" custScaleY="10888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" custLinFactNeighborY="90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E18E55F-4750-4767-996A-F082F85B9A92}" type="presOf" srcId="{D1D4F407-5343-4D3F-B5B9-D407B03CAEB4}" destId="{D005CE8C-CC26-4C3E-AC11-E15060ECD759}" srcOrd="0" destOrd="0" presId="urn:microsoft.com/office/officeart/2005/8/layout/target3"/>
    <dgm:cxn modelId="{B826CA63-BDE8-4FC6-9D74-4BB9F4D5DAA2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C28A60E-9ED0-4223-9C18-646B8D621D02}" type="presOf" srcId="{4C35D32F-0EAB-4CD7-82EE-45574DC2A586}" destId="{8BEBB6EC-1DAA-4CAC-8A25-BC0FCBD5DBD5}" srcOrd="0" destOrd="0" presId="urn:microsoft.com/office/officeart/2005/8/layout/target3"/>
    <dgm:cxn modelId="{700D1DED-F96B-486A-AA4A-90CA66D4C668}" type="presOf" srcId="{D8197B8C-B260-4A16-BDF4-0947B075E274}" destId="{25B08C86-7E15-44DC-BE7F-FFB55DD49D12}" srcOrd="0" destOrd="0" presId="urn:microsoft.com/office/officeart/2005/8/layout/target3"/>
    <dgm:cxn modelId="{890874A7-2ED5-4F62-A418-4A1B0D136CC1}" type="presOf" srcId="{757F3AB3-0718-4624-B441-E567A8F0AB56}" destId="{333A1088-737F-45CB-B68E-254E46348037}" srcOrd="0" destOrd="0" presId="urn:microsoft.com/office/officeart/2005/8/layout/target3"/>
    <dgm:cxn modelId="{CE23EE43-B8BA-4A2A-BC59-92C61B72895F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F18490-D4A6-422D-82F5-06E230FD7BFF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5FB3B8A-2667-43B0-A974-254437191EA0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09A33F2-5E11-48E3-9F4A-44F2D10B15B9}" type="presOf" srcId="{D1D4F407-5343-4D3F-B5B9-D407B03CAEB4}" destId="{AED2198E-93D5-4001-81B4-73124B309672}" srcOrd="1" destOrd="0" presId="urn:microsoft.com/office/officeart/2005/8/layout/target3"/>
    <dgm:cxn modelId="{00EEBFC1-7509-4DA3-BE39-273F8B051B8A}" type="presOf" srcId="{D1B46980-6531-4606-95E6-44980827E919}" destId="{6140AFEC-043D-4C43-A2F9-D0F5331DF3A3}" srcOrd="0" destOrd="0" presId="urn:microsoft.com/office/officeart/2005/8/layout/target3"/>
    <dgm:cxn modelId="{CC0E112A-FB75-4EAB-BE2A-9F3BA464F3DD}" type="presOf" srcId="{4C35D32F-0EAB-4CD7-82EE-45574DC2A586}" destId="{890E4F0B-2866-4A3F-A3C7-2A14B1797930}" srcOrd="1" destOrd="0" presId="urn:microsoft.com/office/officeart/2005/8/layout/target3"/>
    <dgm:cxn modelId="{F89DD841-6BD1-47A9-AE65-56DEC264B579}" type="presParOf" srcId="{333A1088-737F-45CB-B68E-254E46348037}" destId="{F5ABB229-8D3B-4694-996A-96F23CF14429}" srcOrd="0" destOrd="0" presId="urn:microsoft.com/office/officeart/2005/8/layout/target3"/>
    <dgm:cxn modelId="{5BB1B7DC-FC24-45E7-8F8E-A979D891A3E9}" type="presParOf" srcId="{333A1088-737F-45CB-B68E-254E46348037}" destId="{F41139FD-01EE-4571-8B17-4FB00FC51163}" srcOrd="1" destOrd="0" presId="urn:microsoft.com/office/officeart/2005/8/layout/target3"/>
    <dgm:cxn modelId="{06638B31-708F-4FB8-8432-4BAEB60315A2}" type="presParOf" srcId="{333A1088-737F-45CB-B68E-254E46348037}" destId="{D005CE8C-CC26-4C3E-AC11-E15060ECD759}" srcOrd="2" destOrd="0" presId="urn:microsoft.com/office/officeart/2005/8/layout/target3"/>
    <dgm:cxn modelId="{8689DAD1-1116-4944-9520-F16544437E0A}" type="presParOf" srcId="{333A1088-737F-45CB-B68E-254E46348037}" destId="{2C702D82-9B77-49B7-9568-BB8EB47C3372}" srcOrd="3" destOrd="0" presId="urn:microsoft.com/office/officeart/2005/8/layout/target3"/>
    <dgm:cxn modelId="{B095A758-87BC-4BEE-A234-B6C118104528}" type="presParOf" srcId="{333A1088-737F-45CB-B68E-254E46348037}" destId="{A52A0455-90FF-4808-ABD0-F02540D31D5A}" srcOrd="4" destOrd="0" presId="urn:microsoft.com/office/officeart/2005/8/layout/target3"/>
    <dgm:cxn modelId="{7AE6BD8D-3C9C-48FF-B17F-F80078E47383}" type="presParOf" srcId="{333A1088-737F-45CB-B68E-254E46348037}" destId="{6140AFEC-043D-4C43-A2F9-D0F5331DF3A3}" srcOrd="5" destOrd="0" presId="urn:microsoft.com/office/officeart/2005/8/layout/target3"/>
    <dgm:cxn modelId="{E133256F-E1EA-4B90-88B1-9C82D64156FA}" type="presParOf" srcId="{333A1088-737F-45CB-B68E-254E46348037}" destId="{9358AC05-5D7D-4327-9F80-1AD486AEA664}" srcOrd="6" destOrd="0" presId="urn:microsoft.com/office/officeart/2005/8/layout/target3"/>
    <dgm:cxn modelId="{D2540F3B-3BD1-4428-8E5C-45EFBB535D46}" type="presParOf" srcId="{333A1088-737F-45CB-B68E-254E46348037}" destId="{313FC574-E1CD-4FB4-B054-0B805CE0447D}" srcOrd="7" destOrd="0" presId="urn:microsoft.com/office/officeart/2005/8/layout/target3"/>
    <dgm:cxn modelId="{70771D64-3D12-4453-BF47-0B920D8B1109}" type="presParOf" srcId="{333A1088-737F-45CB-B68E-254E46348037}" destId="{619D679B-A015-4ECF-8348-D1034C574F40}" srcOrd="8" destOrd="0" presId="urn:microsoft.com/office/officeart/2005/8/layout/target3"/>
    <dgm:cxn modelId="{BDD8BE3B-D88E-440C-AC02-DD4D766042E2}" type="presParOf" srcId="{333A1088-737F-45CB-B68E-254E46348037}" destId="{322283A8-4A27-4CDA-BAE3-F381106A9174}" srcOrd="9" destOrd="0" presId="urn:microsoft.com/office/officeart/2005/8/layout/target3"/>
    <dgm:cxn modelId="{7D0F16D2-DC97-407D-8D59-C27EBDEE6609}" type="presParOf" srcId="{333A1088-737F-45CB-B68E-254E46348037}" destId="{FFC9F71D-1B4F-4AD9-A4A6-86ADEFC8AF5C}" srcOrd="10" destOrd="0" presId="urn:microsoft.com/office/officeart/2005/8/layout/target3"/>
    <dgm:cxn modelId="{AFAC4123-FA1A-403D-9315-B0173BAF5385}" type="presParOf" srcId="{333A1088-737F-45CB-B68E-254E46348037}" destId="{25B08C86-7E15-44DC-BE7F-FFB55DD49D12}" srcOrd="11" destOrd="0" presId="urn:microsoft.com/office/officeart/2005/8/layout/target3"/>
    <dgm:cxn modelId="{E73E134F-7F91-43B9-870C-A7E8C0A4D16F}" type="presParOf" srcId="{333A1088-737F-45CB-B68E-254E46348037}" destId="{76644BE8-9D7C-4C09-B250-3D10AF48CBB7}" srcOrd="12" destOrd="0" presId="urn:microsoft.com/office/officeart/2005/8/layout/target3"/>
    <dgm:cxn modelId="{1A1095C7-3778-4281-9D23-9F880BC12AA2}" type="presParOf" srcId="{333A1088-737F-45CB-B68E-254E46348037}" destId="{EE85B701-7295-41C0-BA7A-34D3756A2AE6}" srcOrd="13" destOrd="0" presId="urn:microsoft.com/office/officeart/2005/8/layout/target3"/>
    <dgm:cxn modelId="{81E2D28C-0AA6-4611-AB95-4F4570FF01D1}" type="presParOf" srcId="{333A1088-737F-45CB-B68E-254E46348037}" destId="{8BEBB6EC-1DAA-4CAC-8A25-BC0FCBD5DBD5}" srcOrd="14" destOrd="0" presId="urn:microsoft.com/office/officeart/2005/8/layout/target3"/>
    <dgm:cxn modelId="{75DC2814-69FE-4D8A-9D5F-544ED4B12956}" type="presParOf" srcId="{333A1088-737F-45CB-B68E-254E46348037}" destId="{AED2198E-93D5-4001-81B4-73124B309672}" srcOrd="15" destOrd="0" presId="urn:microsoft.com/office/officeart/2005/8/layout/target3"/>
    <dgm:cxn modelId="{004C7A05-E995-43BB-A43B-2CD27F8A7216}" type="presParOf" srcId="{333A1088-737F-45CB-B68E-254E46348037}" destId="{2BE915AB-18AA-4053-B92C-3BFC9ED204BB}" srcOrd="16" destOrd="0" presId="urn:microsoft.com/office/officeart/2005/8/layout/target3"/>
    <dgm:cxn modelId="{5AE273BA-5679-42C0-91E5-D70BE17E5334}" type="presParOf" srcId="{333A1088-737F-45CB-B68E-254E46348037}" destId="{6BB5E863-4638-4E1D-BFDE-399D028AC4ED}" srcOrd="17" destOrd="0" presId="urn:microsoft.com/office/officeart/2005/8/layout/target3"/>
    <dgm:cxn modelId="{5A70E48A-D68D-4BD1-AAF4-2648E7E992D8}" type="presParOf" srcId="{333A1088-737F-45CB-B68E-254E46348037}" destId="{5A5FFA88-C948-4069-8E93-59FA12366E83}" srcOrd="18" destOrd="0" presId="urn:microsoft.com/office/officeart/2005/8/layout/target3"/>
    <dgm:cxn modelId="{19C9E321-56AE-458A-94A8-1C610B9AEB6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1997" y="0"/>
          <a:ext cx="4320479" cy="43204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144010" y="0"/>
          <a:ext cx="5832648" cy="43204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Halže, příspěvková organizace</a:t>
          </a:r>
          <a:endParaRPr lang="cs-CZ" sz="1800" kern="1200" dirty="0"/>
        </a:p>
      </dsp:txBody>
      <dsp:txXfrm>
        <a:off x="2144010" y="0"/>
        <a:ext cx="5832648" cy="691276"/>
      </dsp:txXfrm>
    </dsp:sp>
    <dsp:sp modelId="{A52A0455-90FF-4808-ABD0-F02540D31D5A}">
      <dsp:nvSpPr>
        <dsp:cNvPr id="0" name=""/>
        <dsp:cNvSpPr/>
      </dsp:nvSpPr>
      <dsp:spPr>
        <a:xfrm>
          <a:off x="451652" y="691276"/>
          <a:ext cx="3413179" cy="34131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158242" y="691276"/>
          <a:ext cx="5832648" cy="34131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Hana Fukalová</a:t>
          </a:r>
          <a:endParaRPr lang="cs-CZ" sz="1800" kern="1200" dirty="0"/>
        </a:p>
      </dsp:txBody>
      <dsp:txXfrm>
        <a:off x="2158242" y="691276"/>
        <a:ext cx="5832648" cy="691276"/>
      </dsp:txXfrm>
    </dsp:sp>
    <dsp:sp modelId="{313FC574-E1CD-4FB4-B054-0B805CE0447D}">
      <dsp:nvSpPr>
        <dsp:cNvPr id="0" name=""/>
        <dsp:cNvSpPr/>
      </dsp:nvSpPr>
      <dsp:spPr>
        <a:xfrm>
          <a:off x="905303" y="1382553"/>
          <a:ext cx="2505878" cy="25058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154246" y="1271179"/>
          <a:ext cx="5840638" cy="2728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</a:t>
          </a:r>
          <a:r>
            <a:rPr lang="cs-CZ" sz="1800" kern="1200" baseline="0" dirty="0" smtClean="0"/>
            <a:t> VY_32_INOVACE_MATEMATIKA_05_Obdélník</a:t>
          </a:r>
          <a:endParaRPr lang="cs-CZ" sz="1800" kern="1200" dirty="0"/>
        </a:p>
      </dsp:txBody>
      <dsp:txXfrm>
        <a:off x="2154246" y="1271179"/>
        <a:ext cx="5840638" cy="752724"/>
      </dsp:txXfrm>
    </dsp:sp>
    <dsp:sp modelId="{FFC9F71D-1B4F-4AD9-A4A6-86ADEFC8AF5C}">
      <dsp:nvSpPr>
        <dsp:cNvPr id="0" name=""/>
        <dsp:cNvSpPr/>
      </dsp:nvSpPr>
      <dsp:spPr>
        <a:xfrm>
          <a:off x="1358953" y="2073830"/>
          <a:ext cx="1598577" cy="159857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160225" y="2088233"/>
          <a:ext cx="5832648" cy="15985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TEMA: PROCVIČENÍ A UPEVNĚNÍ UČIVA</a:t>
          </a:r>
          <a:endParaRPr lang="cs-CZ" sz="1800" kern="1200" dirty="0"/>
        </a:p>
      </dsp:txBody>
      <dsp:txXfrm>
        <a:off x="2160225" y="2088233"/>
        <a:ext cx="5832648" cy="691276"/>
      </dsp:txXfrm>
    </dsp:sp>
    <dsp:sp modelId="{EE85B701-7295-41C0-BA7A-34D3756A2AE6}">
      <dsp:nvSpPr>
        <dsp:cNvPr id="0" name=""/>
        <dsp:cNvSpPr/>
      </dsp:nvSpPr>
      <dsp:spPr>
        <a:xfrm>
          <a:off x="1812603" y="2765107"/>
          <a:ext cx="691276" cy="6912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158242" y="2765107"/>
          <a:ext cx="5832648" cy="6912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CZ.1.07/1.4.00/21.3551</a:t>
          </a:r>
          <a:endParaRPr lang="cs-CZ" sz="1800" kern="1200" dirty="0"/>
        </a:p>
      </dsp:txBody>
      <dsp:txXfrm>
        <a:off x="2158242" y="2765107"/>
        <a:ext cx="5832648" cy="6912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pPr/>
              <a:t>12.2.2014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12.2.2014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OBDÉLNÍK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Matematika – 4.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8881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2833384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08111214"/>
              </p:ext>
            </p:extLst>
          </p:nvPr>
        </p:nvGraphicFramePr>
        <p:xfrm>
          <a:off x="539552" y="332656"/>
          <a:ext cx="7992888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6957" y="5013325"/>
            <a:ext cx="4229099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830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je určena žákům 4. </a:t>
            </a:r>
            <a:r>
              <a:rPr lang="cs-CZ" dirty="0" smtClean="0"/>
              <a:t>ročníku</a:t>
            </a:r>
          </a:p>
          <a:p>
            <a:r>
              <a:rPr lang="cs-CZ" dirty="0" smtClean="0"/>
              <a:t>Využití v předmětu matematika na interaktivní tabuli</a:t>
            </a:r>
            <a:endParaRPr lang="cs-CZ" dirty="0"/>
          </a:p>
          <a:p>
            <a:r>
              <a:rPr lang="cs-CZ" dirty="0"/>
              <a:t>Připomeneme si </a:t>
            </a:r>
            <a:r>
              <a:rPr lang="cs-CZ" dirty="0" smtClean="0"/>
              <a:t>charakteristiku obdélníku</a:t>
            </a:r>
            <a:endParaRPr lang="cs-CZ" dirty="0"/>
          </a:p>
          <a:p>
            <a:r>
              <a:rPr lang="cs-CZ" dirty="0" smtClean="0"/>
              <a:t>Zopakujeme si výpočet obvodu obdélníku </a:t>
            </a:r>
          </a:p>
          <a:p>
            <a:r>
              <a:rPr lang="cs-CZ" dirty="0" smtClean="0"/>
              <a:t>V posledním snímku zkusíme vypočítat chybějící délku strany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9479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prezentaci použity obrázky z galerie Klipart Microsoft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6963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txBody>
          <a:bodyPr/>
          <a:lstStyle/>
          <a:p>
            <a:r>
              <a:rPr lang="cs-CZ" dirty="0" smtClean="0"/>
              <a:t>Obdélník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72816"/>
            <a:ext cx="6777317" cy="2689524"/>
          </a:xfrm>
        </p:spPr>
        <p:txBody>
          <a:bodyPr/>
          <a:lstStyle/>
          <a:p>
            <a:r>
              <a:rPr lang="cs-CZ" dirty="0" smtClean="0"/>
              <a:t>Obrazec – čtyřúhelník</a:t>
            </a:r>
          </a:p>
          <a:p>
            <a:r>
              <a:rPr lang="cs-CZ" dirty="0" smtClean="0"/>
              <a:t>4 vrcholy a 4 strany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Sousední</a:t>
            </a:r>
            <a:r>
              <a:rPr lang="cs-CZ" dirty="0" smtClean="0"/>
              <a:t> strany jsou na sebe </a:t>
            </a:r>
            <a:r>
              <a:rPr lang="cs-CZ" b="1" dirty="0" smtClean="0">
                <a:solidFill>
                  <a:srgbClr val="FF0000"/>
                </a:solidFill>
              </a:rPr>
              <a:t>kolmé</a:t>
            </a:r>
            <a:r>
              <a:rPr lang="cs-CZ" dirty="0" smtClean="0"/>
              <a:t> a </a:t>
            </a:r>
            <a:r>
              <a:rPr lang="cs-CZ" b="1" dirty="0" smtClean="0">
                <a:solidFill>
                  <a:srgbClr val="FF0000"/>
                </a:solidFill>
              </a:rPr>
              <a:t>různě dlouhé</a:t>
            </a:r>
          </a:p>
          <a:p>
            <a:r>
              <a:rPr lang="cs-CZ" b="1" dirty="0" smtClean="0">
                <a:solidFill>
                  <a:srgbClr val="00B0F0"/>
                </a:solidFill>
              </a:rPr>
              <a:t>Protější</a:t>
            </a:r>
            <a:r>
              <a:rPr lang="cs-CZ" dirty="0" smtClean="0"/>
              <a:t> strany jsou </a:t>
            </a:r>
            <a:r>
              <a:rPr lang="cs-CZ" b="1" dirty="0" smtClean="0">
                <a:solidFill>
                  <a:srgbClr val="00B0F0"/>
                </a:solidFill>
              </a:rPr>
              <a:t>rovnoběžné</a:t>
            </a:r>
            <a:r>
              <a:rPr lang="cs-CZ" dirty="0" smtClean="0"/>
              <a:t> a </a:t>
            </a:r>
            <a:r>
              <a:rPr lang="cs-CZ" b="1" dirty="0" smtClean="0">
                <a:solidFill>
                  <a:srgbClr val="00B0F0"/>
                </a:solidFill>
              </a:rPr>
              <a:t>stejně dlouhé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699792" y="4437112"/>
            <a:ext cx="3816424" cy="1368152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411760" y="580526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16216" y="58052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16216" y="414818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29702" y="4148181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45986" y="5805264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40032" y="4941168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416954" y="4005064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29702" y="4941168"/>
            <a:ext cx="226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cxnSp>
        <p:nvCxnSpPr>
          <p:cNvPr id="18" name="Přímá spojnice 17"/>
          <p:cNvCxnSpPr/>
          <p:nvPr/>
        </p:nvCxnSpPr>
        <p:spPr>
          <a:xfrm>
            <a:off x="2699792" y="4374396"/>
            <a:ext cx="3816424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699792" y="5874447"/>
            <a:ext cx="3816424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91311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Obvod obdélníku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38905" y="2078080"/>
            <a:ext cx="6777317" cy="673300"/>
          </a:xfrm>
        </p:spPr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o</a:t>
            </a:r>
            <a:r>
              <a:rPr lang="cs-CZ" b="1" dirty="0" smtClean="0">
                <a:solidFill>
                  <a:srgbClr val="FF0000"/>
                </a:solidFill>
              </a:rPr>
              <a:t> = 2 . (a + b)  nebo o = 2. a + 2 . b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691680" y="2996952"/>
            <a:ext cx="2520000" cy="1080120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407707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11680" y="407161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11680" y="2737712"/>
            <a:ext cx="43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03648" y="273771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43808" y="407707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11820" y="3425722"/>
            <a:ext cx="215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792016" y="256671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63971" y="335234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92080" y="310704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= 7 cm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364088" y="355907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 = 3 cm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552003" y="4581128"/>
            <a:ext cx="17958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 = 2 . (7 + 3)</a:t>
            </a:r>
          </a:p>
          <a:p>
            <a:r>
              <a:rPr lang="cs-CZ" dirty="0"/>
              <a:t>o</a:t>
            </a:r>
            <a:r>
              <a:rPr lang="cs-CZ" dirty="0" smtClean="0"/>
              <a:t> = 2 . 10</a:t>
            </a:r>
          </a:p>
          <a:p>
            <a:r>
              <a:rPr lang="cs-CZ" u="sng" dirty="0"/>
              <a:t>o</a:t>
            </a:r>
            <a:r>
              <a:rPr lang="cs-CZ" u="sng" dirty="0" smtClean="0"/>
              <a:t> = 20 cm</a:t>
            </a:r>
            <a:endParaRPr lang="cs-CZ" u="sng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586305" y="4858127"/>
            <a:ext cx="1007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nebo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148064" y="4581128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 = 2 . 7 + 2 . 3</a:t>
            </a:r>
          </a:p>
          <a:p>
            <a:r>
              <a:rPr lang="cs-CZ" dirty="0"/>
              <a:t>o</a:t>
            </a:r>
            <a:r>
              <a:rPr lang="cs-CZ" dirty="0" smtClean="0"/>
              <a:t> = 14 + 6</a:t>
            </a:r>
          </a:p>
          <a:p>
            <a:r>
              <a:rPr lang="cs-CZ" u="sng" dirty="0"/>
              <a:t>o</a:t>
            </a:r>
            <a:r>
              <a:rPr lang="cs-CZ" u="sng" dirty="0" smtClean="0"/>
              <a:t> = 20 cm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xmlns="" val="357444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Vypočítejte obvody obdélníků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3"/>
            <a:ext cx="6777317" cy="529284"/>
          </a:xfrm>
        </p:spPr>
        <p:txBody>
          <a:bodyPr/>
          <a:lstStyle/>
          <a:p>
            <a:r>
              <a:rPr lang="cs-CZ" dirty="0" smtClean="0"/>
              <a:t>Počítáme zpaměti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2867375"/>
              </p:ext>
            </p:extLst>
          </p:nvPr>
        </p:nvGraphicFramePr>
        <p:xfrm>
          <a:off x="1331640" y="2996952"/>
          <a:ext cx="60960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6291049"/>
              </p:ext>
            </p:extLst>
          </p:nvPr>
        </p:nvGraphicFramePr>
        <p:xfrm>
          <a:off x="7668344" y="2996952"/>
          <a:ext cx="671736" cy="294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/>
              </a:tblGrid>
              <a:tr h="367685">
                <a:tc>
                  <a:txBody>
                    <a:bodyPr/>
                    <a:lstStyle/>
                    <a:p>
                      <a:pPr algn="ctr"/>
                      <a:r>
                        <a:rPr lang="cs-CZ" sz="800" dirty="0" smtClean="0"/>
                        <a:t>kontrola</a:t>
                      </a:r>
                      <a:endParaRPr lang="cs-CZ" sz="800" dirty="0"/>
                    </a:p>
                  </a:txBody>
                  <a:tcPr/>
                </a:tc>
              </a:tr>
              <a:tr h="36768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</a:tr>
              <a:tr h="36768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</a:t>
                      </a:r>
                      <a:endParaRPr lang="cs-CZ" dirty="0"/>
                    </a:p>
                  </a:txBody>
                  <a:tcPr/>
                </a:tc>
              </a:tr>
              <a:tr h="36768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</a:tr>
              <a:tr h="36768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28</a:t>
                      </a:r>
                      <a:endParaRPr lang="cs-CZ" dirty="0"/>
                    </a:p>
                  </a:txBody>
                  <a:tcPr/>
                </a:tc>
              </a:tr>
              <a:tr h="36768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54</a:t>
                      </a:r>
                      <a:endParaRPr lang="cs-CZ" dirty="0"/>
                    </a:p>
                  </a:txBody>
                  <a:tcPr/>
                </a:tc>
              </a:tr>
              <a:tr h="36768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38</a:t>
                      </a:r>
                      <a:endParaRPr lang="cs-CZ" dirty="0"/>
                    </a:p>
                  </a:txBody>
                  <a:tcPr/>
                </a:tc>
              </a:tr>
              <a:tr h="36768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44595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52912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Dokážete vypočítat chybějící délku strany?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3"/>
            <a:ext cx="6777317" cy="889323"/>
          </a:xfrm>
        </p:spPr>
        <p:txBody>
          <a:bodyPr/>
          <a:lstStyle/>
          <a:p>
            <a:r>
              <a:rPr lang="cs-CZ" dirty="0" smtClean="0"/>
              <a:t>Připomeneme si vzorec: </a:t>
            </a:r>
            <a:r>
              <a:rPr lang="cs-CZ" b="1" dirty="0" smtClean="0">
                <a:solidFill>
                  <a:srgbClr val="FF0000"/>
                </a:solidFill>
              </a:rPr>
              <a:t>o = 2 . (a + b)</a:t>
            </a:r>
            <a:r>
              <a:rPr lang="cs-CZ" dirty="0" smtClean="0"/>
              <a:t> nebo </a:t>
            </a:r>
            <a:r>
              <a:rPr lang="cs-CZ" b="1" dirty="0" smtClean="0">
                <a:solidFill>
                  <a:srgbClr val="FF0000"/>
                </a:solidFill>
              </a:rPr>
              <a:t>o = 2 .a + 2 . b</a:t>
            </a:r>
            <a:endParaRPr lang="cs-CZ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4981711"/>
              </p:ext>
            </p:extLst>
          </p:nvPr>
        </p:nvGraphicFramePr>
        <p:xfrm>
          <a:off x="1187624" y="1772816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Pro chytré hlavy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50474791"/>
              </p:ext>
            </p:extLst>
          </p:nvPr>
        </p:nvGraphicFramePr>
        <p:xfrm>
          <a:off x="1259632" y="3284984"/>
          <a:ext cx="60960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hfukalova\AppData\Local\Microsoft\Windows\Temporary Internet Files\Content.IE5\E4P95PT7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573016"/>
            <a:ext cx="614053" cy="41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hfukalova\AppData\Local\Microsoft\Windows\Temporary Internet Files\Content.IE5\E4P95PT7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710" y="5136646"/>
            <a:ext cx="614053" cy="41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hfukalova\AppData\Local\Microsoft\Windows\Temporary Internet Files\Content.IE5\E4P95PT7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3" y="4797152"/>
            <a:ext cx="614053" cy="41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hfukalova\AppData\Local\Microsoft\Windows\Temporary Internet Files\Content.IE5\E4P95PT7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2650" y="4407793"/>
            <a:ext cx="614053" cy="41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hfukalova\AppData\Local\Microsoft\Windows\Temporary Internet Files\Content.IE5\E4P95PT7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990404"/>
            <a:ext cx="614053" cy="41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hfukalova\AppData\Local\Microsoft\Windows\Temporary Internet Files\Content.IE5\E4P95PT7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2" y="5445224"/>
            <a:ext cx="614053" cy="41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51059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48</TotalTime>
  <Words>269</Words>
  <Application>Microsoft Office PowerPoint</Application>
  <PresentationFormat>Předvádění na obrazovce (4:3)</PresentationFormat>
  <Paragraphs>98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Austin</vt:lpstr>
      <vt:lpstr>OBDÉLNÍK</vt:lpstr>
      <vt:lpstr>Snímek 2</vt:lpstr>
      <vt:lpstr>ANOTACE</vt:lpstr>
      <vt:lpstr>CITACE</vt:lpstr>
      <vt:lpstr>Obdélník</vt:lpstr>
      <vt:lpstr>Obvod obdélníku</vt:lpstr>
      <vt:lpstr>Vypočítejte obvody obdélníků</vt:lpstr>
      <vt:lpstr>Dokážete vypočítat chybějící délku strany?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OBDÉLNÍK</dc:title>
  <dc:creator>Fukalová Hana</dc:creator>
  <cp:lastModifiedBy>Dum</cp:lastModifiedBy>
  <cp:revision>7</cp:revision>
  <dcterms:created xsi:type="dcterms:W3CDTF">2014-02-12T16:02:22Z</dcterms:created>
  <dcterms:modified xsi:type="dcterms:W3CDTF">2014-02-12T17:54:24Z</dcterms:modified>
</cp:coreProperties>
</file>