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5" autoAdjust="0"/>
    <p:restoredTop sz="94660"/>
  </p:normalViewPr>
  <p:slideViewPr>
    <p:cSldViewPr>
      <p:cViewPr>
        <p:scale>
          <a:sx n="78" d="100"/>
          <a:sy n="78" d="100"/>
        </p:scale>
        <p:origin x="-2574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B702A-20E8-4ABC-8EBF-1A660CE114F0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BCACF-46F0-479B-8916-636769A3D3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3665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Tato prezentace může sloužit</a:t>
            </a:r>
            <a:r>
              <a:rPr lang="cs-CZ" baseline="0" dirty="0" smtClean="0"/>
              <a:t> jako opakovací test pro celou třídu. Nebo jej lze užít k opakování jednotlivců.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BCACF-46F0-479B-8916-636769A3D3F5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3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04DA4A-23BD-46F3-9D09-BB3A6F09F322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8370E3-CE88-4304-A45B-B09C2DE20A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DC5AC8-9F77-4DEF-81BE-680BB6375DD2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9D6343-87B3-4E0C-A6CB-324BC762746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27AD53-3977-4266-902B-C5368B013925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09E509-D58A-426F-A435-DCCBF427E9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F45C99-EE5E-479A-9B2A-7B0A207743EA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1E4F55-BB0E-4588-893F-FF1A7F14AC7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535D05-FC90-4148-81FE-FFA669FEB421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19B838-E183-47D9-B990-DF90EEC9B46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31C736-DD0F-4FFA-8741-347D5A40F110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BCCD23-1CCF-453C-9EDC-479DF7945D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34E1D-FE67-4B1A-933D-063BC8A8977D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DFF489-C073-4F2D-AAA9-43F3B8757F7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1642B2-ABE2-4456-8B3A-1CF9494A0964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16E20A-CC2D-4FFB-9107-BA2906418F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67EB8-327D-4047-9431-5B513DD19B47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5142C9-4280-433E-97B8-DA3E39677E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49BB27-EE68-495E-8568-154647E24C50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503123-2819-4AD9-BD2A-C44408D879D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239338-0273-46C3-AADC-427A53327205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2ABE3F-2E0C-4C33-BEE9-32269151A1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ll/>
    <p:sndAc>
      <p:stSnd>
        <p:snd r:embed="rId1" name="voltag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DF0005B-72DA-4AB0-95A1-7DADBDBB3D78}" type="datetimeFigureOut">
              <a:rPr lang="cs-CZ" smtClean="0"/>
              <a:pPr>
                <a:defRPr/>
              </a:pPr>
              <a:t>1.7.2013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94CF453-26C9-4E1D-AC16-0F6615C375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pull/>
    <p:sndAc>
      <p:stSnd>
        <p:snd r:embed="rId13" name="voltage.wav"/>
      </p:stSnd>
    </p:sndAc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4.png"/><Relationship Id="rId7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microsoft.com/office/2007/relationships/hdphoto" Target="../media/hdphoto1.wdp"/><Relationship Id="rId9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12" Type="http://schemas.openxmlformats.org/officeDocument/2006/relationships/slide" Target="slide1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5" Type="http://schemas.openxmlformats.org/officeDocument/2006/relationships/slide" Target="slide3.xml"/><Relationship Id="rId10" Type="http://schemas.openxmlformats.org/officeDocument/2006/relationships/slide" Target="slide8.xml"/><Relationship Id="rId4" Type="http://schemas.microsoft.com/office/2007/relationships/hdphoto" Target="../media/hdphoto2.wdp"/><Relationship Id="rId9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defRPr/>
            </a:pPr>
            <a:r>
              <a:rPr lang="cs-CZ" sz="1500" dirty="0" smtClean="0"/>
              <a:t>Základní škola a mateřská škola Nesovice, příspěvková organizace; </a:t>
            </a:r>
            <a:r>
              <a:rPr lang="cs-CZ" sz="1500" dirty="0"/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500" dirty="0" smtClean="0"/>
              <a:t>III/2 Inovace a zkvalitnění výuky prostřednictvím ICT</a:t>
            </a:r>
          </a:p>
          <a:p>
            <a:pPr eaLnBrk="1" hangingPunct="1">
              <a:defRPr/>
            </a:pPr>
            <a:r>
              <a:rPr lang="cs-CZ" sz="1500" dirty="0" smtClean="0"/>
              <a:t>VY_32_INOVACE_05_Test znalost klávesnice</a:t>
            </a:r>
            <a:endParaRPr lang="cs-CZ" sz="15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500" dirty="0" smtClean="0"/>
              <a:t>Ověření dovedností a znalostí při práci s klávesnicí.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500" dirty="0" smtClean="0"/>
              <a:t>Mgr. Iva Hanáková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Test - KLÁVESNICE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58924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/>
    <p:sndAc>
      <p:stSnd>
        <p:snd r:embed="rId3" name="voltag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z="1800" dirty="0"/>
              <a:t>Ověření dovedností a znalostí při práci s klávesnicí.</a:t>
            </a:r>
          </a:p>
          <a:p>
            <a:endParaRPr lang="cs-CZ" dirty="0"/>
          </a:p>
          <a:p>
            <a:r>
              <a:rPr lang="cs-CZ" dirty="0" smtClean="0"/>
              <a:t>PŘEDMĚT: Informatika</a:t>
            </a:r>
          </a:p>
          <a:p>
            <a:r>
              <a:rPr lang="cs-CZ" smtClean="0"/>
              <a:t>ROČNÍK: 4.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471055"/>
      </p:ext>
    </p:extLst>
  </p:cSld>
  <p:clrMapOvr>
    <a:masterClrMapping/>
  </p:clrMapOvr>
  <p:transition>
    <p:pull/>
    <p:sndAc>
      <p:stSnd>
        <p:snd r:embed="rId2" name="voltage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K čemu slouží klávesová zkratka </a:t>
            </a:r>
            <a:b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3600" b="1" u="sng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Ctrl + C</a:t>
            </a:r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400" dirty="0" smtClean="0"/>
              <a:t> Označí celý dokument.</a:t>
            </a:r>
          </a:p>
          <a:p>
            <a:pPr marL="1257300" lvl="2" indent="-457200">
              <a:buAutoNum type="alphaUcParenR"/>
            </a:pPr>
            <a:r>
              <a:rPr lang="cs-CZ" sz="5400" dirty="0" smtClean="0"/>
              <a:t> Ke kopírování.</a:t>
            </a:r>
          </a:p>
          <a:p>
            <a:pPr marL="1257300" lvl="2" indent="-457200">
              <a:buAutoNum type="alphaUcParenR"/>
            </a:pPr>
            <a:r>
              <a:rPr lang="cs-CZ" sz="5400" dirty="0" smtClean="0"/>
              <a:t> Ke vkládání.</a:t>
            </a:r>
            <a:endParaRPr lang="cs-CZ" sz="5400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74842910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7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K čemu slouží klávesa </a:t>
            </a:r>
            <a:r>
              <a:rPr lang="cs-CZ" sz="3700" b="1" u="sng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Backspace</a:t>
            </a:r>
            <a:r>
              <a:rPr lang="cs-CZ" sz="37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cs-CZ" sz="37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000" dirty="0" smtClean="0"/>
              <a:t> Maže text za kurzorem.</a:t>
            </a:r>
          </a:p>
          <a:p>
            <a:pPr marL="1257300" lvl="2" indent="-457200">
              <a:buAutoNum type="alphaUcParenR"/>
            </a:pPr>
            <a:r>
              <a:rPr lang="cs-CZ" sz="5000" dirty="0" smtClean="0"/>
              <a:t> Maže text před kurzorem.</a:t>
            </a:r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3. Pro vkládání textu nebo obrázku užíváme klávesovou zkratku: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400" dirty="0" smtClean="0"/>
              <a:t>Ctrl + V</a:t>
            </a:r>
          </a:p>
          <a:p>
            <a:pPr marL="1257300" lvl="2" indent="-457200">
              <a:buAutoNum type="alphaUcParenR"/>
            </a:pPr>
            <a:r>
              <a:rPr lang="cs-CZ" sz="5400" dirty="0" smtClean="0"/>
              <a:t>Ctrl + C</a:t>
            </a:r>
          </a:p>
          <a:p>
            <a:pPr marL="1257300" lvl="2" indent="-457200">
              <a:buAutoNum type="alphaUcParenR"/>
            </a:pPr>
            <a:r>
              <a:rPr lang="cs-CZ" sz="5400" dirty="0" smtClean="0"/>
              <a:t>Ctrl + X</a:t>
            </a:r>
            <a:endParaRPr lang="cs-CZ" sz="54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4. Pro psaní velkých písmen užíváme klávesu: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400" dirty="0" smtClean="0"/>
              <a:t> </a:t>
            </a:r>
            <a:r>
              <a:rPr lang="cs-CZ" sz="5400" dirty="0" err="1" smtClean="0"/>
              <a:t>Num</a:t>
            </a:r>
            <a:r>
              <a:rPr lang="cs-CZ" sz="5400" dirty="0" smtClean="0"/>
              <a:t> </a:t>
            </a:r>
            <a:r>
              <a:rPr lang="cs-CZ" sz="5400" dirty="0" err="1" smtClean="0"/>
              <a:t>Lock</a:t>
            </a:r>
            <a:endParaRPr lang="cs-CZ" sz="5400" dirty="0" smtClean="0"/>
          </a:p>
          <a:p>
            <a:pPr marL="1257300" lvl="2" indent="-457200">
              <a:buAutoNum type="alphaUcParenR"/>
            </a:pPr>
            <a:r>
              <a:rPr lang="cs-CZ" sz="5400" dirty="0" smtClean="0"/>
              <a:t> Caps </a:t>
            </a:r>
            <a:r>
              <a:rPr lang="cs-CZ" sz="5400" dirty="0" err="1" smtClean="0"/>
              <a:t>Lock</a:t>
            </a:r>
            <a:endParaRPr lang="cs-CZ" sz="5400" dirty="0" smtClean="0"/>
          </a:p>
          <a:p>
            <a:pPr marL="1257300" lvl="2" indent="-457200">
              <a:buAutoNum type="alphaUcParenR"/>
            </a:pPr>
            <a:r>
              <a:rPr lang="cs-CZ" sz="5400" dirty="0" smtClean="0"/>
              <a:t> Enter</a:t>
            </a:r>
            <a:endParaRPr lang="cs-CZ" sz="54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Text za kurzorem smažeme pomocí klávesy: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400" dirty="0" smtClean="0"/>
              <a:t> </a:t>
            </a:r>
            <a:r>
              <a:rPr lang="cs-CZ" sz="5400" dirty="0" err="1" smtClean="0"/>
              <a:t>Home</a:t>
            </a:r>
            <a:endParaRPr lang="cs-CZ" sz="5400" dirty="0" smtClean="0"/>
          </a:p>
          <a:p>
            <a:pPr marL="1257300" lvl="2" indent="-457200">
              <a:buAutoNum type="alphaUcParenR"/>
            </a:pPr>
            <a:r>
              <a:rPr lang="cs-CZ" sz="5400" dirty="0" smtClean="0"/>
              <a:t> </a:t>
            </a:r>
            <a:r>
              <a:rPr lang="cs-CZ" sz="5400" dirty="0" err="1" smtClean="0"/>
              <a:t>Delete</a:t>
            </a:r>
            <a:endParaRPr lang="cs-CZ" sz="5400" dirty="0" smtClean="0"/>
          </a:p>
          <a:p>
            <a:pPr marL="1257300" lvl="2" indent="-457200">
              <a:buAutoNum type="alphaUcParenR"/>
            </a:pPr>
            <a:r>
              <a:rPr lang="cs-CZ" sz="5400" dirty="0" smtClean="0"/>
              <a:t> Enter</a:t>
            </a:r>
            <a:endParaRPr lang="cs-CZ" sz="54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7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6. Jaké klávesy musíš stisknout pro napsání velkého písmene P?</a:t>
            </a:r>
            <a:endParaRPr lang="cs-CZ" sz="37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4800" dirty="0" smtClean="0"/>
              <a:t> Shift a současně  klávesu s  </a:t>
            </a:r>
            <a:r>
              <a:rPr lang="cs-CZ" sz="4800" dirty="0" err="1" smtClean="0"/>
              <a:t>pímenem</a:t>
            </a:r>
            <a:r>
              <a:rPr lang="cs-CZ" sz="4800" dirty="0" smtClean="0"/>
              <a:t> P</a:t>
            </a:r>
          </a:p>
          <a:p>
            <a:pPr marL="1257300" lvl="2" indent="-457200">
              <a:buAutoNum type="alphaUcParenR"/>
            </a:pPr>
            <a:r>
              <a:rPr lang="cs-CZ" sz="4800" dirty="0"/>
              <a:t> </a:t>
            </a:r>
            <a:r>
              <a:rPr lang="cs-CZ" sz="4800" dirty="0" smtClean="0"/>
              <a:t>Shift a potom klávesu s písmenem P</a:t>
            </a:r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7. Kolik máme tzv. FUNKČNÍCH KLÁVES?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400" dirty="0"/>
              <a:t> </a:t>
            </a:r>
            <a:r>
              <a:rPr lang="cs-CZ" sz="5400" dirty="0" smtClean="0"/>
              <a:t>10</a:t>
            </a:r>
          </a:p>
          <a:p>
            <a:pPr marL="1257300" lvl="2" indent="-457200">
              <a:buAutoNum type="alphaUcParenR"/>
            </a:pPr>
            <a:r>
              <a:rPr lang="cs-CZ" sz="5400" dirty="0"/>
              <a:t> </a:t>
            </a:r>
            <a:r>
              <a:rPr lang="cs-CZ" sz="5400" dirty="0" smtClean="0"/>
              <a:t>11</a:t>
            </a:r>
          </a:p>
          <a:p>
            <a:pPr marL="1257300" lvl="2" indent="-457200">
              <a:buAutoNum type="alphaUcParenR"/>
            </a:pPr>
            <a:r>
              <a:rPr lang="cs-CZ" sz="5400" dirty="0"/>
              <a:t> </a:t>
            </a:r>
            <a:r>
              <a:rPr lang="cs-CZ" sz="5400" dirty="0" smtClean="0"/>
              <a:t>12</a:t>
            </a:r>
            <a:endParaRPr lang="cs-CZ" sz="54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8. Pod jakou funkční klávesou najdeme nápovědu?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257300" lvl="2" indent="-457200">
              <a:buAutoNum type="alphaUcParenR"/>
            </a:pPr>
            <a:r>
              <a:rPr lang="cs-CZ" sz="5400" dirty="0"/>
              <a:t> </a:t>
            </a:r>
            <a:r>
              <a:rPr lang="cs-CZ" sz="5400" dirty="0" smtClean="0"/>
              <a:t>F1</a:t>
            </a:r>
          </a:p>
          <a:p>
            <a:pPr marL="1257300" lvl="2" indent="-457200">
              <a:buAutoNum type="alphaUcParenR"/>
            </a:pPr>
            <a:r>
              <a:rPr lang="cs-CZ" sz="5400" dirty="0" smtClean="0"/>
              <a:t> F2</a:t>
            </a:r>
          </a:p>
          <a:p>
            <a:pPr marL="1257300" lvl="2" indent="-457200">
              <a:buAutoNum type="alphaUcParenR"/>
            </a:pPr>
            <a:r>
              <a:rPr lang="cs-CZ" sz="5400" dirty="0" smtClean="0"/>
              <a:t> F3</a:t>
            </a:r>
            <a:endParaRPr lang="cs-CZ" sz="54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8172400" y="544522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8172400" y="5733256"/>
            <a:ext cx="180000" cy="180000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gradFill flip="none" rotWithShape="1">
                <a:gsLst>
                  <a:gs pos="0">
                    <a:schemeClr val="lt1">
                      <a:shade val="30000"/>
                      <a:satMod val="115000"/>
                    </a:schemeClr>
                  </a:gs>
                  <a:gs pos="50000">
                    <a:schemeClr val="lt1">
                      <a:shade val="67500"/>
                      <a:satMod val="115000"/>
                    </a:schemeClr>
                  </a:gs>
                  <a:gs pos="100000">
                    <a:schemeClr val="lt1"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1714500" lvl="2" indent="-914400">
              <a:buAutoNum type="arabicPeriod"/>
            </a:pPr>
            <a:r>
              <a:rPr lang="cs-CZ" sz="5400" dirty="0" smtClean="0"/>
              <a:t>B</a:t>
            </a:r>
          </a:p>
          <a:p>
            <a:pPr marL="1714500" lvl="2" indent="-914400">
              <a:buAutoNum type="arabicPeriod"/>
            </a:pPr>
            <a:r>
              <a:rPr lang="cs-CZ" sz="5400" dirty="0" smtClean="0"/>
              <a:t>B</a:t>
            </a:r>
          </a:p>
          <a:p>
            <a:pPr marL="1714500" lvl="2" indent="-914400">
              <a:buAutoNum type="arabicPeriod"/>
            </a:pPr>
            <a:r>
              <a:rPr lang="cs-CZ" sz="5400" dirty="0" smtClean="0"/>
              <a:t>A</a:t>
            </a:r>
          </a:p>
          <a:p>
            <a:pPr marL="1714500" lvl="2" indent="-914400">
              <a:buAutoNum type="arabicPeriod"/>
            </a:pPr>
            <a:r>
              <a:rPr lang="cs-CZ" sz="5400" dirty="0" smtClean="0"/>
              <a:t>B</a:t>
            </a:r>
          </a:p>
          <a:p>
            <a:pPr marL="1714500" lvl="2" indent="-914400">
              <a:buAutoNum type="arabicPeriod"/>
            </a:pPr>
            <a:endParaRPr lang="cs-CZ" sz="5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pPr marL="1714500" lvl="2" indent="-914400">
              <a:buFont typeface="+mj-lt"/>
              <a:buAutoNum type="arabicPeriod" startAt="5"/>
            </a:pPr>
            <a:r>
              <a:rPr lang="cs-CZ" sz="5400" dirty="0"/>
              <a:t>B</a:t>
            </a:r>
          </a:p>
          <a:p>
            <a:pPr marL="1714500" lvl="2" indent="-914400">
              <a:buAutoNum type="arabicPeriod" startAt="5"/>
            </a:pPr>
            <a:r>
              <a:rPr lang="cs-CZ" sz="5400" dirty="0" smtClean="0"/>
              <a:t>A</a:t>
            </a:r>
          </a:p>
          <a:p>
            <a:pPr marL="1714500" lvl="2" indent="-914400">
              <a:buAutoNum type="arabicPeriod" startAt="5"/>
            </a:pPr>
            <a:r>
              <a:rPr lang="cs-CZ" sz="5400" dirty="0" smtClean="0"/>
              <a:t>C</a:t>
            </a:r>
          </a:p>
          <a:p>
            <a:pPr marL="1714500" lvl="2" indent="-914400">
              <a:buAutoNum type="arabicPeriod" startAt="5"/>
            </a:pPr>
            <a:r>
              <a:rPr lang="cs-CZ" sz="5400" dirty="0" smtClean="0"/>
              <a:t>A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SPRÁVNÉ ODPOVĚDI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2986293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1772816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SPRÁVNĚ</a:t>
            </a:r>
            <a:endParaRPr lang="cs-CZ" sz="8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368" name="Picture 8" descr="C:\Users\pc\AppData\Local\Microsoft\Windows\Temporary Internet Files\Content.IE5\ZASQAA52\MC9004331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852" y="2996952"/>
            <a:ext cx="2464296" cy="24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>
            <a:hlinkClick r:id="rId5" action="ppaction://hlinksldjump"/>
          </p:cNvPr>
          <p:cNvSpPr/>
          <p:nvPr/>
        </p:nvSpPr>
        <p:spPr>
          <a:xfrm>
            <a:off x="3383888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2</a:t>
            </a:r>
            <a:endParaRPr lang="cs-CZ" sz="1100" dirty="0"/>
          </a:p>
        </p:txBody>
      </p:sp>
      <p:sp>
        <p:nvSpPr>
          <p:cNvPr id="7" name="Zaoblený obdélník 6">
            <a:hlinkClick r:id="rId6" action="ppaction://hlinksldjump"/>
          </p:cNvPr>
          <p:cNvSpPr/>
          <p:nvPr/>
        </p:nvSpPr>
        <p:spPr>
          <a:xfrm>
            <a:off x="3743928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3</a:t>
            </a:r>
            <a:endParaRPr lang="cs-CZ" sz="1100" dirty="0"/>
          </a:p>
        </p:txBody>
      </p:sp>
      <p:sp>
        <p:nvSpPr>
          <p:cNvPr id="8" name="Zaoblený obdélník 7">
            <a:hlinkClick r:id="rId7" action="ppaction://hlinksldjump"/>
          </p:cNvPr>
          <p:cNvSpPr/>
          <p:nvPr/>
        </p:nvSpPr>
        <p:spPr>
          <a:xfrm>
            <a:off x="4103968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4</a:t>
            </a:r>
            <a:endParaRPr lang="cs-CZ" sz="1100" dirty="0"/>
          </a:p>
        </p:txBody>
      </p:sp>
      <p:sp>
        <p:nvSpPr>
          <p:cNvPr id="9" name="Zaoblený obdélník 8">
            <a:hlinkClick r:id="rId8" action="ppaction://hlinksldjump"/>
          </p:cNvPr>
          <p:cNvSpPr/>
          <p:nvPr/>
        </p:nvSpPr>
        <p:spPr>
          <a:xfrm>
            <a:off x="4464008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5</a:t>
            </a:r>
            <a:endParaRPr lang="cs-CZ" sz="1100" dirty="0"/>
          </a:p>
        </p:txBody>
      </p:sp>
      <p:sp>
        <p:nvSpPr>
          <p:cNvPr id="10" name="Zaoblený obdélník 9">
            <a:hlinkClick r:id="rId9" action="ppaction://hlinksldjump"/>
          </p:cNvPr>
          <p:cNvSpPr/>
          <p:nvPr/>
        </p:nvSpPr>
        <p:spPr>
          <a:xfrm>
            <a:off x="4824048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6</a:t>
            </a:r>
            <a:endParaRPr lang="cs-CZ" sz="1100" dirty="0"/>
          </a:p>
        </p:txBody>
      </p:sp>
      <p:sp>
        <p:nvSpPr>
          <p:cNvPr id="12" name="Zaoblený obdélník 11">
            <a:hlinkClick r:id="rId10" action="ppaction://hlinksldjump"/>
          </p:cNvPr>
          <p:cNvSpPr/>
          <p:nvPr/>
        </p:nvSpPr>
        <p:spPr>
          <a:xfrm>
            <a:off x="5184088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7</a:t>
            </a:r>
            <a:endParaRPr lang="cs-CZ" sz="1100" dirty="0"/>
          </a:p>
        </p:txBody>
      </p:sp>
      <p:sp>
        <p:nvSpPr>
          <p:cNvPr id="13" name="Zaoblený obdélník 12">
            <a:hlinkClick r:id="rId11" action="ppaction://hlinksldjump"/>
          </p:cNvPr>
          <p:cNvSpPr/>
          <p:nvPr/>
        </p:nvSpPr>
        <p:spPr>
          <a:xfrm>
            <a:off x="5508104" y="6165304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8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4066740347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pc\AppData\Local\Microsoft\Windows\Temporary Internet Files\Content.IE5\IR3BFVTK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000" y="3140968"/>
            <a:ext cx="2484000" cy="24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75144" y="2060848"/>
            <a:ext cx="4193713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ŠPATNĚ</a:t>
            </a:r>
            <a:endParaRPr lang="cs-CZ" sz="8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 3">
            <a:hlinkClick r:id="rId5" action="ppaction://hlinksldjump"/>
          </p:cNvPr>
          <p:cNvSpPr/>
          <p:nvPr/>
        </p:nvSpPr>
        <p:spPr>
          <a:xfrm>
            <a:off x="3707904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1</a:t>
            </a:r>
            <a:endParaRPr lang="cs-CZ" sz="1100" dirty="0"/>
          </a:p>
        </p:txBody>
      </p:sp>
      <p:sp>
        <p:nvSpPr>
          <p:cNvPr id="5" name="Zaoblený obdélník 4">
            <a:hlinkClick r:id="rId6" action="ppaction://hlinksldjump"/>
          </p:cNvPr>
          <p:cNvSpPr/>
          <p:nvPr/>
        </p:nvSpPr>
        <p:spPr>
          <a:xfrm>
            <a:off x="3959952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2</a:t>
            </a:r>
            <a:endParaRPr lang="cs-CZ" sz="1100" dirty="0"/>
          </a:p>
        </p:txBody>
      </p:sp>
      <p:sp>
        <p:nvSpPr>
          <p:cNvPr id="6" name="Zaoblený obdélník 5">
            <a:hlinkClick r:id="rId7" action="ppaction://hlinksldjump"/>
          </p:cNvPr>
          <p:cNvSpPr/>
          <p:nvPr/>
        </p:nvSpPr>
        <p:spPr>
          <a:xfrm>
            <a:off x="4211960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3</a:t>
            </a:r>
            <a:endParaRPr lang="cs-CZ" sz="1100" dirty="0"/>
          </a:p>
        </p:txBody>
      </p:sp>
      <p:sp>
        <p:nvSpPr>
          <p:cNvPr id="7" name="Zaoblený obdélník 6">
            <a:hlinkClick r:id="rId8" action="ppaction://hlinksldjump"/>
          </p:cNvPr>
          <p:cNvSpPr/>
          <p:nvPr/>
        </p:nvSpPr>
        <p:spPr>
          <a:xfrm>
            <a:off x="4464008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4</a:t>
            </a:r>
            <a:endParaRPr lang="cs-CZ" sz="1100" dirty="0"/>
          </a:p>
        </p:txBody>
      </p:sp>
      <p:sp>
        <p:nvSpPr>
          <p:cNvPr id="8" name="Zaoblený obdélník 7">
            <a:hlinkClick r:id="rId9" action="ppaction://hlinksldjump"/>
          </p:cNvPr>
          <p:cNvSpPr/>
          <p:nvPr/>
        </p:nvSpPr>
        <p:spPr>
          <a:xfrm>
            <a:off x="4716016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5</a:t>
            </a:r>
            <a:endParaRPr lang="cs-CZ" sz="1100" dirty="0"/>
          </a:p>
        </p:txBody>
      </p:sp>
      <p:sp>
        <p:nvSpPr>
          <p:cNvPr id="9" name="Zaoblený obdélník 8">
            <a:hlinkClick r:id="rId10" action="ppaction://hlinksldjump"/>
          </p:cNvPr>
          <p:cNvSpPr/>
          <p:nvPr/>
        </p:nvSpPr>
        <p:spPr>
          <a:xfrm>
            <a:off x="4968064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6</a:t>
            </a:r>
            <a:endParaRPr lang="cs-CZ" sz="1100" dirty="0"/>
          </a:p>
        </p:txBody>
      </p:sp>
      <p:sp>
        <p:nvSpPr>
          <p:cNvPr id="10" name="Zaoblený obdélník 9">
            <a:hlinkClick r:id="rId11" action="ppaction://hlinksldjump"/>
          </p:cNvPr>
          <p:cNvSpPr/>
          <p:nvPr/>
        </p:nvSpPr>
        <p:spPr>
          <a:xfrm>
            <a:off x="5220072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7</a:t>
            </a:r>
            <a:endParaRPr lang="cs-CZ" sz="1100" dirty="0"/>
          </a:p>
        </p:txBody>
      </p:sp>
      <p:sp>
        <p:nvSpPr>
          <p:cNvPr id="11" name="Zaoblený obdélník 10">
            <a:hlinkClick r:id="rId12" action="ppaction://hlinksldjump"/>
          </p:cNvPr>
          <p:cNvSpPr/>
          <p:nvPr/>
        </p:nvSpPr>
        <p:spPr>
          <a:xfrm>
            <a:off x="5472120" y="6093296"/>
            <a:ext cx="180000" cy="180000"/>
          </a:xfrm>
          <a:prstGeom prst="roundRect">
            <a:avLst/>
          </a:prstGeom>
          <a:gradFill flip="none" rotWithShape="1">
            <a:gsLst>
              <a:gs pos="0">
                <a:schemeClr val="dk1">
                  <a:shade val="85000"/>
                </a:schemeClr>
              </a:gs>
              <a:gs pos="100000">
                <a:schemeClr val="dk1">
                  <a:tint val="90000"/>
                  <a:alpha val="100000"/>
                  <a:satMod val="200000"/>
                </a:schemeClr>
              </a:gs>
            </a:gsLst>
            <a:lin ang="16200000" scaled="1"/>
            <a:tileRect/>
          </a:gra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00" dirty="0" smtClean="0"/>
              <a:t>8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491237341"/>
      </p:ext>
    </p:extLst>
  </p:cSld>
  <p:clrMapOvr>
    <a:masterClrMapping/>
  </p:clrMapOvr>
  <p:transition>
    <p:pull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79</TotalTime>
  <Words>251</Words>
  <Application>Microsoft Office PowerPoint</Application>
  <PresentationFormat>Předvádění na obrazovce (4:3)</PresentationFormat>
  <Paragraphs>69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Horizont</vt:lpstr>
      <vt:lpstr>Test - KLÁVESNICE</vt:lpstr>
      <vt:lpstr>ANOTACE</vt:lpstr>
      <vt:lpstr>1. K čemu slouží klávesová zkratka  Ctrl + C?</vt:lpstr>
      <vt:lpstr>2. K čemu slouží klávesa Backspace?</vt:lpstr>
      <vt:lpstr>3. Pro vkládání textu nebo obrázku užíváme klávesovou zkratku:</vt:lpstr>
      <vt:lpstr>4. Pro psaní velkých písmen užíváme klávesu:</vt:lpstr>
      <vt:lpstr>5. Text za kurzorem smažeme pomocí klávesy:</vt:lpstr>
      <vt:lpstr>6. Jaké klávesy musíš stisknout pro napsání velkého písmene P?</vt:lpstr>
      <vt:lpstr>7. Kolik máme tzv. FUNKČNÍCH KLÁVES?</vt:lpstr>
      <vt:lpstr>8. Pod jakou funkční klávesou najdeme nápovědu?</vt:lpstr>
      <vt:lpstr>SPRÁVNÉ ODPOVĚDI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sborovna</cp:lastModifiedBy>
  <cp:revision>13</cp:revision>
  <dcterms:created xsi:type="dcterms:W3CDTF">2011-04-12T15:51:18Z</dcterms:created>
  <dcterms:modified xsi:type="dcterms:W3CDTF">2013-07-01T05:49:30Z</dcterms:modified>
</cp:coreProperties>
</file>