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1" r:id="rId3"/>
    <p:sldId id="274" r:id="rId4"/>
    <p:sldId id="272" r:id="rId5"/>
    <p:sldId id="266" r:id="rId6"/>
    <p:sldId id="257" r:id="rId7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53707912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Občanská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nauka – filozofie 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Filozofické disciplíny- ontologie, gnoseologie, antropologie, teologie, dějiny filozofie.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nauka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dataprojektor,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maturitního studia Mechanik elektronik, 2.ročník  Podnikání 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Vlastní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56365" y="1052736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Filozofické disciplíny 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VY_32_INOVACE_35_699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1200944"/>
            <a:ext cx="8352928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                                 </a:t>
            </a:r>
            <a:r>
              <a:rPr lang="cs-CZ" b="1" u="sng" dirty="0" smtClean="0"/>
              <a:t> FILOZOFIE </a:t>
            </a:r>
            <a:r>
              <a:rPr lang="cs-CZ" b="1" u="sng" dirty="0" smtClean="0">
                <a:sym typeface="Symbol"/>
              </a:rPr>
              <a:t>  FILOZOFICKÉ </a:t>
            </a:r>
            <a:r>
              <a:rPr lang="cs-CZ" b="1" u="sng" dirty="0" err="1" smtClean="0">
                <a:sym typeface="Symbol"/>
              </a:rPr>
              <a:t>DISCIPlÍNY</a:t>
            </a:r>
            <a:endParaRPr lang="cs-CZ" b="1" u="sng" dirty="0" smtClean="0">
              <a:sym typeface="Symbol"/>
            </a:endParaRPr>
          </a:p>
          <a:p>
            <a:r>
              <a:rPr lang="cs-CZ" b="1" u="sng" dirty="0" smtClean="0"/>
              <a:t>VĚDA  UNIVERZÁLNÍ     </a:t>
            </a:r>
            <a:r>
              <a:rPr lang="cs-CZ" dirty="0" smtClean="0"/>
              <a:t>= </a:t>
            </a:r>
            <a:r>
              <a:rPr lang="cs-CZ" dirty="0"/>
              <a:t>zkoumá svět jako celek </a:t>
            </a:r>
          </a:p>
          <a:p>
            <a:r>
              <a:rPr lang="cs-CZ" dirty="0"/>
              <a:t>	                         = zjišťuje a </a:t>
            </a:r>
            <a:r>
              <a:rPr lang="cs-CZ" b="1" u="sng" dirty="0"/>
              <a:t>zkoumá obecné zákonitosti, týkající se </a:t>
            </a:r>
            <a:r>
              <a:rPr lang="cs-CZ" b="1" dirty="0"/>
              <a:t>světa</a:t>
            </a:r>
          </a:p>
          <a:p>
            <a:r>
              <a:rPr lang="cs-CZ" dirty="0"/>
              <a:t>                                         (= obecné otázky veškerého jsoucna, jeho podstaty a jeho     	                         poznání) </a:t>
            </a:r>
          </a:p>
          <a:p>
            <a:r>
              <a:rPr lang="cs-CZ" b="1" dirty="0"/>
              <a:t>Název  </a:t>
            </a:r>
            <a:r>
              <a:rPr lang="cs-CZ" dirty="0"/>
              <a:t> </a:t>
            </a:r>
            <a:r>
              <a:rPr lang="cs-CZ" dirty="0">
                <a:sym typeface="Symbol"/>
              </a:rPr>
              <a:t></a:t>
            </a:r>
            <a:r>
              <a:rPr lang="cs-CZ" dirty="0"/>
              <a:t> </a:t>
            </a:r>
            <a:r>
              <a:rPr lang="cs-CZ" dirty="0" err="1"/>
              <a:t>filein</a:t>
            </a:r>
            <a:r>
              <a:rPr lang="cs-CZ" dirty="0"/>
              <a:t> = milovat</a:t>
            </a:r>
          </a:p>
          <a:p>
            <a:r>
              <a:rPr lang="cs-CZ" dirty="0"/>
              <a:t>	                </a:t>
            </a:r>
            <a:r>
              <a:rPr lang="cs-CZ" dirty="0" err="1"/>
              <a:t>sophia</a:t>
            </a:r>
            <a:r>
              <a:rPr lang="cs-CZ" dirty="0"/>
              <a:t> =  moudrost</a:t>
            </a:r>
            <a:r>
              <a:rPr lang="cs-CZ" dirty="0">
                <a:sym typeface="Symbol"/>
              </a:rPr>
              <a:t></a:t>
            </a:r>
            <a:r>
              <a:rPr lang="cs-CZ" dirty="0"/>
              <a:t>  „láska k moudrosti“ </a:t>
            </a:r>
          </a:p>
          <a:p>
            <a:endParaRPr lang="cs-CZ" dirty="0"/>
          </a:p>
          <a:p>
            <a:r>
              <a:rPr lang="cs-CZ" b="1" dirty="0"/>
              <a:t>Filozofické otázky – jejich typy</a:t>
            </a:r>
          </a:p>
          <a:p>
            <a:r>
              <a:rPr lang="cs-CZ" b="1" dirty="0"/>
              <a:t>                                                  </a:t>
            </a:r>
            <a:r>
              <a:rPr lang="cs-CZ" dirty="0"/>
              <a:t>filozofické tázání jde několika směry:</a:t>
            </a:r>
          </a:p>
          <a:p>
            <a:r>
              <a:rPr lang="cs-CZ" dirty="0"/>
              <a:t>.</a:t>
            </a:r>
          </a:p>
          <a:p>
            <a:r>
              <a:rPr lang="cs-CZ" dirty="0"/>
              <a:t>               tážeme se </a:t>
            </a:r>
            <a:r>
              <a:rPr lang="cs-CZ" dirty="0" err="1"/>
              <a:t>např</a:t>
            </a:r>
            <a:r>
              <a:rPr lang="cs-CZ" dirty="0"/>
              <a:t>:</a:t>
            </a:r>
          </a:p>
          <a:p>
            <a:r>
              <a:rPr lang="cs-CZ" dirty="0"/>
              <a:t>            </a:t>
            </a:r>
            <a:r>
              <a:rPr lang="cs-CZ" sz="2000" b="1" dirty="0"/>
              <a:t>1. </a:t>
            </a:r>
            <a:r>
              <a:rPr lang="cs-CZ" dirty="0"/>
              <a:t>Co je svět, jakou má podstatu, povahu, z čeho vznikl,</a:t>
            </a:r>
          </a:p>
          <a:p>
            <a:r>
              <a:rPr lang="cs-CZ" dirty="0"/>
              <a:t>                 co je to </a:t>
            </a:r>
            <a:r>
              <a:rPr lang="cs-CZ" u="sng" dirty="0"/>
              <a:t>jsoucno</a:t>
            </a:r>
            <a:r>
              <a:rPr lang="cs-CZ" b="1" dirty="0"/>
              <a:t>,  </a:t>
            </a:r>
            <a:r>
              <a:rPr lang="cs-CZ" b="1" u="sng" dirty="0"/>
              <a:t>bytí </a:t>
            </a:r>
            <a:r>
              <a:rPr lang="cs-CZ" u="sng" dirty="0"/>
              <a:t>- </a:t>
            </a:r>
            <a:r>
              <a:rPr lang="cs-CZ" dirty="0"/>
              <a:t>otázky  řeší </a:t>
            </a:r>
            <a:r>
              <a:rPr lang="cs-CZ" b="1" dirty="0"/>
              <a:t>filozofická </a:t>
            </a:r>
            <a:r>
              <a:rPr lang="cs-CZ" b="1" dirty="0" smtClean="0"/>
              <a:t>disciplína-  </a:t>
            </a:r>
            <a:r>
              <a:rPr lang="cs-CZ" b="1" u="sng" dirty="0"/>
              <a:t>ontologie</a:t>
            </a:r>
          </a:p>
          <a:p>
            <a:r>
              <a:rPr lang="cs-CZ" dirty="0"/>
              <a:t>                                                       řecky </a:t>
            </a:r>
            <a:r>
              <a:rPr lang="cs-CZ" b="1" dirty="0" err="1"/>
              <a:t>ontos</a:t>
            </a:r>
            <a:r>
              <a:rPr lang="cs-CZ" dirty="0"/>
              <a:t> = jsoucí,</a:t>
            </a:r>
          </a:p>
          <a:p>
            <a:r>
              <a:rPr lang="cs-CZ" dirty="0"/>
              <a:t>                                                                                to, co jest</a:t>
            </a:r>
            <a:endParaRPr lang="cs-CZ" b="1" u="sng" dirty="0" smtClean="0"/>
          </a:p>
          <a:p>
            <a:endParaRPr lang="cs-CZ" b="1" dirty="0"/>
          </a:p>
          <a:p>
            <a:r>
              <a:rPr lang="cs-CZ" dirty="0"/>
              <a:t>	</a:t>
            </a:r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/>
              <a:t>				</a:t>
            </a:r>
            <a:r>
              <a:rPr lang="cs-CZ" dirty="0"/>
              <a:t>					</a:t>
            </a:r>
          </a:p>
          <a:p>
            <a:endParaRPr lang="cs-CZ" dirty="0"/>
          </a:p>
          <a:p>
            <a:r>
              <a:rPr lang="cs-CZ" dirty="0"/>
              <a:t>					</a:t>
            </a:r>
            <a:r>
              <a:rPr lang="cs-CZ" dirty="0" smtClean="0"/>
              <a:t>,</a:t>
            </a:r>
            <a:endParaRPr lang="cs-CZ" dirty="0"/>
          </a:p>
          <a:p>
            <a:r>
              <a:rPr lang="cs-CZ" dirty="0"/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xmlns="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052736"/>
            <a:ext cx="8404579" cy="8679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	</a:t>
            </a:r>
            <a:r>
              <a:rPr lang="cs-CZ" b="1" dirty="0" smtClean="0"/>
              <a:t>2</a:t>
            </a:r>
            <a:r>
              <a:rPr lang="cs-CZ" dirty="0" smtClean="0"/>
              <a:t>. </a:t>
            </a:r>
            <a:r>
              <a:rPr lang="cs-CZ" dirty="0"/>
              <a:t>co je lidské </a:t>
            </a:r>
            <a:r>
              <a:rPr lang="cs-CZ" b="1" u="sng" dirty="0"/>
              <a:t>poznání</a:t>
            </a:r>
            <a:r>
              <a:rPr lang="cs-CZ" dirty="0"/>
              <a:t>, kdo a jak svět poznává,</a:t>
            </a:r>
          </a:p>
          <a:p>
            <a:r>
              <a:rPr lang="cs-CZ" dirty="0"/>
              <a:t>	</a:t>
            </a:r>
            <a:r>
              <a:rPr lang="cs-CZ" dirty="0" smtClean="0"/>
              <a:t>   jak </a:t>
            </a:r>
            <a:r>
              <a:rPr lang="cs-CZ" dirty="0"/>
              <a:t>je vůbec možno svět poznat, lze poznat </a:t>
            </a:r>
            <a:r>
              <a:rPr lang="cs-CZ" dirty="0" smtClean="0"/>
              <a:t>všechno, je </a:t>
            </a:r>
            <a:r>
              <a:rPr lang="cs-CZ" dirty="0"/>
              <a:t>naše poznání </a:t>
            </a:r>
            <a:r>
              <a:rPr lang="cs-CZ" dirty="0" smtClean="0"/>
              <a:t>   	   pravdivé, co je pravda,…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/>
              <a:t>	</a:t>
            </a:r>
            <a:r>
              <a:rPr lang="cs-CZ" dirty="0" smtClean="0"/>
              <a:t>   řecky </a:t>
            </a:r>
            <a:r>
              <a:rPr lang="cs-CZ" b="1" dirty="0" err="1" smtClean="0"/>
              <a:t>gnosis</a:t>
            </a:r>
            <a:r>
              <a:rPr lang="cs-CZ" dirty="0" smtClean="0"/>
              <a:t> = poznání  - </a:t>
            </a:r>
            <a:r>
              <a:rPr lang="cs-CZ" b="1" u="sng" dirty="0" smtClean="0"/>
              <a:t>gnoseologie</a:t>
            </a:r>
            <a:r>
              <a:rPr lang="cs-CZ" b="1" u="sng" dirty="0"/>
              <a:t>	</a:t>
            </a:r>
            <a:r>
              <a:rPr lang="cs-CZ" b="1" u="sng" dirty="0" smtClean="0"/>
              <a:t> (</a:t>
            </a:r>
            <a:r>
              <a:rPr lang="cs-CZ" b="1" dirty="0" smtClean="0"/>
              <a:t>teorie poznání)</a:t>
            </a:r>
            <a:r>
              <a:rPr lang="cs-CZ" dirty="0"/>
              <a:t>	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</a:t>
            </a:r>
            <a:r>
              <a:rPr lang="cs-CZ" b="1" dirty="0" smtClean="0"/>
              <a:t>3.</a:t>
            </a:r>
            <a:r>
              <a:rPr lang="cs-CZ" dirty="0" smtClean="0"/>
              <a:t> </a:t>
            </a:r>
            <a:r>
              <a:rPr lang="cs-CZ" dirty="0"/>
              <a:t>jakou úlohu ve světě </a:t>
            </a:r>
            <a:r>
              <a:rPr lang="cs-CZ" dirty="0" smtClean="0"/>
              <a:t>má člověk,</a:t>
            </a:r>
            <a:r>
              <a:rPr lang="cs-CZ" dirty="0"/>
              <a:t> jaké jsou jeho 	</a:t>
            </a:r>
            <a:r>
              <a:rPr lang="cs-CZ" dirty="0" smtClean="0"/>
              <a:t>cíle</a:t>
            </a:r>
            <a:r>
              <a:rPr lang="cs-CZ" dirty="0"/>
              <a:t>, kam spěje jeho 	</a:t>
            </a:r>
            <a:r>
              <a:rPr lang="cs-CZ" dirty="0" smtClean="0"/>
              <a:t>   </a:t>
            </a:r>
            <a:r>
              <a:rPr lang="cs-CZ" dirty="0"/>
              <a:t>snažení</a:t>
            </a:r>
            <a:r>
              <a:rPr lang="cs-CZ" dirty="0" smtClean="0"/>
              <a:t>,</a:t>
            </a:r>
            <a:r>
              <a:rPr lang="cs-CZ" dirty="0"/>
              <a:t> kdy jedná </a:t>
            </a:r>
            <a:r>
              <a:rPr lang="cs-CZ" dirty="0" smtClean="0"/>
              <a:t>morálně</a:t>
            </a:r>
            <a:r>
              <a:rPr lang="cs-CZ" dirty="0"/>
              <a:t>, svobodně,…</a:t>
            </a:r>
          </a:p>
          <a:p>
            <a:r>
              <a:rPr lang="cs-CZ" dirty="0" smtClean="0"/>
              <a:t>                     řecky: </a:t>
            </a:r>
            <a:r>
              <a:rPr lang="cs-CZ" b="1" dirty="0" err="1"/>
              <a:t>anthrópos</a:t>
            </a:r>
            <a:r>
              <a:rPr lang="cs-CZ" dirty="0"/>
              <a:t> = </a:t>
            </a:r>
            <a:r>
              <a:rPr lang="cs-CZ" b="1" dirty="0" smtClean="0"/>
              <a:t>člověk - </a:t>
            </a:r>
            <a:r>
              <a:rPr lang="cs-CZ" u="sng" dirty="0"/>
              <a:t>filozofická nauka o </a:t>
            </a:r>
            <a:r>
              <a:rPr lang="cs-CZ" u="sng" dirty="0" smtClean="0"/>
              <a:t>člověku- </a:t>
            </a:r>
            <a:r>
              <a:rPr lang="cs-CZ" b="1" u="sng" dirty="0"/>
              <a:t> antropologie</a:t>
            </a:r>
          </a:p>
          <a:p>
            <a:endParaRPr lang="cs-CZ" b="1" dirty="0"/>
          </a:p>
          <a:p>
            <a:r>
              <a:rPr lang="cs-CZ" b="1" dirty="0" smtClean="0"/>
              <a:t>                 4</a:t>
            </a:r>
            <a:r>
              <a:rPr lang="cs-CZ" dirty="0" smtClean="0"/>
              <a:t>.kdo </a:t>
            </a:r>
            <a:r>
              <a:rPr lang="cs-CZ" dirty="0"/>
              <a:t>je Bůh, jakou úlohu ve světě </a:t>
            </a:r>
            <a:r>
              <a:rPr lang="cs-CZ" dirty="0" smtClean="0"/>
              <a:t>hraje,</a:t>
            </a:r>
            <a:r>
              <a:rPr lang="cs-CZ" dirty="0"/>
              <a:t> existuje či </a:t>
            </a:r>
            <a:r>
              <a:rPr lang="cs-CZ" dirty="0" smtClean="0"/>
              <a:t>neexistuje Bůh,</a:t>
            </a:r>
            <a:endParaRPr lang="cs-CZ" dirty="0"/>
          </a:p>
          <a:p>
            <a:r>
              <a:rPr lang="cs-CZ" dirty="0" smtClean="0"/>
              <a:t>,                   argumentovat proti </a:t>
            </a:r>
            <a:r>
              <a:rPr lang="cs-CZ" dirty="0"/>
              <a:t>jeho existenci (pro jeho existenci</a:t>
            </a:r>
            <a:r>
              <a:rPr lang="cs-CZ" dirty="0" smtClean="0"/>
              <a:t>),</a:t>
            </a:r>
            <a:r>
              <a:rPr lang="cs-CZ" dirty="0"/>
              <a:t> lze boha poznat</a:t>
            </a:r>
            <a:r>
              <a:rPr lang="cs-CZ" dirty="0" smtClean="0"/>
              <a:t>,…</a:t>
            </a:r>
            <a:endParaRPr lang="cs-CZ" dirty="0"/>
          </a:p>
          <a:p>
            <a:r>
              <a:rPr lang="cs-CZ" dirty="0" smtClean="0"/>
              <a:t>                    řecky : </a:t>
            </a:r>
            <a:r>
              <a:rPr lang="cs-CZ" b="1" dirty="0" err="1" smtClean="0"/>
              <a:t>theos</a:t>
            </a:r>
            <a:r>
              <a:rPr lang="cs-CZ" dirty="0" smtClean="0"/>
              <a:t> = </a:t>
            </a:r>
            <a:r>
              <a:rPr lang="cs-CZ" b="1" dirty="0" smtClean="0"/>
              <a:t>bůh -</a:t>
            </a:r>
            <a:r>
              <a:rPr lang="cs-CZ" dirty="0" smtClean="0"/>
              <a:t>  </a:t>
            </a:r>
            <a:r>
              <a:rPr lang="cs-CZ" u="sng" dirty="0" smtClean="0"/>
              <a:t>filozofická </a:t>
            </a:r>
            <a:r>
              <a:rPr lang="cs-CZ" u="sng" dirty="0"/>
              <a:t>nauka o Bohu </a:t>
            </a:r>
            <a:r>
              <a:rPr lang="cs-CZ" u="sng" dirty="0" smtClean="0"/>
              <a:t>- </a:t>
            </a:r>
            <a:r>
              <a:rPr lang="cs-CZ" b="1" u="sng" dirty="0" smtClean="0"/>
              <a:t>teologie</a:t>
            </a:r>
          </a:p>
          <a:p>
            <a:endParaRPr lang="cs-CZ" b="1" u="sng" dirty="0" smtClean="0"/>
          </a:p>
          <a:p>
            <a:r>
              <a:rPr lang="cs-CZ" dirty="0"/>
              <a:t>	</a:t>
            </a:r>
            <a:r>
              <a:rPr lang="cs-CZ" b="1" dirty="0"/>
              <a:t>5</a:t>
            </a:r>
            <a:r>
              <a:rPr lang="cs-CZ" dirty="0"/>
              <a:t>. jak a proč se měnily různé názory o světě</a:t>
            </a:r>
            <a:r>
              <a:rPr lang="cs-CZ" dirty="0" smtClean="0"/>
              <a:t>,…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zkoumání vlastních dějin, jednotlivých filozofů, filozofických názorů, škol, …</a:t>
            </a:r>
            <a:endParaRPr lang="cs-CZ" dirty="0"/>
          </a:p>
          <a:p>
            <a:r>
              <a:rPr lang="cs-CZ" dirty="0"/>
              <a:t>	 </a:t>
            </a:r>
            <a:r>
              <a:rPr lang="cs-CZ" dirty="0" smtClean="0"/>
              <a:t>              - </a:t>
            </a:r>
            <a:r>
              <a:rPr lang="cs-CZ" b="1" dirty="0" smtClean="0"/>
              <a:t>d</a:t>
            </a:r>
            <a:r>
              <a:rPr lang="cs-CZ" b="1" u="sng" dirty="0" smtClean="0"/>
              <a:t>ějiny </a:t>
            </a:r>
            <a:r>
              <a:rPr lang="cs-CZ" b="1" u="sng" dirty="0"/>
              <a:t>filozofie</a:t>
            </a:r>
            <a:endParaRPr lang="cs-CZ" b="1" dirty="0"/>
          </a:p>
          <a:p>
            <a:r>
              <a:rPr lang="cs-CZ" dirty="0"/>
              <a:t>								</a:t>
            </a:r>
          </a:p>
          <a:p>
            <a:r>
              <a:rPr lang="cs-CZ" dirty="0"/>
              <a:t>																		</a:t>
            </a:r>
            <a:r>
              <a:rPr lang="cs-CZ" dirty="0" smtClean="0"/>
              <a:t>…</a:t>
            </a:r>
            <a:endParaRPr lang="cs-CZ" dirty="0"/>
          </a:p>
          <a:p>
            <a:r>
              <a:rPr lang="cs-CZ" dirty="0"/>
              <a:t>														</a:t>
            </a:r>
          </a:p>
          <a:p>
            <a:r>
              <a:rPr lang="cs-CZ" dirty="0"/>
              <a:t>										</a:t>
            </a:r>
          </a:p>
          <a:p>
            <a:r>
              <a:rPr lang="cs-CZ" dirty="0"/>
              <a:t>																																							 </a:t>
            </a:r>
          </a:p>
          <a:p>
            <a:r>
              <a:rPr lang="cs-CZ" dirty="0"/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xmlns="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3725" y="1629153"/>
            <a:ext cx="811654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K</a:t>
            </a:r>
            <a:r>
              <a:rPr lang="cs-CZ" dirty="0"/>
              <a:t> dalším disciplínám </a:t>
            </a:r>
            <a:r>
              <a:rPr lang="cs-CZ" dirty="0" smtClean="0"/>
              <a:t>filozofie  například patří</a:t>
            </a:r>
            <a:r>
              <a:rPr lang="cs-CZ" dirty="0"/>
              <a:t>:</a:t>
            </a:r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       Axiologie</a:t>
            </a:r>
            <a:r>
              <a:rPr lang="cs-CZ" dirty="0" smtClean="0"/>
              <a:t> </a:t>
            </a:r>
            <a:r>
              <a:rPr lang="cs-CZ" dirty="0"/>
              <a:t>– teorie hodnot </a:t>
            </a:r>
            <a:r>
              <a:rPr lang="cs-CZ" dirty="0" smtClean="0"/>
              <a:t>-(</a:t>
            </a:r>
            <a:r>
              <a:rPr lang="cs-CZ" dirty="0"/>
              <a:t>zaměřuje se na hodnotící postoje, řeší problémy</a:t>
            </a:r>
          </a:p>
          <a:p>
            <a:r>
              <a:rPr lang="cs-CZ" dirty="0"/>
              <a:t>	</a:t>
            </a:r>
            <a:r>
              <a:rPr lang="cs-CZ" dirty="0" smtClean="0"/>
              <a:t>      objektivity </a:t>
            </a:r>
            <a:r>
              <a:rPr lang="cs-CZ" dirty="0"/>
              <a:t>a subjektivity hodnot,…)</a:t>
            </a:r>
          </a:p>
          <a:p>
            <a:r>
              <a:rPr lang="cs-CZ" dirty="0"/>
              <a:t>	</a:t>
            </a:r>
          </a:p>
          <a:p>
            <a:r>
              <a:rPr lang="cs-CZ" dirty="0" smtClean="0"/>
              <a:t>       Mnohé  disciplíny se </a:t>
            </a:r>
            <a:r>
              <a:rPr lang="cs-CZ" dirty="0"/>
              <a:t>osamostatňují a vystupují</a:t>
            </a:r>
            <a:r>
              <a:rPr lang="cs-CZ" b="1" dirty="0"/>
              <a:t> jako samostatné dílčí vědy: </a:t>
            </a:r>
          </a:p>
          <a:p>
            <a:r>
              <a:rPr lang="cs-CZ" dirty="0" smtClean="0"/>
              <a:t>       </a:t>
            </a:r>
            <a:r>
              <a:rPr lang="cs-CZ" dirty="0"/>
              <a:t> </a:t>
            </a:r>
            <a:r>
              <a:rPr lang="cs-CZ" b="1" dirty="0"/>
              <a:t>Etika </a:t>
            </a:r>
            <a:r>
              <a:rPr lang="cs-CZ" dirty="0"/>
              <a:t>– teorie morálky- otázka dobra a zla, svobody, mravní odpovědnosti,…</a:t>
            </a:r>
          </a:p>
          <a:p>
            <a:r>
              <a:rPr lang="cs-CZ" dirty="0"/>
              <a:t>		(étos = zvyk, obyčej)</a:t>
            </a:r>
          </a:p>
          <a:p>
            <a:r>
              <a:rPr lang="cs-CZ" dirty="0" smtClean="0"/>
              <a:t>                     Často </a:t>
            </a:r>
            <a:r>
              <a:rPr lang="cs-CZ" dirty="0"/>
              <a:t>do ní začleňována </a:t>
            </a:r>
            <a:r>
              <a:rPr lang="cs-CZ" dirty="0" err="1"/>
              <a:t>ekoetika</a:t>
            </a:r>
            <a:r>
              <a:rPr lang="cs-CZ" dirty="0"/>
              <a:t>- etické problémy ekologie.</a:t>
            </a:r>
          </a:p>
          <a:p>
            <a:r>
              <a:rPr lang="cs-CZ" dirty="0" smtClean="0"/>
              <a:t>        </a:t>
            </a:r>
            <a:r>
              <a:rPr lang="cs-CZ" b="1" dirty="0" smtClean="0"/>
              <a:t>Logika </a:t>
            </a:r>
            <a:r>
              <a:rPr lang="cs-CZ" dirty="0"/>
              <a:t>– formy a zákony spravedlivého </a:t>
            </a:r>
            <a:r>
              <a:rPr lang="cs-CZ" dirty="0" smtClean="0"/>
              <a:t>usuzování</a:t>
            </a:r>
          </a:p>
          <a:p>
            <a:r>
              <a:rPr lang="cs-CZ" dirty="0" smtClean="0"/>
              <a:t>        </a:t>
            </a:r>
            <a:r>
              <a:rPr lang="cs-CZ" b="1" dirty="0" smtClean="0"/>
              <a:t>Estetika </a:t>
            </a:r>
            <a:r>
              <a:rPr lang="cs-CZ" dirty="0" smtClean="0"/>
              <a:t>– krásno, vnímání krásy, formování a hodnocení světa z hlediska 		     krásy a ošklivosti  - </a:t>
            </a:r>
            <a:r>
              <a:rPr lang="cs-CZ" dirty="0" err="1"/>
              <a:t>estetikos</a:t>
            </a:r>
            <a:r>
              <a:rPr lang="cs-CZ" dirty="0"/>
              <a:t> = vnímavost, cit pro krásu)	</a:t>
            </a:r>
          </a:p>
          <a:p>
            <a:r>
              <a:rPr lang="cs-CZ" dirty="0"/>
              <a:t>		</a:t>
            </a:r>
          </a:p>
          <a:p>
            <a:r>
              <a:rPr lang="cs-CZ" dirty="0" smtClean="0"/>
              <a:t>        (</a:t>
            </a:r>
            <a:r>
              <a:rPr lang="cs-CZ" dirty="0"/>
              <a:t>Ještě v </a:t>
            </a:r>
            <a:r>
              <a:rPr lang="cs-CZ" dirty="0" smtClean="0"/>
              <a:t>19.století byly </a:t>
            </a:r>
            <a:r>
              <a:rPr lang="cs-CZ" smtClean="0"/>
              <a:t>filozofickými disciplínami  </a:t>
            </a:r>
            <a:r>
              <a:rPr lang="cs-CZ" dirty="0" smtClean="0"/>
              <a:t>i  </a:t>
            </a:r>
            <a:r>
              <a:rPr lang="cs-CZ" dirty="0"/>
              <a:t>psychologie, sociologie</a:t>
            </a:r>
            <a:r>
              <a:rPr lang="cs-CZ" dirty="0" smtClean="0"/>
              <a:t>). 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		</a:t>
            </a:r>
            <a:r>
              <a:rPr lang="cs-CZ" dirty="0" smtClean="0"/>
              <a:t>(		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49963" y="980728"/>
            <a:ext cx="835292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  <a:r>
              <a:rPr lang="cs-CZ" b="1" dirty="0" smtClean="0"/>
              <a:t>Následující filozofické otázky zařaďte k příslušné filozofické disciplíně:</a:t>
            </a:r>
          </a:p>
          <a:p>
            <a:r>
              <a:rPr lang="cs-CZ" b="1" dirty="0" smtClean="0"/>
              <a:t> Použijte zkratky:</a:t>
            </a:r>
          </a:p>
          <a:p>
            <a:endParaRPr lang="cs-CZ" dirty="0"/>
          </a:p>
          <a:p>
            <a:r>
              <a:rPr lang="cs-CZ" dirty="0" smtClean="0"/>
              <a:t>ontologie        =  O</a:t>
            </a:r>
          </a:p>
          <a:p>
            <a:r>
              <a:rPr lang="cs-CZ" dirty="0" smtClean="0"/>
              <a:t>gnoseologie    =  G </a:t>
            </a:r>
          </a:p>
          <a:p>
            <a:r>
              <a:rPr lang="cs-CZ" dirty="0" smtClean="0"/>
              <a:t>antropologie  =  A</a:t>
            </a:r>
            <a:endParaRPr lang="cs-CZ" dirty="0"/>
          </a:p>
          <a:p>
            <a:r>
              <a:rPr lang="cs-CZ" dirty="0" smtClean="0"/>
              <a:t>teologie</a:t>
            </a:r>
            <a:r>
              <a:rPr lang="cs-CZ" sz="1400" dirty="0" smtClean="0"/>
              <a:t>              =    </a:t>
            </a:r>
            <a:r>
              <a:rPr lang="cs-CZ" dirty="0" smtClean="0"/>
              <a:t>T</a:t>
            </a:r>
          </a:p>
          <a:p>
            <a:r>
              <a:rPr lang="cs-CZ" sz="1400" b="1" dirty="0"/>
              <a:t>Má život smysl? </a:t>
            </a:r>
          </a:p>
          <a:p>
            <a:pPr lvl="0"/>
            <a:r>
              <a:rPr lang="cs-CZ" sz="1400" b="1" dirty="0"/>
              <a:t>Mám duši?</a:t>
            </a:r>
          </a:p>
          <a:p>
            <a:pPr lvl="0"/>
            <a:r>
              <a:rPr lang="cs-CZ" sz="1400" b="1" dirty="0"/>
              <a:t>Existuje „onen svět“?</a:t>
            </a:r>
          </a:p>
          <a:p>
            <a:pPr lvl="0"/>
            <a:r>
              <a:rPr lang="cs-CZ" sz="1400" b="1" dirty="0"/>
              <a:t>Je poznání člověka pravdivé?</a:t>
            </a:r>
          </a:p>
          <a:p>
            <a:pPr lvl="0"/>
            <a:r>
              <a:rPr lang="cs-CZ" sz="1400" b="1" dirty="0"/>
              <a:t>Existuje bůh?</a:t>
            </a:r>
          </a:p>
          <a:p>
            <a:pPr lvl="0"/>
            <a:r>
              <a:rPr lang="cs-CZ" sz="1400" b="1" dirty="0"/>
              <a:t>Lze se spolehnout na smysly?</a:t>
            </a:r>
          </a:p>
          <a:p>
            <a:pPr lvl="0"/>
            <a:r>
              <a:rPr lang="cs-CZ" sz="1400" b="1" dirty="0"/>
              <a:t>Co je spravedlivé?</a:t>
            </a:r>
          </a:p>
          <a:p>
            <a:pPr lvl="0"/>
            <a:r>
              <a:rPr lang="cs-CZ" sz="1400" b="1" dirty="0"/>
              <a:t>Co je pravda?</a:t>
            </a:r>
          </a:p>
          <a:p>
            <a:pPr lvl="0"/>
            <a:r>
              <a:rPr lang="cs-CZ" sz="1400" b="1" dirty="0"/>
              <a:t>Lze být svobodný, když jsou zde zákony?</a:t>
            </a:r>
          </a:p>
          <a:p>
            <a:pPr lvl="0"/>
            <a:r>
              <a:rPr lang="cs-CZ" sz="1400" b="1" dirty="0"/>
              <a:t>Co je to ctnost?</a:t>
            </a:r>
          </a:p>
          <a:p>
            <a:pPr lvl="0"/>
            <a:r>
              <a:rPr lang="cs-CZ" sz="1400" b="1" dirty="0"/>
              <a:t>Odkud se bere násilí?</a:t>
            </a:r>
          </a:p>
          <a:p>
            <a:pPr lvl="0"/>
            <a:r>
              <a:rPr lang="cs-CZ" sz="1400" b="1" dirty="0"/>
              <a:t>Je posvátno nebezpečné?</a:t>
            </a:r>
          </a:p>
          <a:p>
            <a:pPr lvl="0"/>
            <a:r>
              <a:rPr lang="cs-CZ" sz="1400" b="1" dirty="0"/>
              <a:t>Lze se </a:t>
            </a:r>
            <a:r>
              <a:rPr lang="cs-CZ" sz="1400" b="1" dirty="0" smtClean="0"/>
              <a:t>spolehnout </a:t>
            </a:r>
            <a:r>
              <a:rPr lang="cs-CZ" sz="1400" b="1" dirty="0"/>
              <a:t>na zkušenost?</a:t>
            </a:r>
          </a:p>
          <a:p>
            <a:pPr lvl="0"/>
            <a:r>
              <a:rPr lang="cs-CZ" sz="1400" b="1" dirty="0"/>
              <a:t>Za co je člověk zodpovědný?</a:t>
            </a:r>
          </a:p>
          <a:p>
            <a:endParaRPr lang="cs-CZ" sz="1400" b="1" dirty="0"/>
          </a:p>
          <a:p>
            <a:pPr lvl="0"/>
            <a:r>
              <a:rPr lang="cs-CZ" sz="1400" b="1" dirty="0"/>
              <a:t>                                      </a:t>
            </a:r>
          </a:p>
          <a:p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xmlns="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1990" y="2120082"/>
            <a:ext cx="84249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213789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627784" y="1366866"/>
            <a:ext cx="28083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627784" y="2348880"/>
            <a:ext cx="2664296" cy="2973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</a:t>
            </a:r>
            <a:endParaRPr lang="cs-CZ" dirty="0"/>
          </a:p>
        </p:txBody>
      </p:sp>
      <p:cxnSp>
        <p:nvCxnSpPr>
          <p:cNvPr id="12" name="Přímá spojnice se šipkou 11"/>
          <p:cNvCxnSpPr>
            <a:stCxn id="5" idx="2"/>
          </p:cNvCxnSpPr>
          <p:nvPr/>
        </p:nvCxnSpPr>
        <p:spPr>
          <a:xfrm>
            <a:off x="4031940" y="1798914"/>
            <a:ext cx="0" cy="4779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1479</TotalTime>
  <Words>166</Words>
  <Application>Microsoft Office PowerPoint</Application>
  <PresentationFormat>Předvádění na obrazovce (4:3)</PresentationFormat>
  <Paragraphs>161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104</cp:revision>
  <cp:lastPrinted>2014-02-11T14:54:53Z</cp:lastPrinted>
  <dcterms:created xsi:type="dcterms:W3CDTF">2010-11-01T23:40:31Z</dcterms:created>
  <dcterms:modified xsi:type="dcterms:W3CDTF">2014-02-14T10:51:30Z</dcterms:modified>
</cp:coreProperties>
</file>