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  <p:sldId id="271" r:id="rId12"/>
    <p:sldId id="267" r:id="rId13"/>
    <p:sldId id="265" r:id="rId14"/>
    <p:sldId id="273" r:id="rId15"/>
    <p:sldId id="259" r:id="rId16"/>
    <p:sldId id="258" r:id="rId17"/>
    <p:sldId id="275" r:id="rId1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14. 2. 2014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14. 2. 2014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14. 2. 2014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14. 2. 2014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14. 2. 2014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14. 2. 2014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14. 2. 2014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14. 2. 2014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14. 2. 2014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14. 2. 2014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14. 2. 2014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14. 2. 2014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14. 2. 2014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371598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Občanská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nauka,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Právo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Právní normy, systém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práva, právo finanční, ústavní, trestní, občanské, Ústava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nauka, Právo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pracovní listy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Práce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 pracovními listy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 Podnikání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Úvod do práva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VY_32_INOVACE_35_705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6267"/>
            <a:ext cx="835292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                                                                    Úvod do právní nauky </a:t>
            </a:r>
            <a:endParaRPr lang="cs-CZ" sz="1400" b="1" dirty="0"/>
          </a:p>
          <a:p>
            <a:r>
              <a:rPr lang="cs-CZ" sz="1400" b="1" dirty="0"/>
              <a:t> </a:t>
            </a:r>
          </a:p>
          <a:p>
            <a:r>
              <a:rPr lang="cs-CZ" sz="1200" b="1" dirty="0"/>
              <a:t>Výchozí text k úloze</a:t>
            </a:r>
            <a:endParaRPr lang="cs-CZ" sz="1200" dirty="0"/>
          </a:p>
          <a:p>
            <a:r>
              <a:rPr lang="cs-CZ" sz="1200" dirty="0"/>
              <a:t>Morálka je sféra lidského jednání a chování pozorovatelná z hlediska hodnot společnosti, zvláště v rozlišení dobra a zla. Právo je soubor právních norem, tj. příkazů, zákazů a dovolení, jimiž společnost upravuje přípustné chování a vzájemné vztahy svých členů v obecných pravidlech. Vztah práva a morálky je možné vyjádřit také takto: „právo je minimum morálky“.</a:t>
            </a:r>
          </a:p>
          <a:p>
            <a:r>
              <a:rPr lang="cs-CZ" sz="1200" dirty="0"/>
              <a:t>				</a:t>
            </a:r>
          </a:p>
          <a:p>
            <a:r>
              <a:rPr lang="cs-CZ" sz="1200" dirty="0"/>
              <a:t> </a:t>
            </a:r>
            <a:r>
              <a:rPr lang="cs-CZ" sz="1200" b="1" dirty="0"/>
              <a:t>Úloha</a:t>
            </a:r>
            <a:r>
              <a:rPr lang="cs-CZ" sz="1200" dirty="0"/>
              <a:t> </a:t>
            </a:r>
            <a:r>
              <a:rPr lang="cs-CZ" sz="1200" dirty="0" smtClean="0"/>
              <a:t>1</a:t>
            </a:r>
            <a:endParaRPr lang="cs-CZ" sz="1200" dirty="0"/>
          </a:p>
          <a:p>
            <a:r>
              <a:rPr lang="cs-CZ" sz="1200" b="1" dirty="0" smtClean="0"/>
              <a:t> Která </a:t>
            </a:r>
            <a:r>
              <a:rPr lang="cs-CZ" sz="1200" b="1" dirty="0"/>
              <a:t>varianta nejvíce odpovídá výchozímu textu?</a:t>
            </a:r>
          </a:p>
          <a:p>
            <a:pPr lvl="0"/>
            <a:r>
              <a:rPr lang="cs-CZ" sz="1200" dirty="0" smtClean="0"/>
              <a:t> a)  Morálka </a:t>
            </a:r>
            <a:r>
              <a:rPr lang="cs-CZ" sz="1200" dirty="0"/>
              <a:t>je důležitější než právo.</a:t>
            </a:r>
          </a:p>
          <a:p>
            <a:pPr lvl="0"/>
            <a:r>
              <a:rPr lang="cs-CZ" sz="1200" dirty="0" smtClean="0"/>
              <a:t> b)  Kdo </a:t>
            </a:r>
            <a:r>
              <a:rPr lang="cs-CZ" sz="1200" dirty="0"/>
              <a:t>nedodržuje minimum morálních pravidel převedených do právních norem, ohrožuje společnost, a ta může uplatnit sankce.</a:t>
            </a:r>
          </a:p>
          <a:p>
            <a:pPr lvl="0"/>
            <a:r>
              <a:rPr lang="cs-CZ" sz="1200" dirty="0" smtClean="0"/>
              <a:t> c)  Právo </a:t>
            </a:r>
            <a:r>
              <a:rPr lang="cs-CZ" sz="1200" dirty="0"/>
              <a:t>je důležitější než morálka.</a:t>
            </a:r>
          </a:p>
          <a:p>
            <a:pPr marL="228600" lvl="0" indent="-228600">
              <a:buAutoNum type="alphaLcParenR" startAt="4"/>
            </a:pPr>
            <a:r>
              <a:rPr lang="cs-CZ" sz="1200" dirty="0" smtClean="0"/>
              <a:t>Kdo </a:t>
            </a:r>
            <a:r>
              <a:rPr lang="cs-CZ" sz="1200" dirty="0"/>
              <a:t>se nechová morálně, dopouští se zároveň porušení pravidel převedených do právních; a společnost může vůči němu uplatnit </a:t>
            </a:r>
            <a:r>
              <a:rPr lang="cs-CZ" sz="1200" dirty="0" smtClean="0"/>
              <a:t>           sankce.</a:t>
            </a:r>
          </a:p>
          <a:p>
            <a:pPr lvl="0"/>
            <a:endParaRPr lang="cs-CZ" sz="1200" dirty="0" smtClean="0"/>
          </a:p>
          <a:p>
            <a:r>
              <a:rPr lang="cs-CZ" sz="1200" dirty="0"/>
              <a:t> </a:t>
            </a:r>
            <a:r>
              <a:rPr lang="cs-CZ" sz="1200" b="1" dirty="0" smtClean="0"/>
              <a:t>Úloha 2</a:t>
            </a:r>
            <a:endParaRPr lang="cs-CZ" sz="1200" b="1" dirty="0"/>
          </a:p>
          <a:p>
            <a:r>
              <a:rPr lang="cs-CZ" sz="1200" b="1" dirty="0" smtClean="0"/>
              <a:t> Rozhodněte </a:t>
            </a:r>
            <a:r>
              <a:rPr lang="cs-CZ" sz="1200" b="1" dirty="0"/>
              <a:t>o každé z následujících norem, zda jde o normu právní (ANO), či nikoli (NE):</a:t>
            </a:r>
            <a:endParaRPr lang="cs-CZ" sz="1200" dirty="0"/>
          </a:p>
          <a:p>
            <a:r>
              <a:rPr lang="cs-CZ" sz="1200" b="1" dirty="0"/>
              <a:t>											</a:t>
            </a:r>
            <a:r>
              <a:rPr lang="cs-CZ" sz="1200" b="1" dirty="0" smtClean="0"/>
              <a:t>    				Ano</a:t>
            </a:r>
            <a:r>
              <a:rPr lang="cs-CZ" sz="1200" b="1" dirty="0"/>
              <a:t>	</a:t>
            </a:r>
            <a:r>
              <a:rPr lang="cs-CZ" sz="1200" b="1" dirty="0" smtClean="0"/>
              <a:t>Ne</a:t>
            </a:r>
            <a:endParaRPr lang="cs-CZ" sz="1200" dirty="0"/>
          </a:p>
          <a:p>
            <a:r>
              <a:rPr lang="cs-CZ" sz="1200" dirty="0" smtClean="0"/>
              <a:t>2.1</a:t>
            </a:r>
            <a:r>
              <a:rPr lang="cs-CZ" sz="1200" dirty="0"/>
              <a:t>	kolektivní smlouva zaměstnanců kovoprůmyslu</a:t>
            </a:r>
          </a:p>
          <a:p>
            <a:r>
              <a:rPr lang="cs-CZ" sz="1200" dirty="0" smtClean="0"/>
              <a:t>2.2</a:t>
            </a:r>
            <a:r>
              <a:rPr lang="cs-CZ" sz="1200" dirty="0"/>
              <a:t>	školní řád střední </a:t>
            </a:r>
            <a:r>
              <a:rPr lang="cs-CZ" sz="1200" dirty="0" smtClean="0"/>
              <a:t>stavební a technické školy v Ústí nad Labem</a:t>
            </a:r>
          </a:p>
          <a:p>
            <a:r>
              <a:rPr lang="cs-CZ" sz="1200" dirty="0" smtClean="0"/>
              <a:t>2.3</a:t>
            </a:r>
            <a:r>
              <a:rPr lang="cs-CZ" sz="1200" dirty="0"/>
              <a:t>	zákon č. 119/2002 Sb., o střelných zbraních a střelivu ve znění dalších novel a </a:t>
            </a:r>
            <a:endParaRPr lang="cs-CZ" sz="1200" dirty="0" smtClean="0"/>
          </a:p>
          <a:p>
            <a:r>
              <a:rPr lang="cs-CZ" sz="1200" dirty="0"/>
              <a:t>	doplňků</a:t>
            </a:r>
          </a:p>
          <a:p>
            <a:r>
              <a:rPr lang="cs-CZ" sz="1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8069" y="1453426"/>
            <a:ext cx="8172403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Úloha </a:t>
            </a:r>
            <a:r>
              <a:rPr lang="cs-CZ" sz="1200" b="1" dirty="0" smtClean="0"/>
              <a:t>3</a:t>
            </a:r>
            <a:endParaRPr lang="cs-CZ" sz="1200" dirty="0"/>
          </a:p>
          <a:p>
            <a:r>
              <a:rPr lang="cs-CZ" sz="1200" dirty="0"/>
              <a:t>Následující výroky vypovídají o působnosti různých právních norem. Přiřaďte ke každému právnímu předpisu (28.1- 28.3) odpovídající popis (A – D):</a:t>
            </a:r>
          </a:p>
          <a:p>
            <a:r>
              <a:rPr lang="cs-CZ" sz="1200" dirty="0" smtClean="0"/>
              <a:t>3.1</a:t>
            </a:r>
            <a:r>
              <a:rPr lang="cs-CZ" sz="1200" dirty="0"/>
              <a:t>	občanský zákoník</a:t>
            </a:r>
          </a:p>
          <a:p>
            <a:r>
              <a:rPr lang="cs-CZ" sz="1200" dirty="0" smtClean="0"/>
              <a:t>3.2</a:t>
            </a:r>
            <a:r>
              <a:rPr lang="cs-CZ" sz="1200" dirty="0"/>
              <a:t>	trestní zákon</a:t>
            </a:r>
          </a:p>
          <a:p>
            <a:r>
              <a:rPr lang="cs-CZ" sz="1200" dirty="0" smtClean="0"/>
              <a:t>3.3</a:t>
            </a:r>
            <a:r>
              <a:rPr lang="cs-CZ" sz="1200" dirty="0"/>
              <a:t>	Ústava </a:t>
            </a:r>
            <a:r>
              <a:rPr lang="cs-CZ" sz="1200" dirty="0" smtClean="0"/>
              <a:t>ČR</a:t>
            </a:r>
          </a:p>
          <a:p>
            <a:endParaRPr lang="cs-CZ" sz="1200" dirty="0"/>
          </a:p>
          <a:p>
            <a:pPr marL="228600" indent="-228600">
              <a:buAutoNum type="alphaUcParenR"/>
            </a:pPr>
            <a:r>
              <a:rPr lang="cs-CZ" sz="1200" dirty="0" smtClean="0"/>
              <a:t>Chrání zájmy společnosti, ústavní zřízení ČR, práva a oprávněné zájmy fyzických a právnických osob</a:t>
            </a:r>
          </a:p>
          <a:p>
            <a:pPr marL="228600" indent="-228600">
              <a:buAutoNum type="alphaUcParenR"/>
            </a:pPr>
            <a:r>
              <a:rPr lang="cs-CZ" sz="1200" dirty="0" smtClean="0"/>
              <a:t>Upravuje zejména majetkové vztahy fyzických a právnických osob</a:t>
            </a:r>
          </a:p>
          <a:p>
            <a:pPr marL="228600" indent="-228600">
              <a:buAutoNum type="alphaUcParenR"/>
            </a:pPr>
            <a:r>
              <a:rPr lang="cs-CZ" sz="1200" dirty="0" smtClean="0"/>
              <a:t>Upravuje zejména vztahy podnikatelů a obchodní závazkové vztahy</a:t>
            </a:r>
          </a:p>
          <a:p>
            <a:pPr marL="228600" indent="-228600">
              <a:buAutoNum type="alphaUcParenR"/>
            </a:pPr>
            <a:r>
              <a:rPr lang="cs-CZ" sz="1200" dirty="0" smtClean="0"/>
              <a:t>Upravuje základní otázky výkonu moci ve státě a kompetence hlavních orgánů státu   </a:t>
            </a:r>
          </a:p>
          <a:p>
            <a:pPr marL="228600" indent="-228600">
              <a:buAutoNum type="alphaUcParenR"/>
            </a:pPr>
            <a:endParaRPr lang="cs-CZ" sz="1200" dirty="0" smtClean="0"/>
          </a:p>
          <a:p>
            <a:pPr marL="228600" indent="-228600">
              <a:buAutoNum type="alphaUcParenR"/>
            </a:pPr>
            <a:endParaRPr lang="cs-CZ" sz="1200" dirty="0"/>
          </a:p>
          <a:p>
            <a:r>
              <a:rPr lang="cs-CZ" sz="1200" dirty="0"/>
              <a:t> </a:t>
            </a:r>
            <a:r>
              <a:rPr lang="cs-CZ" sz="1200" b="1" dirty="0"/>
              <a:t>Úloha </a:t>
            </a:r>
            <a:r>
              <a:rPr lang="cs-CZ" sz="1200" b="1" dirty="0" smtClean="0"/>
              <a:t>4</a:t>
            </a:r>
            <a:endParaRPr lang="cs-CZ" sz="1200" dirty="0"/>
          </a:p>
          <a:p>
            <a:r>
              <a:rPr lang="cs-CZ" sz="1200" dirty="0"/>
              <a:t>Přiřaďte k následujícím právním vztahům příslušné právní </a:t>
            </a:r>
            <a:r>
              <a:rPr lang="cs-CZ" sz="1200" dirty="0" smtClean="0"/>
              <a:t>odvětví (A – D):</a:t>
            </a:r>
            <a:endParaRPr lang="cs-CZ" sz="1200" dirty="0"/>
          </a:p>
          <a:p>
            <a:r>
              <a:rPr lang="cs-CZ" sz="1200" dirty="0" smtClean="0"/>
              <a:t>4.1                    odcizení </a:t>
            </a:r>
            <a:r>
              <a:rPr lang="cs-CZ" sz="1200" dirty="0"/>
              <a:t>většího množství materiálu v podniku</a:t>
            </a:r>
          </a:p>
          <a:p>
            <a:r>
              <a:rPr lang="cs-CZ" sz="1200" dirty="0" smtClean="0"/>
              <a:t> 4.2</a:t>
            </a:r>
            <a:r>
              <a:rPr lang="cs-CZ" sz="1200" dirty="0"/>
              <a:t>	uspořádání moci zákonodárné</a:t>
            </a:r>
          </a:p>
          <a:p>
            <a:r>
              <a:rPr lang="cs-CZ" sz="1200" dirty="0" smtClean="0"/>
              <a:t> 4.3</a:t>
            </a:r>
            <a:r>
              <a:rPr lang="cs-CZ" sz="1200" dirty="0"/>
              <a:t>	přiznání daně z příjmu fyzických osob</a:t>
            </a:r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A) finanční právo</a:t>
            </a:r>
          </a:p>
          <a:p>
            <a:r>
              <a:rPr lang="cs-CZ" sz="1200" dirty="0"/>
              <a:t>B) občanské právo</a:t>
            </a:r>
          </a:p>
          <a:p>
            <a:r>
              <a:rPr lang="cs-CZ" sz="1200" dirty="0"/>
              <a:t>C) trestní právo</a:t>
            </a:r>
          </a:p>
          <a:p>
            <a:r>
              <a:rPr lang="cs-CZ" sz="1200" dirty="0"/>
              <a:t>D) ústavní právo</a:t>
            </a:r>
          </a:p>
          <a:p>
            <a:r>
              <a:rPr lang="cs-CZ" sz="1200" dirty="0"/>
              <a:t> </a:t>
            </a:r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196752"/>
            <a:ext cx="820891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Úloha </a:t>
            </a:r>
            <a:r>
              <a:rPr lang="cs-CZ" sz="1200" b="1" dirty="0" smtClean="0"/>
              <a:t>5</a:t>
            </a:r>
          </a:p>
          <a:p>
            <a:endParaRPr lang="cs-CZ" sz="1200" dirty="0"/>
          </a:p>
          <a:p>
            <a:r>
              <a:rPr lang="cs-CZ" sz="1200" dirty="0"/>
              <a:t>Které z následujících tvrzení nejlépe vystihuje</a:t>
            </a:r>
            <a:r>
              <a:rPr lang="cs-CZ" sz="1200" b="1" dirty="0"/>
              <a:t> rozdíl mezi fyzickou a právnickou osobou</a:t>
            </a:r>
            <a:r>
              <a:rPr lang="cs-CZ" sz="1200" dirty="0" smtClean="0"/>
              <a:t>?</a:t>
            </a:r>
          </a:p>
          <a:p>
            <a:endParaRPr lang="cs-CZ" sz="1200" dirty="0" smtClean="0"/>
          </a:p>
          <a:p>
            <a:pPr lvl="0"/>
            <a:r>
              <a:rPr lang="cs-CZ" sz="1200" dirty="0" smtClean="0"/>
              <a:t>A)  Právnickými </a:t>
            </a:r>
            <a:r>
              <a:rPr lang="cs-CZ" sz="1200" dirty="0"/>
              <a:t>osobami jsou učitelé práva na vysokých školách, ostatní lidé jsou fyzickými osobami.</a:t>
            </a:r>
          </a:p>
          <a:p>
            <a:pPr lvl="0"/>
            <a:r>
              <a:rPr lang="cs-CZ" sz="1200" dirty="0" smtClean="0"/>
              <a:t>B)  Právnickými </a:t>
            </a:r>
            <a:r>
              <a:rPr lang="cs-CZ" sz="1200" dirty="0"/>
              <a:t>osobami jsou zaměstnanci, fyzickými osobami jsou lidé nezaměstnaní.</a:t>
            </a:r>
          </a:p>
          <a:p>
            <a:pPr lvl="0"/>
            <a:r>
              <a:rPr lang="cs-CZ" sz="1200" dirty="0" smtClean="0"/>
              <a:t>C)  Právnickými </a:t>
            </a:r>
            <a:r>
              <a:rPr lang="cs-CZ" sz="1200" dirty="0"/>
              <a:t>osobami jsou osoby, které vlastní občanský průkaz, ostatní lidé jsou fyzickými osobami.</a:t>
            </a:r>
          </a:p>
          <a:p>
            <a:pPr marL="228600" lvl="0" indent="-228600">
              <a:buAutoNum type="alphaUcParenR" startAt="4"/>
            </a:pPr>
            <a:r>
              <a:rPr lang="cs-CZ" sz="1200" dirty="0" smtClean="0"/>
              <a:t>Právnickými </a:t>
            </a:r>
            <a:r>
              <a:rPr lang="cs-CZ" sz="1200" dirty="0"/>
              <a:t>osobami jsou orgány územní samosprávy, fyzickými osobami jsou jejich zaměstnanci</a:t>
            </a:r>
            <a:r>
              <a:rPr lang="cs-CZ" sz="1200" dirty="0" smtClean="0"/>
              <a:t>.</a:t>
            </a:r>
          </a:p>
          <a:p>
            <a:pPr lvl="0"/>
            <a:endParaRPr lang="cs-CZ" sz="1200" dirty="0" smtClean="0"/>
          </a:p>
          <a:p>
            <a:pPr lvl="0"/>
            <a:endParaRPr lang="cs-CZ" sz="1200" dirty="0"/>
          </a:p>
          <a:p>
            <a:r>
              <a:rPr lang="cs-CZ" sz="1200" b="1" dirty="0" smtClean="0"/>
              <a:t>Výchozí </a:t>
            </a:r>
            <a:r>
              <a:rPr lang="cs-CZ" sz="1200" b="1" dirty="0"/>
              <a:t>text k úloze </a:t>
            </a:r>
            <a:r>
              <a:rPr lang="cs-CZ" sz="1200" b="1" dirty="0" smtClean="0"/>
              <a:t>6</a:t>
            </a:r>
          </a:p>
          <a:p>
            <a:r>
              <a:rPr lang="cs-CZ" sz="1200" dirty="0" smtClean="0"/>
              <a:t>MONOPOL</a:t>
            </a:r>
            <a:r>
              <a:rPr lang="cs-CZ" sz="1200" dirty="0"/>
              <a:t>, KTERÝ STÁTU KUPODIVU NEVADÍ</a:t>
            </a:r>
          </a:p>
          <a:p>
            <a:r>
              <a:rPr lang="cs-CZ" sz="1200" dirty="0"/>
              <a:t>Když se debatuje o vztahu státu a ekonomiky, dominuje vláda. Volíme si ji ve volbách a je veřejnosti neustále na očích. ***** jako by však byla zahalena tajemstvím. Lidé tuší, že je to instituce, která nechává razit mince a tisknout bankovky a nějak dohlíží na soukromé banky. Rovněž vědí, že její vrcholné představitele jmenuje jednou za několik let prezident. Ve skutečnosti ***** může být pro hospodářství mnohem důležitější než vláda. Zatímco vláda má na ekonomiku vliv spíše v dlouhém časovém horizontu, krátkodobý ekonomický výkon je doménou *****.</a:t>
            </a:r>
          </a:p>
          <a:p>
            <a:r>
              <a:rPr lang="cs-CZ" sz="1200" dirty="0"/>
              <a:t>									 </a:t>
            </a:r>
          </a:p>
          <a:p>
            <a:r>
              <a:rPr lang="cs-CZ" sz="1200" b="1" dirty="0"/>
              <a:t>Úloha </a:t>
            </a:r>
            <a:r>
              <a:rPr lang="cs-CZ" sz="1200" b="1" dirty="0" smtClean="0"/>
              <a:t>6</a:t>
            </a:r>
          </a:p>
          <a:p>
            <a:r>
              <a:rPr lang="cs-CZ" sz="1200" dirty="0" smtClean="0"/>
              <a:t>Napište </a:t>
            </a:r>
            <a:r>
              <a:rPr lang="cs-CZ" sz="1200" dirty="0"/>
              <a:t>oficiální název instituce, která je vynechána (*****) ve výchozím textu:</a:t>
            </a:r>
          </a:p>
          <a:p>
            <a:r>
              <a:rPr lang="cs-CZ" sz="1200" dirty="0"/>
              <a:t> </a:t>
            </a:r>
          </a:p>
          <a:p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1400" b="1" dirty="0" smtClean="0"/>
              <a:t>7</a:t>
            </a:r>
            <a:r>
              <a:rPr lang="cs-CZ" sz="1400" b="1" dirty="0"/>
              <a:t>	</a:t>
            </a:r>
            <a:r>
              <a:rPr lang="cs-CZ" sz="1400" dirty="0" smtClean="0"/>
              <a:t> 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268760"/>
            <a:ext cx="82809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Výchozí text k úloze 7</a:t>
            </a:r>
            <a:endParaRPr lang="cs-CZ" sz="1400" dirty="0" smtClean="0"/>
          </a:p>
          <a:p>
            <a:r>
              <a:rPr lang="cs-CZ" sz="1400" dirty="0" smtClean="0"/>
              <a:t>Svoboda projevu a právo na informace jsou zaručeny.</a:t>
            </a:r>
          </a:p>
          <a:p>
            <a:r>
              <a:rPr lang="cs-CZ" sz="1400" dirty="0" smtClean="0"/>
              <a:t>Cenzura </a:t>
            </a:r>
            <a:r>
              <a:rPr lang="cs-CZ" sz="1400" dirty="0"/>
              <a:t>je nepřípustná.</a:t>
            </a:r>
          </a:p>
          <a:p>
            <a:r>
              <a:rPr lang="cs-CZ" sz="1400" dirty="0"/>
              <a:t>Svobodu projevu a právo vyhledávat a šířit informace lze omezit zákonem, jde-li o opatření v demokratické společnosti nezbytná pro ochranu práv a svobod druhých, bezpečnost státu, veřejnou bezpečnost, ochranu veřejného zdraví a mravnosti.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Úloha </a:t>
            </a:r>
            <a:r>
              <a:rPr lang="cs-CZ" sz="1400" b="1" dirty="0" smtClean="0"/>
              <a:t>7</a:t>
            </a:r>
            <a:endParaRPr lang="cs-CZ" sz="1400" dirty="0"/>
          </a:p>
          <a:p>
            <a:r>
              <a:rPr lang="cs-CZ" sz="1400" dirty="0"/>
              <a:t>Rozhodněte u každého z uvedených jednání, zda je v rozporu se svobodou projevu zakotvenou v Listině základních práv a svobod a se zákony ČR.</a:t>
            </a:r>
          </a:p>
          <a:p>
            <a:r>
              <a:rPr lang="cs-CZ" sz="1400" dirty="0" smtClean="0"/>
              <a:t>11.1               Vláda </a:t>
            </a:r>
            <a:r>
              <a:rPr lang="cs-CZ" sz="1400" dirty="0"/>
              <a:t>vybrala v každé redakci novin osobu, která má kontrolovat, </a:t>
            </a:r>
            <a:r>
              <a:rPr lang="cs-CZ" sz="1400" dirty="0" smtClean="0"/>
              <a:t>zda články</a:t>
            </a:r>
            <a:r>
              <a:rPr lang="cs-CZ" sz="1400" dirty="0"/>
              <a:t>	</a:t>
            </a:r>
            <a:r>
              <a:rPr lang="cs-CZ" sz="1400" dirty="0" smtClean="0"/>
              <a:t>           ANO </a:t>
            </a:r>
            <a:r>
              <a:rPr lang="cs-CZ" sz="1400" dirty="0"/>
              <a:t>- </a:t>
            </a:r>
            <a:r>
              <a:rPr lang="cs-CZ" sz="1400" dirty="0" smtClean="0"/>
              <a:t>NE</a:t>
            </a:r>
            <a:r>
              <a:rPr lang="cs-CZ" sz="1400" dirty="0"/>
              <a:t>	</a:t>
            </a:r>
            <a:r>
              <a:rPr lang="cs-CZ" sz="1400" dirty="0" smtClean="0"/>
              <a:t>nepoškozují </a:t>
            </a:r>
            <a:r>
              <a:rPr lang="cs-CZ" sz="1400" dirty="0"/>
              <a:t>vládu.</a:t>
            </a:r>
          </a:p>
          <a:p>
            <a:r>
              <a:rPr lang="cs-CZ" sz="1400" dirty="0"/>
              <a:t>11.2	Skupina mladých lidí na shromáždění vybízí k jednání vedoucím k zrušení 	</a:t>
            </a:r>
            <a:r>
              <a:rPr lang="cs-CZ" sz="1400" dirty="0" smtClean="0"/>
              <a:t>          ANO </a:t>
            </a:r>
            <a:r>
              <a:rPr lang="cs-CZ" sz="1400" dirty="0"/>
              <a:t>- NE	Poslanecké sněmovny a Senátu Parlamentu ČR.</a:t>
            </a:r>
          </a:p>
          <a:p>
            <a:r>
              <a:rPr lang="cs-CZ" sz="1400" dirty="0"/>
              <a:t>11.3	Krajské zastupitelstvo navrhlo zastavit vysílání lokálního televizního okruhu	</a:t>
            </a:r>
            <a:r>
              <a:rPr lang="cs-CZ" sz="1400" dirty="0" smtClean="0"/>
              <a:t>          ANO </a:t>
            </a:r>
            <a:r>
              <a:rPr lang="cs-CZ" sz="1400" dirty="0"/>
              <a:t>- NE	pro </a:t>
            </a:r>
            <a:r>
              <a:rPr lang="cs-CZ" sz="1400" dirty="0" smtClean="0"/>
              <a:t> jednostrannou </a:t>
            </a:r>
            <a:r>
              <a:rPr lang="cs-CZ" sz="1400" dirty="0"/>
              <a:t>propagaci politické strany.</a:t>
            </a:r>
          </a:p>
          <a:p>
            <a:r>
              <a:rPr lang="cs-CZ" sz="14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0448" y="1412776"/>
            <a:ext cx="81369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3593" y="1484784"/>
            <a:ext cx="3390615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259632" y="2592455"/>
            <a:ext cx="2304256" cy="5485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76056" y="2592455"/>
            <a:ext cx="2808312" cy="4765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CERMAT – prověrky ze společenských věd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987825" y="2060848"/>
            <a:ext cx="1761075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748900" y="2060848"/>
            <a:ext cx="169530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552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9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1555</TotalTime>
  <Words>253</Words>
  <Application>Microsoft Office PowerPoint</Application>
  <PresentationFormat>Předvádění na obrazovce (4:3)</PresentationFormat>
  <Paragraphs>173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98</cp:revision>
  <cp:lastPrinted>2014-02-11T14:10:36Z</cp:lastPrinted>
  <dcterms:created xsi:type="dcterms:W3CDTF">2010-11-01T23:40:31Z</dcterms:created>
  <dcterms:modified xsi:type="dcterms:W3CDTF">2014-02-14T10:54:27Z</dcterms:modified>
</cp:coreProperties>
</file>