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4" r:id="rId7"/>
    <p:sldId id="265" r:id="rId8"/>
    <p:sldId id="263" r:id="rId9"/>
    <p:sldId id="267" r:id="rId10"/>
    <p:sldId id="266" r:id="rId11"/>
    <p:sldId id="268" r:id="rId12"/>
    <p:sldId id="269" r:id="rId13"/>
    <p:sldId id="270" r:id="rId14"/>
    <p:sldId id="271" r:id="rId15"/>
    <p:sldId id="272" r:id="rId16"/>
    <p:sldId id="262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12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47CC5F-D058-4BB5-A2A2-C07F8B2730CE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8D6B9B-CB64-47A8-8943-5A03109049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C1A762-E2FB-465A-AD5B-7BA80D52E22F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133B50-AE2C-4EB0-8300-C5377B6CEF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12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17DC64-D53A-41F1-9B27-046DEBF978A3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02E13E-87D5-40AD-A036-DD002B3CF0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D96504-F470-4525-A68F-DA7F8DBF8FE6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5D9D42-34DE-46D6-9FA7-9DDC7B0957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2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49AD9A-AF92-4DC2-A82A-40D785580068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19A8FD-8F77-4304-AE4F-582D583B4A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A6CDC8-75CC-4E5B-92DB-FCA91CCD137C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067685-C83A-40C8-920F-48F7DA6D1A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8F074F-BE27-4FA2-9C92-BC7B3A5DB070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718ED9-5859-410D-BEEA-91AA9FEB7E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12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855752-B896-4BB5-9891-D042B17A71E7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C50364-BEA1-4069-9F08-16A4344862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AD81C7-7F0E-4F1A-B531-920C4D8B0A0E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A0F598-6E49-4E57-9C19-8DDBB3BC10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994895-CE86-4239-A547-670D1E489A8D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8CDBD0-E469-4EC0-88CA-E6067D6565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FF57AD-F347-426B-94F4-0C34255987E4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938D84-955F-4055-A038-DB91976C07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E721219F-6C45-4C96-A7D3-320014D8F219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512A88A1-2AED-4DDF-8A65-AC5344C238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37" r:id="rId4"/>
    <p:sldLayoutId id="2147483743" r:id="rId5"/>
    <p:sldLayoutId id="2147483738" r:id="rId6"/>
    <p:sldLayoutId id="2147483744" r:id="rId7"/>
    <p:sldLayoutId id="2147483745" r:id="rId8"/>
    <p:sldLayoutId id="2147483746" r:id="rId9"/>
    <p:sldLayoutId id="2147483739" r:id="rId10"/>
    <p:sldLayoutId id="214748374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irdphoto.cz/?lang=cz&amp;sc_lang=cz&amp;action=photo&amp;prev_action=select&amp;cat_id=1&amp;subcat_id=10&amp;sort_id=56&amp;author_id=&amp;photo_id=7834&amp;pg=2" TargetMode="External"/><Relationship Id="rId13" Type="http://schemas.openxmlformats.org/officeDocument/2006/relationships/hyperlink" Target="http://www.birdphoto.cz/?lang=cz&amp;sc_lang=cz&amp;action=photo&amp;prev_action=select&amp;cat_id=1&amp;subcat_id=10&amp;sort_id=99&amp;author_id=&amp;photo_id=2801&amp;pg=2" TargetMode="External"/><Relationship Id="rId3" Type="http://schemas.openxmlformats.org/officeDocument/2006/relationships/hyperlink" Target="http://www.birdphoto.cz/?lang=cz&amp;sc_lang=cz&amp;action=photo&amp;prev_action=select&amp;cat_id=1&amp;subcat_id=10&amp;sort_id=68&amp;author_id=&amp;photo_id=10846&amp;pg=1" TargetMode="External"/><Relationship Id="rId7" Type="http://schemas.openxmlformats.org/officeDocument/2006/relationships/hyperlink" Target="http://www.birdphoto.cz/?lang=cz&amp;sc_lang=cz&amp;action=photo&amp;prev_action=select&amp;cat_id=1&amp;subcat_id=10&amp;sort_id=313&amp;author_id=&amp;photo_id=3108&amp;pg=1" TargetMode="External"/><Relationship Id="rId12" Type="http://schemas.openxmlformats.org/officeDocument/2006/relationships/hyperlink" Target="http://www.birdphoto.cz/?lang=cz&amp;sc_lang=cz&amp;action=photo&amp;prev_action=select&amp;cat_id=1&amp;subcat_id=10&amp;sort_id=145&amp;photo_id=9232" TargetMode="External"/><Relationship Id="rId2" Type="http://schemas.openxmlformats.org/officeDocument/2006/relationships/hyperlink" Target="http://www.birdphoto.cz/?lang=cz&amp;sc_lang=cz&amp;action=photo&amp;prev_action=select&amp;cat_id=1&amp;subcat_id=10&amp;sort_id=43&amp;author_id=&amp;photo_id=7680&amp;pg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irdphoto.cz/?lang=cz&amp;sc_lang=cz&amp;action=photo&amp;prev_action=select&amp;cat_id=1&amp;subcat_id=10&amp;sort_id=148&amp;author_id=&amp;photo_id=11479&amp;pg=1" TargetMode="External"/><Relationship Id="rId11" Type="http://schemas.openxmlformats.org/officeDocument/2006/relationships/hyperlink" Target="http://www.birdphoto.cz/?lang=cz&amp;sc_lang=cz&amp;action=photo&amp;prev_action=select&amp;cat_id=1&amp;subcat_id=10&amp;sort_id=87&amp;author_id=&amp;photo_id=11326&amp;pg=1" TargetMode="External"/><Relationship Id="rId5" Type="http://schemas.openxmlformats.org/officeDocument/2006/relationships/hyperlink" Target="http://www.birdphoto.cz/?lang=cz&amp;sc_lang=cz&amp;action=photo&amp;prev_action=select&amp;cat_id=1&amp;subcat_id=10&amp;sort_id=542&amp;author_id=&amp;photo_id=13252&amp;pg=1" TargetMode="External"/><Relationship Id="rId10" Type="http://schemas.openxmlformats.org/officeDocument/2006/relationships/hyperlink" Target="http://www.birdphoto.cz/?lang=cz&amp;sc_lang=cz&amp;action=photo&amp;prev_action=select&amp;cat_id=1&amp;subcat_id=10&amp;sort_id=48&amp;author_id=&amp;photo_id=4876&amp;pg=2" TargetMode="External"/><Relationship Id="rId4" Type="http://schemas.openxmlformats.org/officeDocument/2006/relationships/hyperlink" Target="http://www.birdphoto.cz/?lang=cz&amp;sc_lang=cz&amp;action=photo&amp;prev_action=select&amp;cat_id=1&amp;subcat_id=10&amp;sort_id=70&amp;author_id=&amp;photo_id=1025&amp;pg=2" TargetMode="External"/><Relationship Id="rId9" Type="http://schemas.openxmlformats.org/officeDocument/2006/relationships/hyperlink" Target="http://www.birdphoto.cz/?lang=cz&amp;sc_lang=cz&amp;action=photo&amp;prev_action=select&amp;cat_id=1&amp;subcat_id=10&amp;sort_id=76&amp;author_id=&amp;photo_id=3154&amp;pg=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altLang="cs-CZ" sz="2000" smtClean="0">
                <a:latin typeface="Times New Roman" pitchFamily="18" charset="0"/>
              </a:rPr>
              <a:t>Základní škola a Praktická škola</a:t>
            </a:r>
            <a:br>
              <a:rPr lang="cs-CZ" altLang="cs-CZ" sz="2000" smtClean="0">
                <a:latin typeface="Times New Roman" pitchFamily="18" charset="0"/>
              </a:rPr>
            </a:br>
            <a:r>
              <a:rPr lang="cs-CZ" altLang="cs-CZ" sz="2000" smtClean="0">
                <a:latin typeface="Times New Roman" pitchFamily="18" charset="0"/>
              </a:rPr>
              <a:t>Dvůr Králové nad Labem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18488" cy="3343275"/>
        </p:xfrm>
        <a:graphic>
          <a:graphicData uri="http://schemas.openxmlformats.org/drawingml/2006/table">
            <a:tbl>
              <a:tblPr/>
              <a:tblGrid>
                <a:gridCol w="4110038"/>
                <a:gridCol w="4108450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EU-OPVK-CZ.1.07/1.4.00/21.1538:III/2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14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VY_32_INOVACE_04 - 11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14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ZOOLOGIE – OBRATLOVCI –  PTÁCI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Pěvci 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 na II.st. ZV-LMP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Přírodopis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Jiřina Sommerová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Vytvořeno dne: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29.10.2013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</a:tbl>
          </a:graphicData>
        </a:graphic>
      </p:graphicFrame>
      <p:pic>
        <p:nvPicPr>
          <p:cNvPr id="10272" name="Obrázek 5" descr="Popis: MSMT_logolink_bez_vl_a_sloganu.a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373688"/>
            <a:ext cx="519112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3" name="Obrázek 3" descr="Popis: MSMT_sloga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2138" y="6237288"/>
            <a:ext cx="268605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74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 altLang="cs-CZ">
              <a:latin typeface="Calibri" pitchFamily="34" charset="0"/>
            </a:endParaRPr>
          </a:p>
        </p:txBody>
      </p:sp>
      <p:sp>
        <p:nvSpPr>
          <p:cNvPr id="10275" name="Rectangle 8"/>
          <p:cNvSpPr>
            <a:spLocks noChangeArrowheads="1"/>
          </p:cNvSpPr>
          <p:nvPr/>
        </p:nvSpPr>
        <p:spPr bwMode="auto">
          <a:xfrm>
            <a:off x="-269875" y="12192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altLang="cs-CZ" sz="1200">
                <a:cs typeface="Times New Roman" pitchFamily="18" charset="0"/>
              </a:rPr>
              <a:t>  </a:t>
            </a:r>
            <a:endParaRPr lang="cs-CZ" altLang="cs-CZ" sz="900"/>
          </a:p>
          <a:p>
            <a:pPr eaLnBrk="0" hangingPunct="0"/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8313" y="549275"/>
          <a:ext cx="8424862" cy="5618163"/>
        </p:xfrm>
        <a:graphic>
          <a:graphicData uri="http://schemas.openxmlformats.org/drawingml/2006/table">
            <a:tbl>
              <a:tblPr/>
              <a:tblGrid>
                <a:gridCol w="4211637"/>
                <a:gridCol w="4213225"/>
              </a:tblGrid>
              <a:tr h="1752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by měl porovnat vnější a vnitřní stavbu ptáků a vysvětlit funkce jednotlivých orgánů.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by měl rozlišit  jednotlivé skupiny  ptáků a znát hlavní zástupce,  objasnit jejich způsob života a přizpůsobení danému prostředí.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by měl vědět o významu ptáků v přírodě i pro člověka.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Podporuje aktivitu žáka a schopnost vyhledávání informací.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1401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popis: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Materiál je možné použít pro  prezentaci  při výkladu učiva,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pro procvičování a opakování učiva, ale také  pro doplnění učiva při zameškané hodině.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by  měl  umět  pojmenovat jednotlivé ptáky.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711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Pěvci, semenožraví,  zpěvné ústrojí,  „čimčarání“,…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17526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Další materiály k výuce: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Učebnice : - KROULÍKOVÁ ING. PAEDDR., Jarmila; KROULÍK ING. CSC., Josef. Přírodopis 8. Praha: Septima, 1995,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                  ISBN 80 - 85801 - 36 - 1.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                - </a:t>
                      </a:r>
                      <a:r>
                        <a:rPr lang="cs-CZ" sz="1200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ČERNÍK, PaedDr.</a:t>
                      </a:r>
                      <a:r>
                        <a:rPr lang="cs-CZ" sz="1200" baseline="0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V</a:t>
                      </a:r>
                      <a:r>
                        <a:rPr lang="cs-CZ" sz="1200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ladimír; MARTINEC, CSC, RNDr. Zdeněk. </a:t>
                      </a:r>
                      <a:r>
                        <a:rPr lang="cs-CZ" sz="1200" i="1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Přírodopis - zoologie</a:t>
                      </a:r>
                      <a:r>
                        <a:rPr lang="cs-CZ" sz="1200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 Praha: SPN, 1995,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                   ISBN 80-85937-05-0.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Encyklopedie dle výběru učitele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3"/>
          <p:cNvSpPr txBox="1">
            <a:spLocks noChangeArrowheads="1"/>
          </p:cNvSpPr>
          <p:nvPr/>
        </p:nvSpPr>
        <p:spPr bwMode="auto">
          <a:xfrm>
            <a:off x="1908175" y="2082800"/>
            <a:ext cx="5243513" cy="3662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altLang="cs-CZ" sz="9600" b="1"/>
              <a:t>PĚVCI  I.</a:t>
            </a:r>
          </a:p>
          <a:p>
            <a:pPr algn="ctr"/>
            <a:endParaRPr lang="cs-CZ" altLang="cs-CZ" sz="9600" b="1"/>
          </a:p>
          <a:p>
            <a:pPr algn="ctr"/>
            <a:r>
              <a:rPr lang="cs-CZ" altLang="cs-CZ" sz="4000"/>
              <a:t>semenožraví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err="1" smtClean="0"/>
              <a:t>charakteristICKÉ</a:t>
            </a:r>
            <a:r>
              <a:rPr lang="cs-CZ" dirty="0" smtClean="0"/>
              <a:t> znaky: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Nejpočetnější skupina ptáků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Drobní krmiví ptáci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Dokonale vyvinuté zpěvné ústrojí 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Zpěvem také vábí samec samičku k páření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Stavějí si hnízda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Mláďata se rodí holá, málo opeřená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Žijí na polích, v lesích, zahradách i městských sadech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Někteří bojují proti škodlivému hmyzu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Rozdělujeme -  semenožravé</a:t>
            </a:r>
          </a:p>
          <a:p>
            <a:pPr marL="0" indent="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 -  hmyzožravé</a:t>
            </a:r>
          </a:p>
          <a:p>
            <a:pPr marL="0" indent="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 -  všežravé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Vrabec domácí</a:t>
            </a:r>
            <a:endParaRPr lang="cs-CZ" dirty="0"/>
          </a:p>
        </p:txBody>
      </p:sp>
      <p:sp>
        <p:nvSpPr>
          <p:cNvPr id="14339" name="Zástupný symbol pro text 9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pPr marL="285750" indent="-285750" eaLnBrk="1" hangingPunct="1">
              <a:buFontTx/>
              <a:buChar char="-"/>
            </a:pPr>
            <a:endParaRPr lang="cs-CZ" altLang="cs-CZ" sz="1600" dirty="0" smtClean="0"/>
          </a:p>
          <a:p>
            <a:pPr marL="285750" indent="-285750" eaLnBrk="1" hangingPunct="1">
              <a:buFontTx/>
              <a:buChar char="-"/>
            </a:pPr>
            <a:r>
              <a:rPr lang="cs-CZ" altLang="cs-CZ" sz="1600" dirty="0" smtClean="0"/>
              <a:t>Hnízda staví na římsách, pod okapy, ve skulinách zdí,..</a:t>
            </a:r>
          </a:p>
          <a:p>
            <a:pPr marL="285750" indent="-285750" eaLnBrk="1" hangingPunct="1">
              <a:buFontTx/>
              <a:buChar char="-"/>
            </a:pPr>
            <a:r>
              <a:rPr lang="cs-CZ" altLang="cs-CZ" sz="1600" dirty="0" smtClean="0"/>
              <a:t>Nestěhovavý</a:t>
            </a:r>
          </a:p>
          <a:p>
            <a:pPr marL="285750" indent="-285750" eaLnBrk="1" hangingPunct="1">
              <a:buFontTx/>
              <a:buChar char="-"/>
            </a:pPr>
            <a:r>
              <a:rPr lang="cs-CZ" altLang="cs-CZ" sz="1600" dirty="0" smtClean="0"/>
              <a:t>Samička snáší  5 až 6 vajec až 4 krát do roka</a:t>
            </a:r>
          </a:p>
          <a:p>
            <a:pPr marL="285750" indent="-285750" eaLnBrk="1" hangingPunct="1">
              <a:buFontTx/>
              <a:buChar char="-"/>
            </a:pPr>
            <a:r>
              <a:rPr lang="cs-CZ" altLang="cs-CZ" sz="1600" dirty="0" smtClean="0"/>
              <a:t>Mláďata krmí hmyzem</a:t>
            </a:r>
          </a:p>
          <a:p>
            <a:pPr marL="285750" indent="-285750" eaLnBrk="1" hangingPunct="1">
              <a:buFontTx/>
              <a:buChar char="-"/>
            </a:pPr>
            <a:r>
              <a:rPr lang="cs-CZ" altLang="cs-CZ" sz="1600" dirty="0" smtClean="0"/>
              <a:t>Dospělí – rostlinná potrava (obilky, pupeny ovocných stromů, ovoce)</a:t>
            </a:r>
          </a:p>
          <a:p>
            <a:pPr marL="285750" indent="-285750" eaLnBrk="1" hangingPunct="1">
              <a:buFontTx/>
              <a:buChar char="-"/>
            </a:pPr>
            <a:r>
              <a:rPr lang="cs-CZ" altLang="cs-CZ" sz="1600" dirty="0" smtClean="0"/>
              <a:t>Sameček – černé peří na hrdle</a:t>
            </a:r>
          </a:p>
          <a:p>
            <a:pPr marL="285750" indent="-285750" eaLnBrk="1" hangingPunct="1">
              <a:buFontTx/>
              <a:buChar char="-"/>
            </a:pPr>
            <a:r>
              <a:rPr lang="cs-CZ" altLang="cs-CZ" sz="1600" dirty="0" smtClean="0"/>
              <a:t>Hlasité cvrlikání – </a:t>
            </a:r>
            <a:r>
              <a:rPr lang="cs-CZ" altLang="cs-CZ" sz="1600" dirty="0" smtClean="0"/>
              <a:t>„čimčarání</a:t>
            </a:r>
            <a:r>
              <a:rPr lang="cs-CZ" altLang="cs-CZ" sz="1600" dirty="0" smtClean="0"/>
              <a:t>“</a:t>
            </a:r>
          </a:p>
          <a:p>
            <a:pPr marL="285750" indent="-285750" eaLnBrk="1" hangingPunct="1">
              <a:buFontTx/>
              <a:buChar char="-"/>
            </a:pPr>
            <a:r>
              <a:rPr lang="cs-CZ" altLang="cs-CZ" sz="1600" dirty="0" smtClean="0"/>
              <a:t>Žijí na všech světadílech, mimo Antarktidy</a:t>
            </a:r>
          </a:p>
          <a:p>
            <a:pPr marL="285750" indent="-285750" eaLnBrk="1" hangingPunct="1">
              <a:buFontTx/>
              <a:buChar char="-"/>
            </a:pPr>
            <a:endParaRPr lang="cs-CZ" altLang="cs-CZ" dirty="0" smtClean="0"/>
          </a:p>
          <a:p>
            <a:pPr marL="285750" indent="-285750" eaLnBrk="1" hangingPunct="1">
              <a:buFontTx/>
              <a:buChar char="-"/>
            </a:pPr>
            <a:endParaRPr lang="cs-CZ" altLang="cs-CZ" dirty="0" smtClean="0"/>
          </a:p>
        </p:txBody>
      </p:sp>
      <p:sp>
        <p:nvSpPr>
          <p:cNvPr id="14340" name="Zástupný symbol pro obsah 8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1434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275" y="188913"/>
            <a:ext cx="4819650" cy="619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Další  vrabci:</a:t>
            </a:r>
            <a:endParaRPr lang="cs-CZ" dirty="0"/>
          </a:p>
        </p:txBody>
      </p:sp>
      <p:sp>
        <p:nvSpPr>
          <p:cNvPr id="15363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Vrabec pokřovní</a:t>
            </a:r>
          </a:p>
        </p:txBody>
      </p:sp>
      <p:sp>
        <p:nvSpPr>
          <p:cNvPr id="15364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Vrabec polní</a:t>
            </a:r>
          </a:p>
        </p:txBody>
      </p:sp>
      <p:pic>
        <p:nvPicPr>
          <p:cNvPr id="1536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2205038"/>
            <a:ext cx="3624263" cy="4103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738" y="2205038"/>
            <a:ext cx="4973637" cy="4103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Vrabec skalní</a:t>
            </a:r>
            <a:endParaRPr lang="cs-CZ" dirty="0"/>
          </a:p>
        </p:txBody>
      </p:sp>
      <p:sp>
        <p:nvSpPr>
          <p:cNvPr id="16387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975" y="1582738"/>
            <a:ext cx="4392613" cy="4503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Pěnkava obecná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85750" indent="-285750" eaLnBrk="1" fontAlgn="auto" hangingPunct="1">
              <a:spcAft>
                <a:spcPts val="0"/>
              </a:spcAft>
              <a:buFontTx/>
              <a:buChar char="-"/>
              <a:defRPr/>
            </a:pPr>
            <a:endParaRPr lang="cs-CZ" sz="1800" dirty="0" smtClean="0"/>
          </a:p>
          <a:p>
            <a:pPr marL="285750" indent="-285750"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sz="1800" dirty="0" smtClean="0"/>
              <a:t>Samec je pestřeji zbarven</a:t>
            </a:r>
          </a:p>
          <a:p>
            <a:pPr marL="285750" indent="-285750"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sz="1800" dirty="0" smtClean="0"/>
              <a:t>Stěhovavý i nestěhovavý pěvec, samička odlétá, sameček zůstává</a:t>
            </a:r>
          </a:p>
          <a:p>
            <a:pPr marL="285750" indent="-285750"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sz="1800" dirty="0" smtClean="0"/>
              <a:t>Žije v lesích, parcích, zahradách</a:t>
            </a:r>
          </a:p>
          <a:p>
            <a:pPr marL="285750" indent="-285750"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sz="1800" dirty="0" smtClean="0"/>
              <a:t>Úhledná miskovitá hnízda (suchá tráva, mech, lišejník, kořínky)</a:t>
            </a:r>
          </a:p>
          <a:p>
            <a:pPr marL="285750" indent="-285750"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sz="1800" dirty="0" smtClean="0"/>
              <a:t>Sameček hlasitě prozpěvuje</a:t>
            </a:r>
          </a:p>
          <a:p>
            <a:pPr marL="285750" indent="-285750" eaLnBrk="1" fontAlgn="auto" hangingPunct="1">
              <a:spcAft>
                <a:spcPts val="0"/>
              </a:spcAft>
              <a:buFontTx/>
              <a:buChar char="-"/>
              <a:defRPr/>
            </a:pPr>
            <a:endParaRPr lang="cs-CZ" dirty="0" smtClean="0"/>
          </a:p>
          <a:p>
            <a:pPr marL="285750" indent="-285750" eaLnBrk="1" fontAlgn="auto" hangingPunct="1">
              <a:spcAft>
                <a:spcPts val="0"/>
              </a:spcAft>
              <a:buFontTx/>
              <a:buChar char="-"/>
              <a:defRPr/>
            </a:pPr>
            <a:endParaRPr lang="cs-CZ" dirty="0" smtClean="0"/>
          </a:p>
          <a:p>
            <a:pPr marL="285750" indent="-285750" eaLnBrk="1" fontAlgn="auto" hangingPunct="1">
              <a:spcAft>
                <a:spcPts val="0"/>
              </a:spcAft>
              <a:buFontTx/>
              <a:buChar char="-"/>
              <a:defRPr/>
            </a:pPr>
            <a:endParaRPr lang="cs-CZ" dirty="0"/>
          </a:p>
        </p:txBody>
      </p:sp>
      <p:sp>
        <p:nvSpPr>
          <p:cNvPr id="17412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1741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6475" y="1196975"/>
            <a:ext cx="5364163" cy="3573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Další pěnkavy: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Pěnkava kanárská</a:t>
            </a:r>
          </a:p>
          <a:p>
            <a:pPr marL="0" indent="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sp>
        <p:nvSpPr>
          <p:cNvPr id="18436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Pěnkava jíkavec</a:t>
            </a:r>
          </a:p>
        </p:txBody>
      </p:sp>
      <p:pic>
        <p:nvPicPr>
          <p:cNvPr id="1843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7013" y="2133600"/>
            <a:ext cx="4217987" cy="324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7900" y="2133600"/>
            <a:ext cx="3248025" cy="324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Strnad obecný</a:t>
            </a:r>
            <a:endParaRPr lang="cs-CZ" dirty="0"/>
          </a:p>
        </p:txBody>
      </p:sp>
      <p:sp>
        <p:nvSpPr>
          <p:cNvPr id="19459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endParaRPr lang="cs-CZ" altLang="cs-CZ" smtClean="0"/>
          </a:p>
          <a:p>
            <a:pPr eaLnBrk="1" hangingPunct="1"/>
            <a:endParaRPr lang="cs-CZ" altLang="cs-CZ" smtClean="0"/>
          </a:p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z="2000" smtClean="0"/>
              <a:t>Zjara se živí hmyzem, později semeny obilnin a různými plevely</a:t>
            </a:r>
          </a:p>
          <a:p>
            <a:pPr eaLnBrk="1" hangingPunct="1"/>
            <a:endParaRPr lang="cs-CZ" altLang="cs-CZ" sz="2000" smtClean="0"/>
          </a:p>
          <a:p>
            <a:pPr eaLnBrk="1" hangingPunct="1"/>
            <a:r>
              <a:rPr lang="cs-CZ" altLang="cs-CZ" sz="2000" smtClean="0"/>
              <a:t>Hnízdí na křovinatých mezích</a:t>
            </a:r>
          </a:p>
          <a:p>
            <a:pPr eaLnBrk="1" hangingPunct="1"/>
            <a:endParaRPr lang="cs-CZ" altLang="cs-CZ" sz="2000" smtClean="0"/>
          </a:p>
          <a:p>
            <a:pPr eaLnBrk="1" hangingPunct="1"/>
            <a:r>
              <a:rPr lang="cs-CZ" altLang="cs-CZ" sz="2000" smtClean="0"/>
              <a:t>Nestěhovavý </a:t>
            </a:r>
          </a:p>
        </p:txBody>
      </p:sp>
      <p:sp>
        <p:nvSpPr>
          <p:cNvPr id="19460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1946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375" y="476250"/>
            <a:ext cx="42005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Stehlík obecný</a:t>
            </a:r>
            <a:endParaRPr lang="cs-CZ" dirty="0"/>
          </a:p>
        </p:txBody>
      </p:sp>
      <p:sp>
        <p:nvSpPr>
          <p:cNvPr id="2048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z="1600" smtClean="0"/>
              <a:t>Žije v parcích, zahradách, lesích</a:t>
            </a:r>
          </a:p>
          <a:p>
            <a:pPr eaLnBrk="1" hangingPunct="1"/>
            <a:endParaRPr lang="cs-CZ" altLang="cs-CZ" sz="1600" smtClean="0"/>
          </a:p>
          <a:p>
            <a:pPr eaLnBrk="1" hangingPunct="1"/>
            <a:r>
              <a:rPr lang="cs-CZ" altLang="cs-CZ" sz="1600" smtClean="0"/>
              <a:t>Pestré zbarvení</a:t>
            </a:r>
          </a:p>
          <a:p>
            <a:pPr eaLnBrk="1" hangingPunct="1"/>
            <a:endParaRPr lang="cs-CZ" altLang="cs-CZ" sz="1600" smtClean="0"/>
          </a:p>
          <a:p>
            <a:pPr eaLnBrk="1" hangingPunct="1"/>
            <a:r>
              <a:rPr lang="cs-CZ" altLang="cs-CZ" sz="1600" smtClean="0"/>
              <a:t>Hnízdí na listnatých stromech</a:t>
            </a:r>
          </a:p>
          <a:p>
            <a:pPr eaLnBrk="1" hangingPunct="1"/>
            <a:endParaRPr lang="cs-CZ" altLang="cs-CZ" sz="1600" smtClean="0"/>
          </a:p>
          <a:p>
            <a:pPr eaLnBrk="1" hangingPunct="1"/>
            <a:r>
              <a:rPr lang="cs-CZ" altLang="cs-CZ" sz="1600" smtClean="0"/>
              <a:t>Hnízdo obložené mechem, kořínky, chmýřím a chlupy</a:t>
            </a:r>
          </a:p>
          <a:p>
            <a:pPr eaLnBrk="1" hangingPunct="1"/>
            <a:endParaRPr lang="cs-CZ" altLang="cs-CZ" sz="1600" smtClean="0"/>
          </a:p>
          <a:p>
            <a:pPr eaLnBrk="1" hangingPunct="1"/>
            <a:r>
              <a:rPr lang="cs-CZ" altLang="cs-CZ" sz="1600" smtClean="0"/>
              <a:t>Pochutnává si na semenech bodláků</a:t>
            </a:r>
          </a:p>
          <a:p>
            <a:pPr eaLnBrk="1" hangingPunct="1"/>
            <a:endParaRPr lang="cs-CZ" altLang="cs-CZ" sz="1600" smtClean="0"/>
          </a:p>
          <a:p>
            <a:pPr eaLnBrk="1" hangingPunct="1"/>
            <a:r>
              <a:rPr lang="cs-CZ" altLang="cs-CZ" sz="1600" smtClean="0"/>
              <a:t>Na podzim a v zimě se shromažďuje do hejn</a:t>
            </a:r>
          </a:p>
          <a:p>
            <a:pPr eaLnBrk="1" hangingPunct="1"/>
            <a:endParaRPr lang="cs-CZ" altLang="cs-CZ" smtClean="0"/>
          </a:p>
          <a:p>
            <a:pPr eaLnBrk="1" hangingPunct="1"/>
            <a:endParaRPr lang="cs-CZ" altLang="cs-CZ" smtClean="0"/>
          </a:p>
        </p:txBody>
      </p:sp>
      <p:sp>
        <p:nvSpPr>
          <p:cNvPr id="2048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2048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838" y="338138"/>
            <a:ext cx="479107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Hýl obecný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marL="285750" indent="-285750"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dirty="0" smtClean="0"/>
              <a:t>Samec – výrazné zbarvení na břiše a hrudi</a:t>
            </a:r>
          </a:p>
          <a:p>
            <a:pPr marL="285750" indent="-285750" eaLnBrk="1" fontAlgn="auto" hangingPunct="1">
              <a:spcAft>
                <a:spcPts val="0"/>
              </a:spcAft>
              <a:buFontTx/>
              <a:buChar char="-"/>
              <a:defRPr/>
            </a:pPr>
            <a:endParaRPr lang="cs-CZ" dirty="0"/>
          </a:p>
          <a:p>
            <a:pPr marL="285750" indent="-285750"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dirty="0" smtClean="0"/>
              <a:t>Samička – hruď šedohnědou</a:t>
            </a:r>
          </a:p>
          <a:p>
            <a:pPr marL="285750" indent="-285750" eaLnBrk="1" fontAlgn="auto" hangingPunct="1">
              <a:spcAft>
                <a:spcPts val="0"/>
              </a:spcAft>
              <a:buFontTx/>
              <a:buChar char="-"/>
              <a:defRPr/>
            </a:pPr>
            <a:endParaRPr lang="cs-CZ" dirty="0"/>
          </a:p>
          <a:p>
            <a:pPr marL="285750" indent="-285750"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dirty="0" smtClean="0"/>
              <a:t>Živí se výhradně semeny, pupeny a plody rostlin</a:t>
            </a:r>
          </a:p>
          <a:p>
            <a:pPr marL="285750" indent="-285750" eaLnBrk="1" fontAlgn="auto" hangingPunct="1">
              <a:spcAft>
                <a:spcPts val="0"/>
              </a:spcAft>
              <a:buFontTx/>
              <a:buChar char="-"/>
              <a:defRPr/>
            </a:pPr>
            <a:endParaRPr lang="cs-CZ" dirty="0"/>
          </a:p>
          <a:p>
            <a:pPr marL="285750" indent="-285750"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dirty="0" smtClean="0"/>
              <a:t>Mláďata krmí hmyzem, ale i  semeny</a:t>
            </a:r>
            <a:endParaRPr lang="cs-CZ" dirty="0"/>
          </a:p>
        </p:txBody>
      </p:sp>
      <p:sp>
        <p:nvSpPr>
          <p:cNvPr id="21508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2150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938" y="1052513"/>
            <a:ext cx="5230812" cy="431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Hýl rudý</a:t>
            </a:r>
            <a:endParaRPr lang="cs-CZ" dirty="0"/>
          </a:p>
        </p:txBody>
      </p:sp>
      <p:sp>
        <p:nvSpPr>
          <p:cNvPr id="22531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2253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8538" y="1654175"/>
            <a:ext cx="4967287" cy="4967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Zvonek zelený</a:t>
            </a:r>
            <a:endParaRPr lang="cs-CZ" dirty="0"/>
          </a:p>
        </p:txBody>
      </p:sp>
      <p:sp>
        <p:nvSpPr>
          <p:cNvPr id="2355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2355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1612900"/>
            <a:ext cx="5715000" cy="473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Pamatuješ si  něco?</a:t>
            </a:r>
            <a:endParaRPr lang="cs-CZ" dirty="0"/>
          </a:p>
        </p:txBody>
      </p:sp>
      <p:sp>
        <p:nvSpPr>
          <p:cNvPr id="2457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1. Jak rozdělujeme pěvce?</a:t>
            </a:r>
          </a:p>
          <a:p>
            <a:pPr eaLnBrk="1" hangingPunct="1"/>
            <a:r>
              <a:rPr lang="cs-CZ" altLang="cs-CZ" smtClean="0"/>
              <a:t>2. Proč je skupina nazvaná „PĚVCI“?</a:t>
            </a:r>
          </a:p>
          <a:p>
            <a:pPr eaLnBrk="1" hangingPunct="1"/>
            <a:r>
              <a:rPr lang="cs-CZ" altLang="cs-CZ" smtClean="0"/>
              <a:t>3. Jmenuj zástupce semenožravých.</a:t>
            </a:r>
          </a:p>
          <a:p>
            <a:pPr eaLnBrk="1" hangingPunct="1"/>
            <a:r>
              <a:rPr lang="cs-CZ" altLang="cs-CZ" smtClean="0"/>
              <a:t>4. Jmenuj charakteristické znaky pěvců.</a:t>
            </a:r>
          </a:p>
          <a:p>
            <a:pPr eaLnBrk="1" hangingPunct="1"/>
            <a:r>
              <a:rPr lang="cs-CZ" altLang="cs-CZ" smtClean="0"/>
              <a:t>5. Jaké zvuky vydává vrabec domácí?</a:t>
            </a:r>
          </a:p>
          <a:p>
            <a:pPr eaLnBrk="1" hangingPunct="1"/>
            <a:r>
              <a:rPr lang="cs-CZ" altLang="cs-CZ" smtClean="0"/>
              <a:t>6. Vyjmenuj zástupce pěvců semenožravých.</a:t>
            </a:r>
          </a:p>
          <a:p>
            <a:pPr eaLnBrk="1" hangingPunct="1"/>
            <a:r>
              <a:rPr lang="cs-CZ" altLang="cs-CZ" smtClean="0"/>
              <a:t>7. Kteří pěvci, zde uvedeni, jsou stěhovaví?</a:t>
            </a:r>
          </a:p>
          <a:p>
            <a:pPr eaLnBrk="1" hangingPunct="1"/>
            <a:endParaRPr lang="cs-CZ" altLang="cs-CZ" smtClean="0"/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Vrabec obecný: TUNKA</a:t>
            </a:r>
            <a:r>
              <a:rPr lang="cs-CZ" dirty="0"/>
              <a:t>, Zdeněk. </a:t>
            </a:r>
            <a:r>
              <a:rPr lang="cs-CZ" i="1" dirty="0"/>
              <a:t>birdphoto.cz</a:t>
            </a:r>
            <a:r>
              <a:rPr lang="cs-CZ" dirty="0"/>
              <a:t> [online]. [cit. </a:t>
            </a:r>
            <a:r>
              <a:rPr lang="cs-CZ" dirty="0" smtClean="0"/>
              <a:t>29.10.2013</a:t>
            </a:r>
            <a:r>
              <a:rPr lang="cs-CZ" dirty="0"/>
              <a:t>]. Dostupný na WWW: </a:t>
            </a:r>
            <a:r>
              <a:rPr lang="cs-CZ" dirty="0">
                <a:hlinkClick r:id="rId2"/>
              </a:rPr>
              <a:t>http://www.birdphoto.cz/?lang=cz&amp;sc_lang=cz&amp;action=photo&amp;prev_action=select&amp;cat_id=1&amp;subcat_id=10&amp;sort_id=43&amp;author_id=&amp;</a:t>
            </a:r>
            <a:r>
              <a:rPr lang="cs-CZ" dirty="0" smtClean="0">
                <a:hlinkClick r:id="rId2"/>
              </a:rPr>
              <a:t>photo_id=7680&amp;pg=1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Vrabec pokřovní: TUNKA</a:t>
            </a:r>
            <a:r>
              <a:rPr lang="cs-CZ" dirty="0"/>
              <a:t>, Zdeněk. </a:t>
            </a:r>
            <a:r>
              <a:rPr lang="cs-CZ" i="1" dirty="0"/>
              <a:t>birdphoto.cz</a:t>
            </a:r>
            <a:r>
              <a:rPr lang="cs-CZ" dirty="0"/>
              <a:t> [online]. [cit. </a:t>
            </a:r>
            <a:r>
              <a:rPr lang="cs-CZ" dirty="0" smtClean="0"/>
              <a:t>29.10.2013</a:t>
            </a:r>
            <a:r>
              <a:rPr lang="cs-CZ" dirty="0"/>
              <a:t>]. Dostupný na WWW: </a:t>
            </a:r>
            <a:r>
              <a:rPr lang="cs-CZ" dirty="0">
                <a:hlinkClick r:id="rId3"/>
              </a:rPr>
              <a:t>http://www.birdphoto.cz/?lang=cz&amp;sc_lang=cz&amp;action=photo&amp;prev_action=select&amp;cat_id=1&amp;subcat_id=10&amp;sort_id=68&amp;author_id=&amp;</a:t>
            </a:r>
            <a:r>
              <a:rPr lang="cs-CZ" dirty="0" smtClean="0">
                <a:hlinkClick r:id="rId3"/>
              </a:rPr>
              <a:t>photo_id=10846&amp;pg=1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Vrabec polní: TUNKA</a:t>
            </a:r>
            <a:r>
              <a:rPr lang="cs-CZ" dirty="0"/>
              <a:t>, Zdeněk. </a:t>
            </a:r>
            <a:r>
              <a:rPr lang="cs-CZ" i="1" dirty="0"/>
              <a:t>birdphoto.cz</a:t>
            </a:r>
            <a:r>
              <a:rPr lang="cs-CZ" dirty="0"/>
              <a:t> [online]. [cit. </a:t>
            </a:r>
            <a:r>
              <a:rPr lang="cs-CZ" dirty="0" smtClean="0"/>
              <a:t>29.10.2013</a:t>
            </a:r>
            <a:r>
              <a:rPr lang="cs-CZ" dirty="0"/>
              <a:t>]. Dostupný na WWW: </a:t>
            </a:r>
            <a:r>
              <a:rPr lang="cs-CZ" dirty="0">
                <a:hlinkClick r:id="rId4"/>
              </a:rPr>
              <a:t>http://www.birdphoto.cz/?lang=cz&amp;sc_lang=cz&amp;action=photo&amp;prev_action=select&amp;cat_id=1&amp;subcat_id=10&amp;sort_id=70&amp;author_id=&amp;</a:t>
            </a:r>
            <a:r>
              <a:rPr lang="cs-CZ" dirty="0" smtClean="0">
                <a:hlinkClick r:id="rId4"/>
              </a:rPr>
              <a:t>photo_id=1025&amp;pg=2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Vrabec skalní: BĚLKA</a:t>
            </a:r>
            <a:r>
              <a:rPr lang="cs-CZ" dirty="0"/>
              <a:t>, Tomáš. </a:t>
            </a:r>
            <a:r>
              <a:rPr lang="cs-CZ" i="1" dirty="0"/>
              <a:t>birdphoto.cz</a:t>
            </a:r>
            <a:r>
              <a:rPr lang="cs-CZ" dirty="0"/>
              <a:t> [online]. [cit. </a:t>
            </a:r>
            <a:r>
              <a:rPr lang="cs-CZ" dirty="0" smtClean="0"/>
              <a:t>29.10.2013</a:t>
            </a:r>
            <a:r>
              <a:rPr lang="cs-CZ" dirty="0"/>
              <a:t>]. Dostupný na WWW: </a:t>
            </a:r>
            <a:r>
              <a:rPr lang="cs-CZ" dirty="0">
                <a:hlinkClick r:id="rId5"/>
              </a:rPr>
              <a:t>http://www.birdphoto.cz/?lang=cz&amp;sc_lang=cz&amp;action=photo&amp;prev_action=select&amp;cat_id=1&amp;subcat_id=10&amp;sort_id=542&amp;author_id=&amp;</a:t>
            </a:r>
            <a:r>
              <a:rPr lang="cs-CZ" dirty="0" smtClean="0">
                <a:hlinkClick r:id="rId5"/>
              </a:rPr>
              <a:t>photo_id=13252&amp;pg=1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Pěnkava obecná: BOUCNÝ</a:t>
            </a:r>
            <a:r>
              <a:rPr lang="cs-CZ" dirty="0"/>
              <a:t>, Dušan. </a:t>
            </a:r>
            <a:r>
              <a:rPr lang="cs-CZ" i="1" dirty="0"/>
              <a:t>birdphoto.cz</a:t>
            </a:r>
            <a:r>
              <a:rPr lang="cs-CZ" dirty="0"/>
              <a:t> [online]. [cit. </a:t>
            </a:r>
            <a:r>
              <a:rPr lang="cs-CZ" dirty="0" smtClean="0"/>
              <a:t>29.10.2013</a:t>
            </a:r>
            <a:r>
              <a:rPr lang="cs-CZ" dirty="0"/>
              <a:t>]. Dostupný na WWW: </a:t>
            </a:r>
            <a:r>
              <a:rPr lang="cs-CZ" dirty="0">
                <a:hlinkClick r:id="rId6"/>
              </a:rPr>
              <a:t>http://www.birdphoto.cz/?lang=cz&amp;sc_lang=cz&amp;action=photo&amp;prev_action=select&amp;cat_id=1&amp;subcat_id=10&amp;sort_id=148&amp;author_id=&amp;</a:t>
            </a:r>
            <a:r>
              <a:rPr lang="cs-CZ" dirty="0" smtClean="0">
                <a:hlinkClick r:id="rId6"/>
              </a:rPr>
              <a:t>photo_id=11479&amp;pg=1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Pěnkava kanárská: BĚLKA</a:t>
            </a:r>
            <a:r>
              <a:rPr lang="cs-CZ" dirty="0"/>
              <a:t>, Tomáš. </a:t>
            </a:r>
            <a:r>
              <a:rPr lang="cs-CZ" i="1" dirty="0"/>
              <a:t>birdphoto.cz</a:t>
            </a:r>
            <a:r>
              <a:rPr lang="cs-CZ" dirty="0"/>
              <a:t> [online]. [cit. </a:t>
            </a:r>
            <a:r>
              <a:rPr lang="cs-CZ" dirty="0" smtClean="0"/>
              <a:t>29.10.2013</a:t>
            </a:r>
            <a:r>
              <a:rPr lang="cs-CZ" dirty="0"/>
              <a:t>]. Dostupný na WWW: </a:t>
            </a:r>
            <a:r>
              <a:rPr lang="cs-CZ" dirty="0">
                <a:hlinkClick r:id="rId7"/>
              </a:rPr>
              <a:t>http://www.birdphoto.cz/?lang=cz&amp;sc_lang=cz&amp;action=photo&amp;prev_action=select&amp;cat_id=1&amp;subcat_id=10&amp;sort_id=313&amp;author_id=&amp;</a:t>
            </a:r>
            <a:r>
              <a:rPr lang="cs-CZ" dirty="0" smtClean="0">
                <a:hlinkClick r:id="rId7"/>
              </a:rPr>
              <a:t>photo_id=3108&amp;pg=1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Pěnkava jíkavec:  ŠAJ</a:t>
            </a:r>
            <a:r>
              <a:rPr lang="cs-CZ" dirty="0"/>
              <a:t>, Petr. </a:t>
            </a:r>
            <a:r>
              <a:rPr lang="cs-CZ" i="1" dirty="0"/>
              <a:t>birdphoto.cz</a:t>
            </a:r>
            <a:r>
              <a:rPr lang="cs-CZ" dirty="0"/>
              <a:t> [online]. [cit. </a:t>
            </a:r>
            <a:r>
              <a:rPr lang="cs-CZ" dirty="0" smtClean="0"/>
              <a:t>29.10.2013</a:t>
            </a:r>
            <a:r>
              <a:rPr lang="cs-CZ" dirty="0"/>
              <a:t>]. Dostupný na WWW: </a:t>
            </a:r>
            <a:r>
              <a:rPr lang="cs-CZ" dirty="0">
                <a:hlinkClick r:id="rId8"/>
              </a:rPr>
              <a:t>http://www.birdphoto.cz/?lang=cz&amp;sc_lang=cz&amp;action=photo&amp;prev_action=select&amp;cat_id=1&amp;subcat_id=10&amp;sort_id=56&amp;author_id=&amp;</a:t>
            </a:r>
            <a:r>
              <a:rPr lang="cs-CZ" dirty="0" smtClean="0">
                <a:hlinkClick r:id="rId8"/>
              </a:rPr>
              <a:t>photo_id=7834&amp;pg=2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Strnad obecný: BĚLKA</a:t>
            </a:r>
            <a:r>
              <a:rPr lang="cs-CZ" dirty="0"/>
              <a:t>, Tomáš. </a:t>
            </a:r>
            <a:r>
              <a:rPr lang="cs-CZ" i="1" dirty="0"/>
              <a:t>birdphoto.cz</a:t>
            </a:r>
            <a:r>
              <a:rPr lang="cs-CZ" dirty="0"/>
              <a:t> [online]. [cit. </a:t>
            </a:r>
            <a:r>
              <a:rPr lang="cs-CZ" dirty="0" smtClean="0"/>
              <a:t>29.10.2013</a:t>
            </a:r>
            <a:r>
              <a:rPr lang="cs-CZ" dirty="0"/>
              <a:t>]. Dostupný na WWW: </a:t>
            </a:r>
            <a:r>
              <a:rPr lang="cs-CZ" dirty="0">
                <a:hlinkClick r:id="rId9"/>
              </a:rPr>
              <a:t>http://www.birdphoto.cz/?lang=cz&amp;sc_lang=cz&amp;action=photo&amp;prev_action=select&amp;cat_id=1&amp;subcat_id=10&amp;sort_id=76&amp;author_id=&amp;</a:t>
            </a:r>
            <a:r>
              <a:rPr lang="cs-CZ" dirty="0" smtClean="0">
                <a:hlinkClick r:id="rId9"/>
              </a:rPr>
              <a:t>photo_id=3154&amp;pg=2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Stehlík obecný: BĚLKA</a:t>
            </a:r>
            <a:r>
              <a:rPr lang="cs-CZ" dirty="0"/>
              <a:t>, Tomáš. </a:t>
            </a:r>
            <a:r>
              <a:rPr lang="cs-CZ" i="1" dirty="0"/>
              <a:t>birdphoto.cz</a:t>
            </a:r>
            <a:r>
              <a:rPr lang="cs-CZ" dirty="0"/>
              <a:t> [online]. [cit. </a:t>
            </a:r>
            <a:r>
              <a:rPr lang="cs-CZ" dirty="0" smtClean="0"/>
              <a:t>29.10.2013</a:t>
            </a:r>
            <a:r>
              <a:rPr lang="cs-CZ" dirty="0"/>
              <a:t>]. Dostupný na WWW: </a:t>
            </a:r>
            <a:r>
              <a:rPr lang="cs-CZ" dirty="0">
                <a:hlinkClick r:id="rId10"/>
              </a:rPr>
              <a:t>http://www.birdphoto.cz/?lang=cz&amp;sc_lang=cz&amp;action=photo&amp;prev_action=select&amp;cat_id=1&amp;subcat_id=10&amp;sort_id=48&amp;author_id=&amp;</a:t>
            </a:r>
            <a:r>
              <a:rPr lang="cs-CZ" dirty="0" smtClean="0">
                <a:hlinkClick r:id="rId10"/>
              </a:rPr>
              <a:t>photo_id=4876&amp;pg=2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Hýl obecný: BĚLKA</a:t>
            </a:r>
            <a:r>
              <a:rPr lang="cs-CZ" dirty="0"/>
              <a:t>, Tomáš. </a:t>
            </a:r>
            <a:r>
              <a:rPr lang="cs-CZ" i="1" dirty="0"/>
              <a:t>birdphoto.cz</a:t>
            </a:r>
            <a:r>
              <a:rPr lang="cs-CZ" dirty="0"/>
              <a:t> [online]. [cit. </a:t>
            </a:r>
            <a:r>
              <a:rPr lang="cs-CZ" dirty="0" smtClean="0"/>
              <a:t>29.10.2013</a:t>
            </a:r>
            <a:r>
              <a:rPr lang="cs-CZ" dirty="0"/>
              <a:t>]. Dostupný na WWW: </a:t>
            </a:r>
            <a:r>
              <a:rPr lang="cs-CZ" dirty="0">
                <a:hlinkClick r:id="rId11"/>
              </a:rPr>
              <a:t>http://www.birdphoto.cz/?lang=cz&amp;sc_lang=cz&amp;action=photo&amp;prev_action=select&amp;cat_id=1&amp;subcat_id=10&amp;sort_id=87&amp;author_id=&amp;</a:t>
            </a:r>
            <a:r>
              <a:rPr lang="cs-CZ" dirty="0" smtClean="0">
                <a:hlinkClick r:id="rId11"/>
              </a:rPr>
              <a:t>photo_id=11326&amp;pg=1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Hýl rudý:  ŠAJ</a:t>
            </a:r>
            <a:r>
              <a:rPr lang="cs-CZ" dirty="0"/>
              <a:t>, Petr. </a:t>
            </a:r>
            <a:r>
              <a:rPr lang="cs-CZ" i="1" dirty="0"/>
              <a:t>birdphoto.cz</a:t>
            </a:r>
            <a:r>
              <a:rPr lang="cs-CZ" dirty="0"/>
              <a:t> [online]. [cit. </a:t>
            </a:r>
            <a:r>
              <a:rPr lang="cs-CZ" dirty="0" smtClean="0"/>
              <a:t>29.10.2013</a:t>
            </a:r>
            <a:r>
              <a:rPr lang="cs-CZ" dirty="0"/>
              <a:t>]. Dostupný na WWW: </a:t>
            </a:r>
            <a:r>
              <a:rPr lang="cs-CZ" dirty="0">
                <a:hlinkClick r:id="rId12"/>
              </a:rPr>
              <a:t>http://www.birdphoto.cz/?</a:t>
            </a:r>
            <a:r>
              <a:rPr lang="cs-CZ" dirty="0" smtClean="0">
                <a:hlinkClick r:id="rId12"/>
              </a:rPr>
              <a:t>lang=cz&amp;sc_lang=cz&amp;action=photo&amp;prev_action=select&amp;cat_id=1&amp;subcat_id=10&amp;sort_id=145&amp;photo_id=9232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 zvonek zelený: BĚLKA</a:t>
            </a:r>
            <a:r>
              <a:rPr lang="cs-CZ" dirty="0"/>
              <a:t>, Tomáš. </a:t>
            </a:r>
            <a:r>
              <a:rPr lang="cs-CZ" i="1" dirty="0"/>
              <a:t>birdphoto.cz</a:t>
            </a:r>
            <a:r>
              <a:rPr lang="cs-CZ" dirty="0"/>
              <a:t> [online]. [cit. </a:t>
            </a:r>
            <a:r>
              <a:rPr lang="cs-CZ" dirty="0" smtClean="0"/>
              <a:t>29.10.2013</a:t>
            </a:r>
            <a:r>
              <a:rPr lang="cs-CZ" dirty="0"/>
              <a:t>]. Dostupný na WWW: </a:t>
            </a:r>
            <a:r>
              <a:rPr lang="cs-CZ" dirty="0">
                <a:hlinkClick r:id="rId13"/>
              </a:rPr>
              <a:t>http://www.birdphoto.cz/?lang=cz&amp;sc_lang=cz&amp;action=photo&amp;prev_action=select&amp;cat_id=1&amp;subcat_id=10&amp;sort_id=99&amp;author_id=&amp;</a:t>
            </a:r>
            <a:r>
              <a:rPr lang="cs-CZ" dirty="0" smtClean="0">
                <a:hlinkClick r:id="rId13"/>
              </a:rPr>
              <a:t>photo_id=2801&amp;pg=2</a:t>
            </a:r>
            <a:endParaRPr lang="cs-CZ" dirty="0" smtClean="0"/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altLang="cs-CZ" b="1" dirty="0"/>
              <a:t>Fotografie z www. birdphoto.cz jsou použity se souhlasem všech autorů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ustin">
    <a:dk1>
      <a:sysClr val="windowText" lastClr="000000"/>
    </a:dk1>
    <a:lt1>
      <a:sysClr val="window" lastClr="FFFFFF"/>
    </a:lt1>
    <a:dk2>
      <a:srgbClr val="3E3D2D"/>
    </a:dk2>
    <a:lt2>
      <a:srgbClr val="CAF278"/>
    </a:lt2>
    <a:accent1>
      <a:srgbClr val="94C600"/>
    </a:accent1>
    <a:accent2>
      <a:srgbClr val="71685A"/>
    </a:accent2>
    <a:accent3>
      <a:srgbClr val="FF6700"/>
    </a:accent3>
    <a:accent4>
      <a:srgbClr val="909465"/>
    </a:accent4>
    <a:accent5>
      <a:srgbClr val="956B43"/>
    </a:accent5>
    <a:accent6>
      <a:srgbClr val="FEA022"/>
    </a:accent6>
    <a:hlink>
      <a:srgbClr val="E68200"/>
    </a:hlink>
    <a:folHlink>
      <a:srgbClr val="FFA94A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575</TotalTime>
  <Words>891</Words>
  <Application>Microsoft Office PowerPoint</Application>
  <PresentationFormat>Předvádění na obrazovce (4:3)</PresentationFormat>
  <Paragraphs>135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3" baseType="lpstr">
      <vt:lpstr>Arial</vt:lpstr>
      <vt:lpstr>Franklin Gothic Medium</vt:lpstr>
      <vt:lpstr>Franklin Gothic Book</vt:lpstr>
      <vt:lpstr>Wingdings 2</vt:lpstr>
      <vt:lpstr>Calibri</vt:lpstr>
      <vt:lpstr>Times New Roman</vt:lpstr>
      <vt:lpstr>Cesta</vt:lpstr>
      <vt:lpstr>Základní škola a Praktická škola Dvůr Králové nad Labem</vt:lpstr>
      <vt:lpstr>Snímek 2</vt:lpstr>
      <vt:lpstr>Snímek 3</vt:lpstr>
      <vt:lpstr>charakteristICKÉ znaky:</vt:lpstr>
      <vt:lpstr>Vrabec domácí</vt:lpstr>
      <vt:lpstr>Další  vrabci:</vt:lpstr>
      <vt:lpstr>Vrabec skalní</vt:lpstr>
      <vt:lpstr>Pěnkava obecná</vt:lpstr>
      <vt:lpstr>Další pěnkavy:</vt:lpstr>
      <vt:lpstr>Strnad obecný</vt:lpstr>
      <vt:lpstr>Stehlík obecný</vt:lpstr>
      <vt:lpstr>Hýl obecný</vt:lpstr>
      <vt:lpstr>Hýl rudý</vt:lpstr>
      <vt:lpstr>Zvonek zelený</vt:lpstr>
      <vt:lpstr>Pamatuješ si  něco?</vt:lpstr>
      <vt:lpstr>Zdroje:</vt:lpstr>
    </vt:vector>
  </TitlesOfParts>
  <Company>Dvůr Králové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Praktická škola Dvůr králové nad Labem</dc:title>
  <dc:creator>ucitel</dc:creator>
  <cp:lastModifiedBy>Dum</cp:lastModifiedBy>
  <cp:revision>54</cp:revision>
  <dcterms:created xsi:type="dcterms:W3CDTF">2012-05-29T12:17:24Z</dcterms:created>
  <dcterms:modified xsi:type="dcterms:W3CDTF">2014-02-14T12:43:48Z</dcterms:modified>
</cp:coreProperties>
</file>