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notesMasterIdLst>
    <p:notesMasterId r:id="rId10"/>
  </p:notesMasterIdLst>
  <p:sldIdLst>
    <p:sldId id="272" r:id="rId2"/>
    <p:sldId id="281" r:id="rId3"/>
    <p:sldId id="291" r:id="rId4"/>
    <p:sldId id="294" r:id="rId5"/>
    <p:sldId id="292" r:id="rId6"/>
    <p:sldId id="293" r:id="rId7"/>
    <p:sldId id="296" r:id="rId8"/>
    <p:sldId id="276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8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320C20A1-60D6-47E6-9CCE-3281FA6EF91B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98652890-1EEC-4A2E-980E-6A921CC697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2597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25972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F2DAC-91E5-4D06-B942-7353653A64BF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A707E-ECAB-422F-9582-D586DCA3F0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53E5D-0BCD-4501-972B-A305AFD6E1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4E76F-783C-408E-946A-D7E2F619EA33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65BC9-8655-46B7-B9DA-E177A5D063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6C651E-FD6B-4AFB-8763-858C1B4C34C4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AFC27-7BF9-48BB-A660-8A6DFEEA88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CF89D-27A9-47B0-8A49-3D6D98BA486C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28609-5BF0-4E1B-AF4C-FB5A7F9EBF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AD0EAD-0BCB-4816-A600-015CC5686758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38181-0887-44FC-A77C-521DD2893D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62C651-D432-4961-8213-4D8F3DDA40CF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26C77-5C9C-43C8-B27B-3BC5871B36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A3DCD-D0C9-4998-AFF0-80DE084E59BE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101CC-7BCB-47BD-A662-4AD8BF79E2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06C94-0613-430E-B767-3DD1DCDBE372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484B5-3891-4420-A75E-508E7B8671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AA1B4-DB3F-41E0-B5B8-CFC011F65378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B6E4C-85D2-48BD-A56E-02F65A9575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1E528C-210F-49FC-ADF9-35BCA5A5FC4A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38D3B6-7537-4B67-925E-148874146F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B64CD-7482-4E6F-A9F2-F9E61915D7EB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CD81FF-8B96-487A-9E4E-D777F281D5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1BB5C-ABF8-41B9-83E7-A5298FB4134F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17109-F2C9-4C9E-94EE-EB546A7EB0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BED4E-04A0-4FE4-A596-E5E1BC4658CB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72063598-E24A-42C2-9907-E7A9C557C6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2493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34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35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6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7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124938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9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40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124941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494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8A16925D-2BDE-4E05-B1F8-BDFDCDC6DD53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  <p:sldLayoutId id="2147483838" r:id="rId12"/>
    <p:sldLayoutId id="2147483839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26307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VY_32_INOVACE_CH_6E_BAR_05_CHEMICKYSEMAFOR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Ivan Bartoš,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Ph.D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Chemické reakce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7.9.2013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Význam redoxních indikátorů. Původ indikátorů v rostlinném materiálu.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Pracovní list je určen jako výuková pomůcka se zaměřením na mezipředmětové vztahy předmětů chemie, fyzika, biologie i jako materiál k samostudiu. </a:t>
                      </a:r>
                    </a:p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Možnosti využití: promítání, práce jednotlivců nebo dvojic u PC, vytištění pracovního listu pro laboratorní cvičení.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0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9"/>
          <p:cNvSpPr>
            <a:spLocks noGrp="1"/>
          </p:cNvSpPr>
          <p:nvPr>
            <p:ph type="title"/>
          </p:nvPr>
        </p:nvSpPr>
        <p:spPr>
          <a:xfrm>
            <a:off x="357188" y="457200"/>
            <a:ext cx="8329612" cy="3900488"/>
          </a:xfrm>
        </p:spPr>
        <p:txBody>
          <a:bodyPr/>
          <a:lstStyle/>
          <a:p>
            <a:r>
              <a:rPr lang="cs-CZ" sz="1800" b="1" smtClean="0"/>
              <a:t>Pomůcky: </a:t>
            </a:r>
            <a:r>
              <a:rPr lang="cs-CZ" sz="1800" smtClean="0"/>
              <a:t>dvě kádinky 2000 ml, kádinka 1000 ml</a:t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b="1" smtClean="0"/>
              <a:t>Chemikálie:</a:t>
            </a:r>
            <a:r>
              <a:rPr lang="cs-CZ" sz="1800" smtClean="0"/>
              <a:t> glukosa, indigokarmín, NaOH</a:t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u="sng" smtClean="0"/>
              <a:t>Bezpečnost:</a:t>
            </a: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>hydroxid sodný: žíravý, R35, S1/2,26,37/39,45</a:t>
            </a:r>
            <a:br>
              <a:rPr lang="cs-CZ" sz="1800" smtClean="0"/>
            </a:br>
            <a:r>
              <a:rPr lang="cs-CZ" sz="1800" smtClean="0"/>
              <a:t>indigokarmín: zdraví škodlivý, R22, S 22,24/25</a:t>
            </a:r>
            <a:br>
              <a:rPr lang="cs-CZ" sz="1800" smtClean="0"/>
            </a:br>
            <a:endParaRPr lang="cs-CZ" sz="18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9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14363"/>
          </a:xfrm>
        </p:spPr>
        <p:txBody>
          <a:bodyPr/>
          <a:lstStyle/>
          <a:p>
            <a:endParaRPr lang="cs-CZ" sz="1200" smtClean="0"/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581525"/>
          </a:xfrm>
        </p:spPr>
        <p:txBody>
          <a:bodyPr/>
          <a:lstStyle/>
          <a:p>
            <a:r>
              <a:rPr lang="cs-CZ" sz="1600" b="1" dirty="0" smtClean="0"/>
              <a:t>Postup:</a:t>
            </a:r>
            <a:r>
              <a:rPr lang="cs-CZ" sz="1600" dirty="0" smtClean="0"/>
              <a:t> 14 g glukosy se rozpustí v 700 ml vody, roztok se zahřeje na 35°C a přidá se 0,04 g </a:t>
            </a:r>
            <a:r>
              <a:rPr lang="cs-CZ" sz="1600" dirty="0" err="1" smtClean="0"/>
              <a:t>indigokarminu</a:t>
            </a:r>
            <a:r>
              <a:rPr lang="cs-CZ" sz="1600" dirty="0" smtClean="0"/>
              <a:t>. V druhé kádince se rozpustí 6 g </a:t>
            </a:r>
            <a:r>
              <a:rPr lang="cs-CZ" sz="1600" dirty="0" err="1" smtClean="0"/>
              <a:t>NaOH</a:t>
            </a:r>
            <a:r>
              <a:rPr lang="cs-CZ" sz="1600" dirty="0" smtClean="0"/>
              <a:t> v 200 ml vody a tento roztok se přidá k modrému roztoku glukosy v první kádince. Po slití se mění barva na zelenou, pak přechází na červenou a nakonec se barva roztoku změní na žlutou.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pPr>
              <a:buFont typeface="Wingdings" pitchFamily="2" charset="2"/>
              <a:buNone/>
            </a:pPr>
            <a:endParaRPr lang="cs-CZ" sz="1600" dirty="0" smtClean="0"/>
          </a:p>
          <a:p>
            <a:r>
              <a:rPr lang="cs-CZ" sz="1600" dirty="0" smtClean="0"/>
              <a:t>Pokud žlutý </a:t>
            </a:r>
            <a:r>
              <a:rPr lang="cs-CZ" sz="1600" dirty="0" smtClean="0"/>
              <a:t>roztok </a:t>
            </a:r>
            <a:r>
              <a:rPr lang="cs-CZ" sz="1600" dirty="0" smtClean="0"/>
              <a:t>přeléváme z větší výšky (minimálně 60 cm) do druhé kádinky, přemění se zbarvení opět na zelené. Poté následuje znovu barevný přechod přes červenou na žlutou. Proces je možné vícekrát opakovat</a:t>
            </a:r>
          </a:p>
          <a:p>
            <a:endParaRPr lang="cs-CZ" sz="14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Vysvětlení: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Indigokarmín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je redukován glukosou na bezbarvou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leukoformu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Při přelévání přichází roztok do intenzivního kontaktu se vzduchem, vzdušný kyslík oxiduje bezbarvou formu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indigokarmínu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opět na modré barvivo. Při následné redukci glukosou dochází ke vzniku červeně zbarveného meziproduktu.</a:t>
            </a:r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cs-CZ" sz="1200" b="1" dirty="0" smtClean="0"/>
              <a:t>Obr. 1 </a:t>
            </a:r>
          </a:p>
        </p:txBody>
      </p:sp>
      <p:pic>
        <p:nvPicPr>
          <p:cNvPr id="5" name="Obrázek 4" descr="indigokarmin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3071810"/>
            <a:ext cx="3500462" cy="238906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1714480" y="3571876"/>
            <a:ext cx="5486400" cy="214316"/>
          </a:xfrm>
        </p:spPr>
        <p:txBody>
          <a:bodyPr/>
          <a:lstStyle/>
          <a:p>
            <a:r>
              <a:rPr lang="cs-CZ" sz="1200" dirty="0" smtClean="0"/>
              <a:t>Obr. 2: Barevný přechod </a:t>
            </a:r>
            <a:r>
              <a:rPr lang="cs-CZ" sz="1200" dirty="0" err="1" smtClean="0"/>
              <a:t>indigokarmínu</a:t>
            </a:r>
            <a:r>
              <a:rPr lang="cs-CZ" sz="1200" dirty="0" smtClean="0"/>
              <a:t> (redukovaná forma)</a:t>
            </a:r>
          </a:p>
        </p:txBody>
      </p:sp>
      <p:sp>
        <p:nvSpPr>
          <p:cNvPr id="8195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8196" name="Zástupný symbol pro obrázek 6" descr="semafor 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0" r="12500"/>
          <a:stretch>
            <a:fillRect/>
          </a:stretch>
        </p:blipFill>
        <p:spPr>
          <a:xfrm>
            <a:off x="1792288" y="612775"/>
            <a:ext cx="3708400" cy="27813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271474"/>
          </a:xfrm>
        </p:spPr>
        <p:txBody>
          <a:bodyPr/>
          <a:lstStyle/>
          <a:p>
            <a:r>
              <a:rPr lang="cs-CZ" sz="1200" dirty="0" smtClean="0"/>
              <a:t>Obr. 3: Barevný přechod mezi žlutou a modrou formou</a:t>
            </a:r>
          </a:p>
        </p:txBody>
      </p:sp>
      <p:sp>
        <p:nvSpPr>
          <p:cNvPr id="9219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9220" name="Zástupný symbol pro obrázek 6" descr="semafor 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0" r="12500"/>
          <a:stretch>
            <a:fillRect/>
          </a:stretch>
        </p:blipFill>
        <p:spPr/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271474"/>
          </a:xfrm>
        </p:spPr>
        <p:txBody>
          <a:bodyPr/>
          <a:lstStyle/>
          <a:p>
            <a:r>
              <a:rPr lang="cs-CZ" sz="1200" dirty="0" smtClean="0"/>
              <a:t>Obr. 4: Zoxidovaná forma </a:t>
            </a:r>
            <a:r>
              <a:rPr lang="cs-CZ" sz="1200" dirty="0" err="1" smtClean="0"/>
              <a:t>indigokarmínu</a:t>
            </a:r>
            <a:r>
              <a:rPr lang="cs-CZ" sz="1200" dirty="0" smtClean="0"/>
              <a:t> pomocí kyslíku</a:t>
            </a:r>
          </a:p>
        </p:txBody>
      </p:sp>
      <p:pic>
        <p:nvPicPr>
          <p:cNvPr id="10243" name="Zástupný symbol pro obrázek 4" descr="semafor 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0" r="12500"/>
          <a:stretch>
            <a:fillRect/>
          </a:stretch>
        </p:blipFill>
        <p:spPr/>
      </p:pic>
      <p:sp>
        <p:nvSpPr>
          <p:cNvPr id="1024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1267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Zdroje:</a:t>
            </a:r>
          </a:p>
          <a:p>
            <a:pPr>
              <a:buNone/>
            </a:pPr>
            <a:r>
              <a:rPr lang="cs-CZ" sz="1200" dirty="0" smtClean="0"/>
              <a:t>Obr. 1 na snímku 4: </a:t>
            </a:r>
            <a:r>
              <a:rPr lang="pl-PL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[online]. [cit. 6:9:2013]. Dostupny na WWW:</a:t>
            </a:r>
          </a:p>
          <a:p>
            <a:pPr>
              <a:buNone/>
            </a:pPr>
            <a:r>
              <a:rPr lang="cs-CZ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http://www.</a:t>
            </a:r>
            <a:r>
              <a:rPr lang="cs-CZ" sz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educe.com</a:t>
            </a:r>
            <a:r>
              <a:rPr lang="cs-CZ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cs-CZ" sz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chemistry</a:t>
            </a:r>
            <a:r>
              <a:rPr lang="cs-CZ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cs-CZ" sz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essentialchemistry</a:t>
            </a:r>
            <a:r>
              <a:rPr lang="cs-CZ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cs-CZ" sz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hash</a:t>
            </a:r>
            <a:r>
              <a:rPr lang="cs-CZ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/acido18.swf.</a:t>
            </a:r>
          </a:p>
          <a:p>
            <a:pPr>
              <a:buNone/>
            </a:pPr>
            <a:r>
              <a:rPr lang="cs-CZ" sz="1200" dirty="0" smtClean="0"/>
              <a:t>Obr. 2 na snímku 5, Obr. 3 a snímku 6, Obr. 4 na snímku 7: archiv autora</a:t>
            </a:r>
          </a:p>
          <a:p>
            <a:pPr>
              <a:buFont typeface="Wingdings" pitchFamily="2" charset="2"/>
              <a:buNone/>
            </a:pPr>
            <a:endParaRPr lang="cs-CZ" sz="1200" dirty="0" smtClean="0"/>
          </a:p>
          <a:p>
            <a:pPr>
              <a:buFont typeface="Wingdings" pitchFamily="2" charset="2"/>
              <a:buNone/>
            </a:pPr>
            <a:r>
              <a:rPr lang="cs-CZ" sz="1200" b="1" dirty="0" smtClean="0"/>
              <a:t>BARTOŠ I.:  </a:t>
            </a:r>
            <a:r>
              <a:rPr lang="cs-CZ" sz="1200" dirty="0" smtClean="0"/>
              <a:t>Digitalizovaný experiment - prostředek k osvojení vybraného učiva obecné chemie. </a:t>
            </a:r>
            <a:r>
              <a:rPr lang="cs-CZ" sz="1200" i="1" dirty="0" smtClean="0"/>
              <a:t>Disertační práce. </a:t>
            </a:r>
            <a:r>
              <a:rPr lang="cs-CZ" sz="1200" dirty="0" smtClean="0"/>
              <a:t>Praha: </a:t>
            </a:r>
            <a:r>
              <a:rPr lang="cs-CZ" sz="1200" dirty="0" err="1" smtClean="0"/>
              <a:t>Př</a:t>
            </a:r>
            <a:r>
              <a:rPr lang="cs-CZ" sz="1200" dirty="0" smtClean="0"/>
              <a:t> UK, 2010. </a:t>
            </a:r>
          </a:p>
          <a:p>
            <a:pPr>
              <a:buFont typeface="Wingdings" pitchFamily="2" charset="2"/>
              <a:buNone/>
            </a:pPr>
            <a:endParaRPr lang="cs-CZ" sz="1200" dirty="0" smtClean="0"/>
          </a:p>
          <a:p>
            <a:pPr>
              <a:buNone/>
            </a:pPr>
            <a:r>
              <a:rPr lang="pl-PL" sz="1200" dirty="0" smtClean="0"/>
              <a:t>[online]. [cit. 8:9:2013]. Dostupny na WWW: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http://www.</a:t>
            </a:r>
            <a:r>
              <a:rPr lang="cs-CZ" sz="1200" dirty="0" err="1" smtClean="0"/>
              <a:t>chemischeexperimente.de</a:t>
            </a:r>
            <a:endParaRPr lang="cs-CZ" sz="12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Vlastní 3">
      <a:dk1>
        <a:srgbClr val="000000"/>
      </a:dk1>
      <a:lt1>
        <a:srgbClr val="FFFFFF"/>
      </a:lt1>
      <a:dk2>
        <a:srgbClr val="000000"/>
      </a:dk2>
      <a:lt2>
        <a:srgbClr val="0070C0"/>
      </a:lt2>
      <a:accent1>
        <a:srgbClr val="40AFFF"/>
      </a:accent1>
      <a:accent2>
        <a:srgbClr val="40AFFF"/>
      </a:accent2>
      <a:accent3>
        <a:srgbClr val="FFFFFF"/>
      </a:accent3>
      <a:accent4>
        <a:srgbClr val="000000"/>
      </a:accent4>
      <a:accent5>
        <a:srgbClr val="B2DFFF"/>
      </a:accent5>
      <a:accent6>
        <a:srgbClr val="B2DFFF"/>
      </a:accent6>
      <a:hlink>
        <a:srgbClr val="B2DFFF"/>
      </a:hlink>
      <a:folHlink>
        <a:srgbClr val="B2DFF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Watermark</Template>
  <TotalTime>599</TotalTime>
  <Words>255</Words>
  <Application>Microsoft Office PowerPoint</Application>
  <PresentationFormat>Předvádění na obrazovce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Pixel</vt:lpstr>
      <vt:lpstr>Snímek 1</vt:lpstr>
      <vt:lpstr>Pomůcky: dvě kádinky 2000 ml, kádinka 1000 ml   Chemikálie: glukosa, indigokarmín, NaOH   Bezpečnost: hydroxid sodný: žíravý, R35, S1/2,26,37/39,45 indigokarmín: zdraví škodlivý, R22, S 22,24/25 </vt:lpstr>
      <vt:lpstr>Snímek 3</vt:lpstr>
      <vt:lpstr>Snímek 4</vt:lpstr>
      <vt:lpstr>Obr. 2: Barevný přechod indigokarmínu (redukovaná forma)</vt:lpstr>
      <vt:lpstr>Obr. 3: Barevný přechod mezi žlutou a modrou formou</vt:lpstr>
      <vt:lpstr>Obr. 4: Zoxidovaná forma indigokarmínu pomocí kyslíku</vt:lpstr>
      <vt:lpstr>Snímek 8</vt:lpstr>
    </vt:vector>
  </TitlesOfParts>
  <Company>Privat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Ivan</dc:creator>
  <cp:lastModifiedBy>Dum</cp:lastModifiedBy>
  <cp:revision>45</cp:revision>
  <dcterms:created xsi:type="dcterms:W3CDTF">2012-07-13T11:26:26Z</dcterms:created>
  <dcterms:modified xsi:type="dcterms:W3CDTF">2014-02-15T08:02:20Z</dcterms:modified>
</cp:coreProperties>
</file>