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2"/>
  </p:notesMasterIdLst>
  <p:sldIdLst>
    <p:sldId id="272" r:id="rId2"/>
    <p:sldId id="281" r:id="rId3"/>
    <p:sldId id="291" r:id="rId4"/>
    <p:sldId id="294" r:id="rId5"/>
    <p:sldId id="297" r:id="rId6"/>
    <p:sldId id="298" r:id="rId7"/>
    <p:sldId id="292" r:id="rId8"/>
    <p:sldId id="293" r:id="rId9"/>
    <p:sldId id="296" r:id="rId10"/>
    <p:sldId id="27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4E0BA42C-A408-4023-9C84-1F4E8D32D8F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BEE82665-7E8D-4CE2-9BCE-4146629463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6DC5E9-89EF-4D7C-9F45-D0738BB2BEB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1C66E-778B-4567-B672-DE2489919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BA894D-C324-425B-B66A-25A9F9B2B1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9041C7-DD7B-4DE6-92AB-A65E1E3B7D6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D75279-AAD1-4997-8184-FC988209B0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58D24-9C25-4FC6-8CB1-81F6CBEFB0F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A72418-EC31-4DB7-9A99-1B5CAF24B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69D2C-8D67-49DB-A80A-600C5347998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E008EC-8B75-4978-9AF8-65B1D74DED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E29314-4999-4601-AEE7-FE0DD36FB36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A296E1-9AC4-4C84-8AF2-453DB8FA6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F3DBDC-2D40-43EF-AA2F-70502B93D89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24B161-A202-419E-9C51-2EB3DE8D0E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D5B95D-D6B8-441C-B3AB-6945F47F9ED4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05F769-4C29-4C5C-B77E-6494CEB06D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BED0BE-668E-46F5-A17B-3A9DB0A9406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82F068-7BB3-44DF-8C50-8B41F67CF5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01FDD0-07A3-4DAD-966F-5AF9D01E59C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2853B5-202B-4B47-901E-A63042CD4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F7075C-E2C3-480D-B81C-F6ADEBAFFBA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10156A-082F-4B0E-B011-0783AEA65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3C0304-A7EB-4767-AD58-2EABEF061B6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FC0D9F-1966-4BBF-A56B-2A5F0A5777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918D49-3648-40E7-961E-692BC0ACCD3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90D80E-6CBF-4183-8C2E-2961FD830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755D09-1442-4D65-AEF5-21131B1C929F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7FC40038-00E3-4F32-BEAD-8B95A10A45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3A9FB77F-2598-4315-8221-DF33E55862C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307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VY_32_INOVACE_CH_6E_BAR_08_BENGALSKYOHENBILY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9.9.2013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Barevné reakce v ohňostrojích. Principy dojmu barevnosti předmětů kolem nás.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429125"/>
          </a:xfrm>
        </p:spPr>
        <p:txBody>
          <a:bodyPr/>
          <a:lstStyle/>
          <a:p>
            <a:r>
              <a:rPr lang="cs-CZ" sz="1800" b="1" smtClean="0"/>
              <a:t>Zelený bengálský oheň</a:t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>Pomůcky: </a:t>
            </a:r>
            <a:r>
              <a:rPr lang="cs-CZ" sz="1800" smtClean="0"/>
              <a:t>dvě třecí misky s tloučkem, chemická lžička, kartonové trubičky, zápalné šňůry</a:t>
            </a:r>
            <a:r>
              <a:rPr lang="cs-CZ" sz="1800" b="1" smtClean="0"/>
              <a:t> 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Chemikálie:</a:t>
            </a:r>
            <a:r>
              <a:rPr lang="cs-CZ" sz="1800" smtClean="0"/>
              <a:t> viz tabulka směsí podle toho, jaký bengálský oheň požadujeme   </a:t>
            </a:r>
            <a:br>
              <a:rPr lang="cs-CZ" sz="1800" smtClean="0"/>
            </a:br>
            <a:r>
              <a:rPr lang="cs-CZ" sz="1800" u="sng" smtClean="0"/>
              <a:t>Bezpečnost: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>dusičnan barnatý: oxidující, zdraví škodlivý, R 8,20/22, S 17,28</a:t>
            </a:r>
            <a:br>
              <a:rPr lang="cs-CZ" sz="1800" smtClean="0"/>
            </a:br>
            <a:r>
              <a:rPr lang="cs-CZ" sz="1800" smtClean="0"/>
              <a:t>dusičnan draselný: oxidující, R 8, S 17,24/25</a:t>
            </a:r>
            <a:br>
              <a:rPr lang="cs-CZ" sz="1800" smtClean="0"/>
            </a:br>
            <a:r>
              <a:rPr lang="cs-CZ" sz="1800" smtClean="0"/>
              <a:t>chlorečnan barnatý: oxidující, zdraví škodlivý, toxický R 9,25, S 13,17,46</a:t>
            </a:r>
            <a:br>
              <a:rPr lang="cs-CZ" sz="1800" smtClean="0"/>
            </a:br>
            <a:r>
              <a:rPr lang="cs-CZ" sz="1800" smtClean="0"/>
              <a:t>dusičnan strontnatý: oxidující, toxický, R 8,20/22, S 17,28</a:t>
            </a:r>
            <a:br>
              <a:rPr lang="cs-CZ" sz="1800" smtClean="0"/>
            </a:br>
            <a:r>
              <a:rPr lang="cs-CZ" sz="1800" smtClean="0"/>
              <a:t>síra: hořlavá, R11, S 16,26,36</a:t>
            </a:r>
            <a:br>
              <a:rPr lang="cs-CZ" sz="1800" smtClean="0"/>
            </a:br>
            <a:r>
              <a:rPr lang="cs-CZ" sz="1800" smtClean="0"/>
              <a:t>fluorid barnatý: toxický, R 25,32,36/38, S 22,36,45</a:t>
            </a:r>
            <a:br>
              <a:rPr lang="cs-CZ" sz="1800" smtClean="0"/>
            </a:br>
            <a:r>
              <a:rPr lang="cs-CZ" sz="1800" smtClean="0"/>
              <a:t>hořčík: hořlavý, R 11,15, S 7/8,43</a:t>
            </a:r>
            <a:br>
              <a:rPr lang="cs-CZ" sz="1800" smtClean="0"/>
            </a:br>
            <a:r>
              <a:rPr lang="cs-CZ" sz="1800" smtClean="0"/>
              <a:t>hliník práškový: hořlavý, R 15,17, S 7/8,43</a:t>
            </a:r>
            <a:br>
              <a:rPr lang="cs-CZ" sz="1800" smtClean="0"/>
            </a:b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r>
              <a:rPr lang="cs-CZ" sz="1800" b="1" smtClean="0"/>
              <a:t>Postup: </a:t>
            </a:r>
            <a:r>
              <a:rPr lang="cs-CZ" sz="1800" smtClean="0"/>
              <a:t>Na pečlivé přípravě požadované směsi nejvíce závisí výsledný efekt, složky musí být velmi dobře promísené. Rychlost hoření lze moderovat nejlépe těmito dvěma způsoby:</a:t>
            </a:r>
          </a:p>
          <a:p>
            <a:r>
              <a:rPr lang="cs-CZ" sz="1800" b="1" smtClean="0"/>
              <a:t>použitím retardérů hoření</a:t>
            </a:r>
            <a:r>
              <a:rPr lang="cs-CZ" sz="1800" smtClean="0"/>
              <a:t> (nejefektivnější a zpravidla i nejpohodlnější způsob): Přídavky těchto látek zpomalují rychlost hoření kompozice a její „světelnost“ se příliš nesnižuje, takovými látkami jsou nízkotavitelné organické sloučeniny „olejovité“ konzistence, např. vaselina, oleje, vosky. Použití anorganických retardérů (např. typu uličitanů) je nevhodné, protože zhášejí plamen.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Příprava bengálského ohně spočívá v rozetření jednotlivých složek (odděleně a až do závěrečné fáze nemísit okysličovadla s palivy), jejich následném smíchání a konečném plnění do tubusů z papíru. </a:t>
            </a:r>
          </a:p>
          <a:p>
            <a:endParaRPr lang="cs-CZ" sz="1800" smtClean="0"/>
          </a:p>
          <a:p>
            <a:r>
              <a:rPr lang="cs-CZ" sz="1800" smtClean="0"/>
              <a:t>Směs se dobře promíchá, rozdělí na fragmenty, nechá částečně vyschnout a ještě se zbytky rozpouštědla se plní lisováním do patron, kde se nechá zcela vyschnout – odpařit rozpouštědlo. Místo ethanolu je možné použít i jiná těkavá rozpouštědla, např. benzín, aceton, ale tato nesmí rozpouštět polymerní látky obsažené v kompozici (např. PVC), protože by směs vysychala velmi dlouho. </a:t>
            </a:r>
          </a:p>
          <a:p>
            <a:endParaRPr lang="cs-CZ" sz="14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800" smtClean="0"/>
              <a:t>Směsi na přípravu bílých bengálských ohňů</a:t>
            </a:r>
          </a:p>
        </p:txBody>
      </p:sp>
      <p:pic>
        <p:nvPicPr>
          <p:cNvPr id="7171" name="Zástupný symbol pro obsah 7" descr="bengalbily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8163" y="2081226"/>
            <a:ext cx="7134225" cy="32766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smtClean="0"/>
              <a:t>Obecně můžeme říci, že bengálský oheň se skládá z „paliva“ (látka, která je oxidována a působí tedy jako redukovadlo) – např. hořčík, hliník, dextrin, síra. Tyto látky jsou zdrojem uvolněné chemické energie. Další nezbytnou součástí jsou oxidační činidla, např. chlorečnany a dusičnany. Dále jsou to již zmiňované retardéry hoření a látky obsahující jako svůj kation „nositele barevnosti“ (což mohou být současně oxidační činidla).</a:t>
            </a:r>
          </a:p>
          <a:p>
            <a:r>
              <a:rPr lang="cs-CZ" sz="1400" b="1" smtClean="0"/>
              <a:t>Rovnice: </a:t>
            </a:r>
            <a:endParaRPr lang="cs-CZ" sz="1400" smtClean="0"/>
          </a:p>
          <a:p>
            <a:r>
              <a:rPr lang="cs-CZ" sz="1400" smtClean="0"/>
              <a:t>1)</a:t>
            </a:r>
            <a:r>
              <a:rPr lang="cs-CZ" sz="1400" b="1" smtClean="0"/>
              <a:t> </a:t>
            </a:r>
            <a:r>
              <a:rPr lang="cs-CZ" sz="1400" smtClean="0"/>
              <a:t>Tepelný rozklad dusičnanu barnatého:  2Ba(NO)</a:t>
            </a:r>
            <a:r>
              <a:rPr lang="cs-CZ" sz="1400" baseline="-25000" smtClean="0"/>
              <a:t>3</a:t>
            </a:r>
            <a:r>
              <a:rPr lang="cs-CZ" sz="1400" smtClean="0"/>
              <a:t> → 2O</a:t>
            </a:r>
            <a:r>
              <a:rPr lang="cs-CZ" sz="1400" baseline="-25000" smtClean="0"/>
              <a:t>2</a:t>
            </a:r>
            <a:r>
              <a:rPr lang="cs-CZ" sz="1400" smtClean="0"/>
              <a:t> + 3N</a:t>
            </a:r>
            <a:r>
              <a:rPr lang="cs-CZ" sz="1400" baseline="-25000" smtClean="0"/>
              <a:t>2</a:t>
            </a:r>
            <a:r>
              <a:rPr lang="cs-CZ" sz="1400" smtClean="0"/>
              <a:t> + 2BaO</a:t>
            </a:r>
          </a:p>
          <a:p>
            <a:r>
              <a:rPr lang="cs-CZ" sz="1400" smtClean="0"/>
              <a:t> </a:t>
            </a:r>
          </a:p>
          <a:p>
            <a:r>
              <a:rPr lang="cs-CZ" sz="1400" smtClean="0"/>
              <a:t>2) Tepelný rozklad chlorečnanu draselného: 2 KClO</a:t>
            </a:r>
            <a:r>
              <a:rPr lang="cs-CZ" sz="1400" baseline="-25000" smtClean="0"/>
              <a:t>3 </a:t>
            </a:r>
            <a:r>
              <a:rPr lang="cs-CZ" sz="1400" smtClean="0"/>
              <a:t>→   2 KCl  + 3 O</a:t>
            </a:r>
            <a:r>
              <a:rPr lang="cs-CZ" sz="1400" baseline="-25000" smtClean="0"/>
              <a:t>2</a:t>
            </a:r>
            <a:r>
              <a:rPr lang="cs-CZ" sz="1400" smtClean="0"/>
              <a:t> </a:t>
            </a:r>
          </a:p>
          <a:p>
            <a:endParaRPr lang="cs-CZ" sz="14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1857375" y="3714750"/>
            <a:ext cx="5486400" cy="566738"/>
          </a:xfrm>
        </p:spPr>
        <p:txBody>
          <a:bodyPr/>
          <a:lstStyle/>
          <a:p>
            <a:r>
              <a:rPr lang="cs-CZ" sz="1200" smtClean="0"/>
              <a:t>Obr. 2</a:t>
            </a:r>
          </a:p>
        </p:txBody>
      </p:sp>
      <p:sp>
        <p:nvSpPr>
          <p:cNvPr id="9219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85918" y="4857760"/>
            <a:ext cx="5486400" cy="285752"/>
          </a:xfrm>
        </p:spPr>
        <p:txBody>
          <a:bodyPr/>
          <a:lstStyle/>
          <a:p>
            <a:r>
              <a:rPr lang="cs-CZ" sz="1200" b="1" dirty="0" smtClean="0"/>
              <a:t>Obr. 1</a:t>
            </a:r>
          </a:p>
        </p:txBody>
      </p:sp>
      <p:pic>
        <p:nvPicPr>
          <p:cNvPr id="9220" name="Zástupný symbol pro obrázek 12" descr="bengalbily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sp>
        <p:nvSpPr>
          <p:cNvPr id="10243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0244" name="Zástupný symbol pro obrázek 12" descr="bengaloblacek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00036"/>
          </a:xfrm>
        </p:spPr>
        <p:txBody>
          <a:bodyPr/>
          <a:lstStyle/>
          <a:p>
            <a:r>
              <a:rPr lang="cs-CZ" sz="1200" dirty="0" smtClean="0"/>
              <a:t>Obr. 3</a:t>
            </a:r>
          </a:p>
        </p:txBody>
      </p:sp>
      <p:sp>
        <p:nvSpPr>
          <p:cNvPr id="11267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1268" name="Zástupný symbol pro obrázek 10" descr="Uložený snímek 6.bmp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57" r="157"/>
          <a:stretch>
            <a:fillRect/>
          </a:stretch>
        </p:blipFill>
        <p:spPr/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2291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</a:t>
            </a:r>
            <a:r>
              <a:rPr lang="cs-CZ" sz="1200" dirty="0" smtClean="0"/>
              <a:t>1 na snímku 7, </a:t>
            </a:r>
            <a:r>
              <a:rPr lang="cs-CZ" sz="1200" dirty="0" smtClean="0"/>
              <a:t>Obr. </a:t>
            </a:r>
            <a:r>
              <a:rPr lang="cs-CZ" sz="1200" dirty="0" smtClean="0"/>
              <a:t>2 na snímku 8, </a:t>
            </a:r>
            <a:r>
              <a:rPr lang="cs-CZ" sz="1200" dirty="0" smtClean="0"/>
              <a:t>Obr. </a:t>
            </a:r>
            <a:r>
              <a:rPr lang="cs-CZ" sz="1200" dirty="0" smtClean="0"/>
              <a:t>3 na snímku 9: </a:t>
            </a:r>
            <a:r>
              <a:rPr lang="cs-CZ" sz="1200" dirty="0" smtClean="0"/>
              <a:t>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I:</a:t>
            </a:r>
            <a:r>
              <a:rPr lang="cs-CZ" sz="1200" dirty="0" smtClean="0"/>
              <a:t>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CONKLING, J. A.: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Chemistry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pyrotechnics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New York: Marcel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Dekker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1985.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664</TotalTime>
  <Words>361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Zelený bengálský oheň  Pomůcky: dvě třecí misky s tloučkem, chemická lžička, kartonové trubičky, zápalné šňůry  Chemikálie: viz tabulka směsí podle toho, jaký bengálský oheň požadujeme    Bezpečnost: dusičnan barnatý: oxidující, zdraví škodlivý, R 8,20/22, S 17,28 dusičnan draselný: oxidující, R 8, S 17,24/25 chlorečnan barnatý: oxidující, zdraví škodlivý, toxický R 9,25, S 13,17,46 dusičnan strontnatý: oxidující, toxický, R 8,20/22, S 17,28 síra: hořlavá, R11, S 16,26,36 fluorid barnatý: toxický, R 25,32,36/38, S 22,36,45 hořčík: hořlavý, R 11,15, S 7/8,43 hliník práškový: hořlavý, R 15,17, S 7/8,43 </vt:lpstr>
      <vt:lpstr>Snímek 3</vt:lpstr>
      <vt:lpstr>Snímek 4</vt:lpstr>
      <vt:lpstr>Směsi na přípravu bílých bengálských ohňů</vt:lpstr>
      <vt:lpstr>Snímek 6</vt:lpstr>
      <vt:lpstr>Obr. 2</vt:lpstr>
      <vt:lpstr>Obr. 2</vt:lpstr>
      <vt:lpstr>Obr. 3</vt:lpstr>
      <vt:lpstr>Snímek 10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49</cp:revision>
  <dcterms:created xsi:type="dcterms:W3CDTF">2012-07-13T11:26:26Z</dcterms:created>
  <dcterms:modified xsi:type="dcterms:W3CDTF">2014-02-15T08:19:54Z</dcterms:modified>
</cp:coreProperties>
</file>