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9"/>
  </p:notesMasterIdLst>
  <p:sldIdLst>
    <p:sldId id="272" r:id="rId2"/>
    <p:sldId id="281" r:id="rId3"/>
    <p:sldId id="291" r:id="rId4"/>
    <p:sldId id="294" r:id="rId5"/>
    <p:sldId id="299" r:id="rId6"/>
    <p:sldId id="300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3F0CC79-B066-4B0D-80CB-0949B3F1FB2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02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979CE645-BE33-4351-BC2D-6ACA273A49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B2CB9D-7035-4026-80D0-4FC981418AF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EE5B2-BB1E-4E9F-8B81-23D4291B11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EC0B60-0994-4BCC-871E-CC0D9E440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EAC1C6-02ED-47C7-B000-2B6C8D53DC8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DC88F-F3D9-4C36-A48C-CCFA593C50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A32208-5B9A-4C01-86A5-26E1EE967D8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292383-5A7E-445C-9DCC-DC23D535D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0F3508-0383-4D49-8E52-5E6B1D77903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EB8D92-DC08-48BF-AFD1-DAA21CC7F9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851E4-5600-4F18-93B5-AEB5EB6E035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57C9D-A46F-406C-A653-3A1EBBEB0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030230-8C69-45D8-BE75-406F3636951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84598A-74FB-4628-BDC8-6E7C69A33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717E27-297E-4CC4-95C2-C96B775DC0E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173C0D-2D28-4746-AECA-EFC8E0F56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A26DB1-FA62-4BA6-9DA7-56A306ACD0E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9E247B-F956-49F7-A054-12FC95C39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A8F73-18BB-45B5-AAF2-5DF7686A15E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F2B1E4-49A7-47B2-84D8-7FF508D10C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CF1E7B-B608-486A-9834-52670D2A68E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2B1856-AE63-4042-B73B-422396179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07BB97-01A0-420F-A2FC-A29F07E7CFA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27FAA2-5B57-46E9-BD48-D1A1B60DF4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034D1F-DC95-4BFB-B2E4-3ECC859F41E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8AB50-7150-47A2-8946-44F192739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A5CDE-26AF-4259-8FB4-01D52E82EDFB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DC504AB5-09A4-426D-B86C-D6C09E5AE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23AD1725-2BEC-4063-AF4C-A6DB329C1D4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  <p:sldLayoutId id="2147483852" r:id="rId12"/>
    <p:sldLayoutId id="2147483853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30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VY_32_INOVACE_CH_6E_BAR_09_PIKRATY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Exotermické reakce a rozpínání plynů.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429125"/>
          </a:xfrm>
        </p:spPr>
        <p:txBody>
          <a:bodyPr/>
          <a:lstStyle/>
          <a:p>
            <a:r>
              <a:rPr lang="cs-CZ" sz="1800" b="1" smtClean="0"/>
              <a:t>Postup:</a:t>
            </a:r>
            <a:r>
              <a:rPr lang="cs-CZ" sz="1800" smtClean="0"/>
              <a:t> 0,5 g PbO je opatrně smícháno plastovou lžičkou s 0,3 g kyseliny pikrové a umístěno do kovového kelímku. Směs se zahřívá plymenem kahanu. Po chvilce pozorujeme explozi směsi.</a:t>
            </a:r>
            <a:br>
              <a:rPr lang="cs-CZ" sz="1800" smtClean="0"/>
            </a:br>
            <a:r>
              <a:rPr lang="cs-CZ" sz="1800" b="1" smtClean="0"/>
              <a:t>Pomůcky: </a:t>
            </a:r>
            <a:r>
              <a:rPr lang="cs-CZ" sz="1800" smtClean="0"/>
              <a:t> kovový kelímek, lžička, Bunsenův kahan</a:t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 kyselina pikrová, oxid olovnatý</a:t>
            </a:r>
            <a:br>
              <a:rPr lang="cs-CZ" sz="1800" smtClean="0"/>
            </a:br>
            <a:r>
              <a:rPr lang="cs-CZ" sz="1800" u="sng" smtClean="0"/>
              <a:t>Bezpečnost:</a:t>
            </a: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>oxid olovnatý: toxický, nebezpečný pro životní prostředí, R61, R62, R20/22, R33, R50/53, S 53, S 46</a:t>
            </a:r>
            <a:br>
              <a:rPr lang="cs-CZ" sz="1800" smtClean="0"/>
            </a:br>
            <a:r>
              <a:rPr lang="cs-CZ" sz="1800" smtClean="0"/>
              <a:t>kyselina pikrová: výbušná, toxická, R 2,4,23/24/25, S 28,35,37</a:t>
            </a:r>
            <a:br>
              <a:rPr lang="cs-CZ" sz="1800" smtClean="0"/>
            </a:br>
            <a:r>
              <a:rPr lang="cs-CZ" sz="1800" b="1" smtClean="0"/>
              <a:t/>
            </a:r>
            <a:br>
              <a:rPr lang="cs-CZ" sz="1800" b="1" smtClean="0"/>
            </a:br>
            <a:r>
              <a:rPr lang="cs-CZ" sz="1800" b="1" smtClean="0"/>
              <a:t/>
            </a:r>
            <a:br>
              <a:rPr lang="cs-CZ" sz="1800" b="1" smtClean="0"/>
            </a:br>
            <a:endParaRPr lang="cs-CZ" sz="180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r>
              <a:rPr lang="cs-CZ" sz="1600" smtClean="0"/>
              <a:t>Čistá kyselina pikrová exploduje při zahřátí na 330°C, i když je volně nasypána na podložku. Umístění do malého uzavřeného prostoru s následným zahřátím zvyšuje účinek exploze. Rozkladem kyseliny pikrové za nižších teplot vznikají plynné produkty oxid uhličitý, oxid uhelnatý, voda ve formě páry, methan, kyanovodík, dusík, vodík, hydrogenuhličitan amonný, acetylen a pevný uhlík. Konkrétní produkty rozkladu ovšem závisejí i na hustotě připravené kyseliny pikrové, a proto je nutno níže uvedenou rovnici brát jako jedno z možných vyjádření redoxního děje rozkladu kyseliny. K jejímu rozkladu nedochází působením slunečního záření. </a:t>
            </a:r>
          </a:p>
          <a:p>
            <a:r>
              <a:rPr lang="cs-CZ" sz="1600" smtClean="0"/>
              <a:t>	Potenciální nebezpečí exploze narůstá, pokud je hořící kyselina pikrová v kontaktu s kovy (zejména jde o olovo, železo, měď), protože v kapalném stavu vytváří s těmito kovy příslušné soli – pikráty. Pikráty jsou mnohem citlivější, a tedy snáze podléhají explozi, iniciovány menší energií než původní kyselina pikrová. Při smíchání kyseliny pikrové s oxidem olovnatým vzniká meziprodukt pikrát olovnatý, který je reaktivnější a citlivější k iniciaci plamenem Bunsenova kahanu než samotná kyselina pikrová. </a:t>
            </a:r>
          </a:p>
          <a:p>
            <a:pPr>
              <a:buFont typeface="Wingdings" pitchFamily="2" charset="2"/>
              <a:buNone/>
            </a:pPr>
            <a:endParaRPr lang="cs-CZ" sz="16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b="1" smtClean="0"/>
              <a:t>Rovnice: </a:t>
            </a:r>
            <a:r>
              <a:rPr lang="cs-CZ" sz="1400" smtClean="0"/>
              <a:t>Jak bylo řečeno, produkty redoxní reakce rozkladu kyseliny pikrové jsou závislé na  teplotě soustavy a hustotě kyseliny. Pro teplotu 323°C lze uvést rovnici daného děje takto:</a:t>
            </a:r>
          </a:p>
          <a:p>
            <a:r>
              <a:rPr lang="cs-CZ" sz="1400" smtClean="0"/>
              <a:t>16C</a:t>
            </a:r>
            <a:r>
              <a:rPr lang="cs-CZ" sz="1400" baseline="-25000" smtClean="0"/>
              <a:t>6</a:t>
            </a:r>
            <a:r>
              <a:rPr lang="cs-CZ" sz="1400" smtClean="0"/>
              <a:t>H</a:t>
            </a:r>
            <a:r>
              <a:rPr lang="cs-CZ" sz="1400" baseline="-25000" smtClean="0"/>
              <a:t>3</a:t>
            </a:r>
            <a:r>
              <a:rPr lang="cs-CZ" sz="1400" smtClean="0"/>
              <a:t>O(NO</a:t>
            </a:r>
            <a:r>
              <a:rPr lang="cs-CZ" sz="1400" baseline="-25000" smtClean="0"/>
              <a:t>2</a:t>
            </a:r>
            <a:r>
              <a:rPr lang="cs-CZ" sz="1400" smtClean="0"/>
              <a:t>)</a:t>
            </a:r>
            <a:r>
              <a:rPr lang="cs-CZ" sz="1400" baseline="-25000" smtClean="0"/>
              <a:t>3</a:t>
            </a:r>
            <a:r>
              <a:rPr lang="cs-CZ" sz="1400" smtClean="0"/>
              <a:t> → 32CO</a:t>
            </a:r>
            <a:r>
              <a:rPr lang="cs-CZ" sz="1400" baseline="-25000" smtClean="0"/>
              <a:t>2</a:t>
            </a:r>
            <a:r>
              <a:rPr lang="cs-CZ" sz="1400" smtClean="0"/>
              <a:t>+ 40CO + 4CH</a:t>
            </a:r>
            <a:r>
              <a:rPr lang="cs-CZ" sz="1400" baseline="-25000" smtClean="0"/>
              <a:t>4</a:t>
            </a:r>
            <a:r>
              <a:rPr lang="cs-CZ" sz="1400" smtClean="0"/>
              <a:t> + 2H</a:t>
            </a:r>
            <a:r>
              <a:rPr lang="cs-CZ" sz="1400" baseline="-25000" smtClean="0"/>
              <a:t>2</a:t>
            </a:r>
            <a:r>
              <a:rPr lang="cs-CZ" sz="1400" smtClean="0"/>
              <a:t>O + 3C</a:t>
            </a:r>
            <a:r>
              <a:rPr lang="cs-CZ" sz="1400" baseline="-25000" smtClean="0"/>
              <a:t>2</a:t>
            </a:r>
            <a:r>
              <a:rPr lang="cs-CZ" sz="1400" smtClean="0"/>
              <a:t>H</a:t>
            </a:r>
            <a:r>
              <a:rPr lang="cs-CZ" sz="1400" baseline="-25000" smtClean="0"/>
              <a:t>2</a:t>
            </a:r>
            <a:r>
              <a:rPr lang="cs-CZ" sz="1400" smtClean="0"/>
              <a:t> + 3HCN ++ 4.5H</a:t>
            </a:r>
            <a:r>
              <a:rPr lang="cs-CZ" sz="1400" baseline="-25000" smtClean="0"/>
              <a:t>2</a:t>
            </a:r>
            <a:r>
              <a:rPr lang="cs-CZ" sz="1400" smtClean="0"/>
              <a:t> + 21.5N</a:t>
            </a:r>
            <a:r>
              <a:rPr lang="cs-CZ" sz="1400" baseline="-25000" smtClean="0"/>
              <a:t>2</a:t>
            </a:r>
            <a:r>
              <a:rPr lang="cs-CZ" sz="1400" smtClean="0"/>
              <a:t> +</a:t>
            </a:r>
          </a:p>
          <a:p>
            <a:r>
              <a:rPr lang="cs-CZ" sz="1400" smtClean="0"/>
              <a:t> + 2NH</a:t>
            </a:r>
            <a:r>
              <a:rPr lang="cs-CZ" sz="1400" baseline="-25000" smtClean="0"/>
              <a:t>4</a:t>
            </a:r>
            <a:r>
              <a:rPr lang="cs-CZ" sz="1400" smtClean="0"/>
              <a:t>HCO</a:t>
            </a:r>
            <a:r>
              <a:rPr lang="cs-CZ" sz="1400" baseline="-25000" smtClean="0"/>
              <a:t>3</a:t>
            </a:r>
            <a:r>
              <a:rPr lang="cs-CZ" sz="1400" smtClean="0"/>
              <a:t>+ 9C</a:t>
            </a:r>
          </a:p>
          <a:p>
            <a:r>
              <a:rPr lang="cs-CZ" sz="1400" smtClean="0"/>
              <a:t>Kyselina pikrová byla poprvé připravena Woulfem roku 1771 za účelem barvení, byla také využívána v medicíně. Jako výbušnina byla poprvé použita roku 1830. Její triviální název pochází z extrémně hořké chuti. Exploduje při zahřátí nad 300˚C. Způsobuje korozi kovů za vzniku pikrátů. Pro rozklad kyseliny pikrové na N</a:t>
            </a:r>
            <a:r>
              <a:rPr lang="cs-CZ" sz="1400" baseline="-25000" smtClean="0"/>
              <a:t>2</a:t>
            </a:r>
            <a:r>
              <a:rPr lang="cs-CZ" sz="1400" smtClean="0"/>
              <a:t>, CO</a:t>
            </a:r>
            <a:r>
              <a:rPr lang="cs-CZ" sz="1400" baseline="-25000" smtClean="0"/>
              <a:t>2</a:t>
            </a:r>
            <a:r>
              <a:rPr lang="cs-CZ" sz="1400" smtClean="0"/>
              <a:t> a H</a:t>
            </a:r>
            <a:r>
              <a:rPr lang="cs-CZ" sz="1400" baseline="-25000" smtClean="0"/>
              <a:t>2</a:t>
            </a:r>
            <a:r>
              <a:rPr lang="cs-CZ" sz="1400" smtClean="0"/>
              <a:t>O je potřeba 27 atomů kyslíku, ale k dispozici je jich jen 14. Typické pro aromatické výbušniny je kyslíkový deficit, proto při reakci tvoří tmavý dým. </a:t>
            </a:r>
          </a:p>
          <a:p>
            <a:r>
              <a:rPr lang="cs-CZ" sz="1400" smtClean="0"/>
              <a:t>Při teplotě 323°C se rozkladem 1 kilogramu kyseliny pikrové uvolní 675 litrů plynných produktů. Z 1 kilogramu kyseliny pikrové se za těchto podmínek při rozkladu uvolní energie 4,19 MJ ve formě tepla. Pro zajímavost uveďme, že detonační rychlost pro kyselinu pikrovou o hustotě 1,7 g.cm</a:t>
            </a:r>
            <a:r>
              <a:rPr lang="cs-CZ" sz="1400" baseline="30000" smtClean="0"/>
              <a:t>-3</a:t>
            </a:r>
            <a:r>
              <a:rPr lang="cs-CZ" sz="1400" smtClean="0"/>
              <a:t> je  7260 m.s</a:t>
            </a:r>
            <a:r>
              <a:rPr lang="cs-CZ" sz="1400" baseline="30000" smtClean="0"/>
              <a:t>-1</a:t>
            </a:r>
            <a:r>
              <a:rPr lang="cs-CZ" sz="1400" smtClean="0"/>
              <a:t>. Maximální dosažitelná detonační rychlost se odhaduje na 7500 m.s</a:t>
            </a:r>
            <a:r>
              <a:rPr lang="cs-CZ" sz="1400" baseline="30000" smtClean="0"/>
              <a:t>-1</a:t>
            </a:r>
            <a:r>
              <a:rPr lang="cs-CZ" sz="1400" smtClean="0"/>
              <a:t>. Pokud srovnáme citlivost kyselina pikrové s TNT, zjistíme, že TNT má senzitivitu menší.</a:t>
            </a:r>
          </a:p>
          <a:p>
            <a:pPr>
              <a:buFont typeface="Wingdings" pitchFamily="2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1792288" y="4872038"/>
            <a:ext cx="5486400" cy="200036"/>
          </a:xfrm>
        </p:spPr>
        <p:txBody>
          <a:bodyPr/>
          <a:lstStyle/>
          <a:p>
            <a:r>
              <a:rPr lang="cs-CZ" sz="1200" smtClean="0"/>
              <a:t>Obr. 1</a:t>
            </a:r>
          </a:p>
        </p:txBody>
      </p:sp>
      <p:pic>
        <p:nvPicPr>
          <p:cNvPr id="7171" name="Zástupný symbol pro obrázek 4" descr="pikrat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500" r="12500"/>
          <a:stretch>
            <a:fillRect/>
          </a:stretch>
        </p:blipFill>
        <p:spPr/>
      </p:pic>
      <p:sp>
        <p:nvSpPr>
          <p:cNvPr id="7172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sp>
        <p:nvSpPr>
          <p:cNvPr id="819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6" name="Zástupný symbol pro obrázek 6" descr="prezentace1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333" b="333"/>
          <a:stretch>
            <a:fillRect/>
          </a:stretch>
        </p:blipFill>
        <p:spPr/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 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</a:t>
            </a:r>
            <a:r>
              <a:rPr lang="cs-CZ" sz="1200" dirty="0" smtClean="0"/>
              <a:t>.</a:t>
            </a:r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ELLERN, H.: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Military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Civilian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Chemical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publishing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company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INC, 1968.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None/>
            </a:pPr>
            <a:r>
              <a:rPr lang="pl-PL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[online]. [cit. </a:t>
            </a:r>
            <a:r>
              <a:rPr lang="pl-PL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9.9.2013]. </a:t>
            </a:r>
            <a:r>
              <a:rPr lang="pl-PL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Dostupny na WWW:</a:t>
            </a:r>
            <a:endParaRPr lang="cs-CZ" sz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://genchem.chem.wisc.edu/demonstrations/Default.htm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 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673</TotalTime>
  <Words>231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Postup: 0,5 g PbO je opatrně smícháno plastovou lžičkou s 0,3 g kyseliny pikrové a umístěno do kovového kelímku. Směs se zahřívá plymenem kahanu. Po chvilce pozorujeme explozi směsi. Pomůcky:  kovový kelímek, lžička, Bunsenův kahan Chemikálie:  kyselina pikrová, oxid olovnatý Bezpečnost: oxid olovnatý: toxický, nebezpečný pro životní prostředí, R61, R62, R20/22, R33, R50/53, S 53, S 46 kyselina pikrová: výbušná, toxická, R 2,4,23/24/25, S 28,35,37   </vt:lpstr>
      <vt:lpstr>Snímek 3</vt:lpstr>
      <vt:lpstr>Snímek 4</vt:lpstr>
      <vt:lpstr>Obr. 1</vt:lpstr>
      <vt:lpstr>Obr. 2</vt:lpstr>
      <vt:lpstr>Snímek 7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50</cp:revision>
  <dcterms:created xsi:type="dcterms:W3CDTF">2012-07-13T11:26:26Z</dcterms:created>
  <dcterms:modified xsi:type="dcterms:W3CDTF">2014-02-15T08:24:39Z</dcterms:modified>
</cp:coreProperties>
</file>