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4" r:id="rId1"/>
  </p:sldMasterIdLst>
  <p:notesMasterIdLst>
    <p:notesMasterId r:id="rId9"/>
  </p:notesMasterIdLst>
  <p:sldIdLst>
    <p:sldId id="272" r:id="rId2"/>
    <p:sldId id="281" r:id="rId3"/>
    <p:sldId id="291" r:id="rId4"/>
    <p:sldId id="294" r:id="rId5"/>
    <p:sldId id="299" r:id="rId6"/>
    <p:sldId id="300" r:id="rId7"/>
    <p:sldId id="276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C8"/>
    <a:srgbClr val="FF00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46F890A9-2807-4EBB-B81D-B2AA78EC7F39}" styleName="Tmavý styl 2 – zvýraznění 5/zvýraznění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3893" autoAdjust="0"/>
    <p:restoredTop sz="94660"/>
  </p:normalViewPr>
  <p:slideViewPr>
    <p:cSldViewPr>
      <p:cViewPr>
        <p:scale>
          <a:sx n="100" d="100"/>
          <a:sy n="100" d="100"/>
        </p:scale>
        <p:origin x="-360" y="5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BE3CEACF-0919-4198-86E1-3F0DCDC45596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  <p:sp>
        <p:nvSpPr>
          <p:cNvPr id="1024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2765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765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809A503F-396E-4FF5-ADFE-BD914D3E92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hidden">
            <a:xfrm>
              <a:off x="0" y="0"/>
              <a:ext cx="2208" cy="4320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6" name="Rectangle 4"/>
            <p:cNvSpPr>
              <a:spLocks noChangeArrowheads="1"/>
            </p:cNvSpPr>
            <p:nvPr/>
          </p:nvSpPr>
          <p:spPr bwMode="hidden">
            <a:xfrm>
              <a:off x="1081" y="1065"/>
              <a:ext cx="4679" cy="1596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7" name="Group 5"/>
            <p:cNvGrpSpPr>
              <a:grpSpLocks/>
            </p:cNvGrpSpPr>
            <p:nvPr/>
          </p:nvGrpSpPr>
          <p:grpSpPr bwMode="auto">
            <a:xfrm>
              <a:off x="0" y="672"/>
              <a:ext cx="1806" cy="1989"/>
              <a:chOff x="0" y="672"/>
              <a:chExt cx="1806" cy="1989"/>
            </a:xfrm>
          </p:grpSpPr>
          <p:sp>
            <p:nvSpPr>
              <p:cNvPr id="8" name="Rectangle 6"/>
              <p:cNvSpPr>
                <a:spLocks noChangeArrowheads="1"/>
              </p:cNvSpPr>
              <p:nvPr userDrawn="1"/>
            </p:nvSpPr>
            <p:spPr bwMode="auto">
              <a:xfrm>
                <a:off x="361" y="2257"/>
                <a:ext cx="363" cy="404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9" name="Rectangle 7"/>
              <p:cNvSpPr>
                <a:spLocks noChangeArrowheads="1"/>
              </p:cNvSpPr>
              <p:nvPr userDrawn="1"/>
            </p:nvSpPr>
            <p:spPr bwMode="auto">
              <a:xfrm>
                <a:off x="1081" y="1065"/>
                <a:ext cx="362" cy="405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0" name="Rectangle 8"/>
              <p:cNvSpPr>
                <a:spLocks noChangeArrowheads="1"/>
              </p:cNvSpPr>
              <p:nvPr userDrawn="1"/>
            </p:nvSpPr>
            <p:spPr bwMode="auto">
              <a:xfrm>
                <a:off x="1437" y="672"/>
                <a:ext cx="369" cy="400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1" name="Rectangle 9"/>
              <p:cNvSpPr>
                <a:spLocks noChangeArrowheads="1"/>
              </p:cNvSpPr>
              <p:nvPr userDrawn="1"/>
            </p:nvSpPr>
            <p:spPr bwMode="auto">
              <a:xfrm>
                <a:off x="719" y="2257"/>
                <a:ext cx="368" cy="404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2" name="Rectangle 10"/>
              <p:cNvSpPr>
                <a:spLocks noChangeArrowheads="1"/>
              </p:cNvSpPr>
              <p:nvPr userDrawn="1"/>
            </p:nvSpPr>
            <p:spPr bwMode="auto">
              <a:xfrm>
                <a:off x="1437" y="1065"/>
                <a:ext cx="369" cy="405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3" name="Rectangle 11"/>
              <p:cNvSpPr>
                <a:spLocks noChangeArrowheads="1"/>
              </p:cNvSpPr>
              <p:nvPr userDrawn="1"/>
            </p:nvSpPr>
            <p:spPr bwMode="auto">
              <a:xfrm>
                <a:off x="719" y="1464"/>
                <a:ext cx="368" cy="399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4" name="Rectangle 12"/>
              <p:cNvSpPr>
                <a:spLocks noChangeArrowheads="1"/>
              </p:cNvSpPr>
              <p:nvPr userDrawn="1"/>
            </p:nvSpPr>
            <p:spPr bwMode="auto">
              <a:xfrm>
                <a:off x="0" y="1464"/>
                <a:ext cx="367" cy="399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5" name="Rectangle 13"/>
              <p:cNvSpPr>
                <a:spLocks noChangeArrowheads="1"/>
              </p:cNvSpPr>
              <p:nvPr userDrawn="1"/>
            </p:nvSpPr>
            <p:spPr bwMode="auto">
              <a:xfrm>
                <a:off x="1081" y="1464"/>
                <a:ext cx="362" cy="399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6" name="Rectangle 14"/>
              <p:cNvSpPr>
                <a:spLocks noChangeArrowheads="1"/>
              </p:cNvSpPr>
              <p:nvPr userDrawn="1"/>
            </p:nvSpPr>
            <p:spPr bwMode="auto">
              <a:xfrm>
                <a:off x="361" y="1857"/>
                <a:ext cx="363" cy="406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7" name="Rectangle 15"/>
              <p:cNvSpPr>
                <a:spLocks noChangeArrowheads="1"/>
              </p:cNvSpPr>
              <p:nvPr userDrawn="1"/>
            </p:nvSpPr>
            <p:spPr bwMode="auto">
              <a:xfrm>
                <a:off x="719" y="1857"/>
                <a:ext cx="368" cy="406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</p:grpSp>
      </p:grpSp>
      <p:sp>
        <p:nvSpPr>
          <p:cNvPr id="125971" name="Rectangle 19"/>
          <p:cNvSpPr>
            <a:spLocks noGrp="1" noChangeArrowheads="1"/>
          </p:cNvSpPr>
          <p:nvPr>
            <p:ph type="ctrTitle"/>
          </p:nvPr>
        </p:nvSpPr>
        <p:spPr>
          <a:xfrm>
            <a:off x="2971800" y="1828800"/>
            <a:ext cx="6019800" cy="2209800"/>
          </a:xfrm>
        </p:spPr>
        <p:txBody>
          <a:bodyPr/>
          <a:lstStyle>
            <a:lvl1pPr>
              <a:defRPr sz="5000">
                <a:solidFill>
                  <a:srgbClr val="FFFFFF"/>
                </a:solidFill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125972" name="Rectangle 20"/>
          <p:cNvSpPr>
            <a:spLocks noGrp="1" noChangeArrowheads="1"/>
          </p:cNvSpPr>
          <p:nvPr>
            <p:ph type="subTitle" idx="1"/>
          </p:nvPr>
        </p:nvSpPr>
        <p:spPr>
          <a:xfrm>
            <a:off x="2971800" y="4267200"/>
            <a:ext cx="6019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3400"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8" name="Rectangle 16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B56C46-920E-442F-A167-1B283830C027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  <p:sp>
        <p:nvSpPr>
          <p:cNvPr id="19" name="Rectangle 1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Rectangle 1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543F8-B777-4913-AD90-CC89CB380D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0E19582-0FB2-4F65-977D-0748BE9EAC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60BE8C-CCB0-4CD1-8DE6-0DB97CAA6AD8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4CC8FA8-983E-49F5-BB07-E93E04B39F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F9879E5-CD8B-4CC4-A69B-65A05165AC2B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011283-742B-4977-96AD-00CBB6B604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6B983C8-1E73-4AD9-BC84-04CDC2D7E507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AE250D6-5F16-4D47-B5CA-2AD2DCAB26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246B103-0519-487A-8443-9C7F812589D5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EC04F8-C68E-42F9-970F-ED0F6EDAC9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92FCC6F-8CAC-43DC-A458-195AFF3CE93A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08B434E-28F3-433D-9CC1-FDA92B1B0C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4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3F0D4BF-03D0-40B2-A71D-4F6C70DDB052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D020D7C-EBC4-4025-8128-FB85DBEB98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A0A0424-C960-4927-88EC-974A91A3C7F0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FE6FB5-29B4-409C-BE5A-9F031A62D5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0B117E4-D613-4651-BCF8-0020EBB35ECF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278825-3E7A-4021-B040-391C3FA2B8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46F78E4-E0E8-4709-BA44-E23307182610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457200"/>
            <a:ext cx="2057400" cy="54102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457200"/>
            <a:ext cx="6019800" cy="54102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A4C73D0-D3FE-4245-A6ED-96D989CB0C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42AB55A-2474-4656-93D5-F3F1B2256B2C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BCF2C51-2DAB-4E2B-8143-45F75AE8D4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3738EF-5175-442C-84D1-87F656ED7A25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3716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981200"/>
            <a:ext cx="8229600" cy="38862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2C7CB42-ABD9-4A6D-8910-054C2AFC24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321DB2F-EC95-4F53-8773-E6A75209868B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0" name="Rectangle 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4931" name="Rectangle 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 Black" pitchFamily="34" charset="0"/>
              </a:defRPr>
            </a:lvl1pPr>
          </a:lstStyle>
          <a:p>
            <a:pPr>
              <a:defRPr/>
            </a:pPr>
            <a:fld id="{68F0DE21-CD60-4A36-B499-201FD52ED1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28" name="Group 4"/>
          <p:cNvGrpSpPr>
            <a:grpSpLocks/>
          </p:cNvGrpSpPr>
          <p:nvPr/>
        </p:nvGrpSpPr>
        <p:grpSpPr bwMode="auto">
          <a:xfrm>
            <a:off x="0" y="0"/>
            <a:ext cx="9144000" cy="546100"/>
            <a:chOff x="0" y="0"/>
            <a:chExt cx="5760" cy="344"/>
          </a:xfrm>
        </p:grpSpPr>
        <p:sp>
          <p:nvSpPr>
            <p:cNvPr id="124933" name="Rectangle 5"/>
            <p:cNvSpPr>
              <a:spLocks noChangeArrowheads="1"/>
            </p:cNvSpPr>
            <p:nvPr/>
          </p:nvSpPr>
          <p:spPr bwMode="auto">
            <a:xfrm>
              <a:off x="0" y="0"/>
              <a:ext cx="180" cy="336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124934" name="Rectangle 6"/>
            <p:cNvSpPr>
              <a:spLocks noChangeArrowheads="1"/>
            </p:cNvSpPr>
            <p:nvPr/>
          </p:nvSpPr>
          <p:spPr bwMode="auto">
            <a:xfrm>
              <a:off x="260" y="85"/>
              <a:ext cx="5500" cy="1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124935" name="Rectangle 7"/>
            <p:cNvSpPr>
              <a:spLocks noChangeArrowheads="1"/>
            </p:cNvSpPr>
            <p:nvPr/>
          </p:nvSpPr>
          <p:spPr bwMode="auto">
            <a:xfrm>
              <a:off x="258" y="85"/>
              <a:ext cx="87" cy="89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124936" name="Rectangle 8"/>
            <p:cNvSpPr>
              <a:spLocks noChangeArrowheads="1"/>
            </p:cNvSpPr>
            <p:nvPr/>
          </p:nvSpPr>
          <p:spPr bwMode="auto">
            <a:xfrm>
              <a:off x="345" y="0"/>
              <a:ext cx="88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124937" name="Rectangle 9"/>
            <p:cNvSpPr>
              <a:spLocks noChangeArrowheads="1"/>
            </p:cNvSpPr>
            <p:nvPr/>
          </p:nvSpPr>
          <p:spPr bwMode="auto">
            <a:xfrm>
              <a:off x="345" y="85"/>
              <a:ext cx="88" cy="89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accent2"/>
                </a:solidFill>
              </a:endParaRPr>
            </a:p>
          </p:txBody>
        </p:sp>
        <p:sp>
          <p:nvSpPr>
            <p:cNvPr id="124938" name="Rectangle 10"/>
            <p:cNvSpPr>
              <a:spLocks noChangeArrowheads="1"/>
            </p:cNvSpPr>
            <p:nvPr/>
          </p:nvSpPr>
          <p:spPr bwMode="auto">
            <a:xfrm>
              <a:off x="173" y="173"/>
              <a:ext cx="86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124939" name="Rectangle 11"/>
            <p:cNvSpPr>
              <a:spLocks noChangeArrowheads="1"/>
            </p:cNvSpPr>
            <p:nvPr/>
          </p:nvSpPr>
          <p:spPr bwMode="auto">
            <a:xfrm>
              <a:off x="83" y="86"/>
              <a:ext cx="89" cy="87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124940" name="Rectangle 12"/>
            <p:cNvSpPr>
              <a:spLocks noChangeArrowheads="1"/>
            </p:cNvSpPr>
            <p:nvPr/>
          </p:nvSpPr>
          <p:spPr bwMode="auto">
            <a:xfrm>
              <a:off x="258" y="171"/>
              <a:ext cx="87" cy="87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accent2"/>
                </a:solidFill>
              </a:endParaRPr>
            </a:p>
          </p:txBody>
        </p:sp>
        <p:sp>
          <p:nvSpPr>
            <p:cNvPr id="124941" name="Rectangle 13"/>
            <p:cNvSpPr>
              <a:spLocks noChangeArrowheads="1"/>
            </p:cNvSpPr>
            <p:nvPr/>
          </p:nvSpPr>
          <p:spPr bwMode="auto">
            <a:xfrm>
              <a:off x="173" y="258"/>
              <a:ext cx="86" cy="86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accent2"/>
                </a:solidFill>
              </a:endParaRPr>
            </a:p>
          </p:txBody>
        </p:sp>
      </p:grpSp>
      <p:sp>
        <p:nvSpPr>
          <p:cNvPr id="1029" name="Rectangle 1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457200"/>
            <a:ext cx="8229600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30" name="Rectangle 1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3886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4944" name="Rectangle 1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fld id="{A86449F3-FB7F-4EED-8AFD-72B89860B2B3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4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  <p:sldLayoutId id="2147483852" r:id="rId12"/>
    <p:sldLayoutId id="2147483853" r:id="rId13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itchFamily="2" charset="2"/>
        <a:buChar char="¨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¨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12" name="Group 44"/>
          <p:cNvGraphicFramePr>
            <a:graphicFrameLocks noGrp="1"/>
          </p:cNvGraphicFramePr>
          <p:nvPr>
            <p:ph/>
          </p:nvPr>
        </p:nvGraphicFramePr>
        <p:xfrm>
          <a:off x="468313" y="1268413"/>
          <a:ext cx="8229600" cy="4263076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VY_32_INOVACE_CH_6E_BAR_10_SAMOVZNICENI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Ivan Bartoš,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Ph.D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Chemické reakce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6.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10.9.2013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Exotermické reakce a oxidace spojené s nebezpečím hořlavin I. třídy. Prevence požárů.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Pracovní list je určen jako výuková pomůcka se zaměřením na mezipředmětové vztahy předmětů chemie, fyzika, biologie i jako materiál k samostudiu. </a:t>
                      </a:r>
                    </a:p>
                    <a:p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Možnosti využití: promítání, práce jednotlivců nebo dvojic u PC, vytištění pracovního listu pro laboratorní cvičení.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108" name="Picture 46" descr="logo_pruhl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9"/>
          <p:cNvSpPr>
            <a:spLocks noGrp="1"/>
          </p:cNvSpPr>
          <p:nvPr>
            <p:ph type="title"/>
          </p:nvPr>
        </p:nvSpPr>
        <p:spPr>
          <a:xfrm>
            <a:off x="285750" y="357188"/>
            <a:ext cx="8401050" cy="4429125"/>
          </a:xfrm>
        </p:spPr>
        <p:txBody>
          <a:bodyPr/>
          <a:lstStyle/>
          <a:p>
            <a:r>
              <a:rPr lang="cs-CZ" sz="1800" b="1" smtClean="0"/>
              <a:t>Pomůcky:</a:t>
            </a:r>
            <a:r>
              <a:rPr lang="cs-CZ" sz="1800" smtClean="0"/>
              <a:t> trojnožka, kovový kelímek, kovová lžička, kapátko, kádinka 50 ml</a:t>
            </a:r>
            <a:br>
              <a:rPr lang="cs-CZ" sz="1800" smtClean="0"/>
            </a:br>
            <a:r>
              <a:rPr lang="cs-CZ" sz="1800" smtClean="0"/>
              <a:t/>
            </a:r>
            <a:br>
              <a:rPr lang="cs-CZ" sz="1800" smtClean="0"/>
            </a:br>
            <a:r>
              <a:rPr lang="cs-CZ" sz="1800" smtClean="0"/>
              <a:t/>
            </a:r>
            <a:br>
              <a:rPr lang="cs-CZ" sz="1800" smtClean="0"/>
            </a:br>
            <a:r>
              <a:rPr lang="cs-CZ" sz="1800" b="1" smtClean="0"/>
              <a:t>Chemikálie:</a:t>
            </a:r>
            <a:r>
              <a:rPr lang="cs-CZ" sz="1800" smtClean="0"/>
              <a:t> ethanol(60%), oxid chromový (suchý práškový)</a:t>
            </a:r>
            <a:br>
              <a:rPr lang="cs-CZ" sz="1800" smtClean="0"/>
            </a:br>
            <a:r>
              <a:rPr lang="cs-CZ" sz="1800" smtClean="0"/>
              <a:t/>
            </a:r>
            <a:br>
              <a:rPr lang="cs-CZ" sz="1800" smtClean="0"/>
            </a:br>
            <a:r>
              <a:rPr lang="cs-CZ" sz="1800" smtClean="0"/>
              <a:t/>
            </a:r>
            <a:br>
              <a:rPr lang="cs-CZ" sz="1800" smtClean="0"/>
            </a:br>
            <a:r>
              <a:rPr lang="cs-CZ" sz="1800" u="sng" smtClean="0"/>
              <a:t>Bezpečnost:</a:t>
            </a:r>
            <a:r>
              <a:rPr lang="cs-CZ" sz="1800" smtClean="0"/>
              <a:t/>
            </a:r>
            <a:br>
              <a:rPr lang="cs-CZ" sz="1800" smtClean="0"/>
            </a:br>
            <a:r>
              <a:rPr lang="cs-CZ" sz="1800" smtClean="0"/>
              <a:t>ethanol: vysoce hořlavý, R11, S 7,16</a:t>
            </a:r>
            <a:br>
              <a:rPr lang="cs-CZ" sz="1800" smtClean="0"/>
            </a:br>
            <a:r>
              <a:rPr lang="cs-CZ" sz="1800" smtClean="0"/>
              <a:t>oxid chromový: oxidující, toxický, žíravý, nebezpečný pro životní prostředí, R49, 8, 25, 35, 43, 50/53, S53,45,60,61</a:t>
            </a:r>
            <a:r>
              <a:rPr lang="cs-CZ" sz="1600" smtClean="0"/>
              <a:t/>
            </a:r>
            <a:br>
              <a:rPr lang="cs-CZ" sz="1600" smtClean="0"/>
            </a:br>
            <a:endParaRPr lang="cs-CZ" sz="160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9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614363"/>
          </a:xfrm>
        </p:spPr>
        <p:txBody>
          <a:bodyPr/>
          <a:lstStyle/>
          <a:p>
            <a:endParaRPr lang="cs-CZ" sz="1200" smtClean="0"/>
          </a:p>
        </p:txBody>
      </p:sp>
      <p:sp>
        <p:nvSpPr>
          <p:cNvPr id="512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75"/>
            <a:ext cx="8229600" cy="4581525"/>
          </a:xfrm>
        </p:spPr>
        <p:txBody>
          <a:bodyPr/>
          <a:lstStyle/>
          <a:p>
            <a:r>
              <a:rPr lang="cs-CZ" sz="1800" b="1" smtClean="0"/>
              <a:t>Postup:</a:t>
            </a:r>
            <a:r>
              <a:rPr lang="cs-CZ" sz="1800" smtClean="0"/>
              <a:t> 2 gramy CrO</a:t>
            </a:r>
            <a:r>
              <a:rPr lang="cs-CZ" sz="1800" baseline="-25000" smtClean="0"/>
              <a:t>3</a:t>
            </a:r>
            <a:r>
              <a:rPr lang="cs-CZ" sz="1800" smtClean="0"/>
              <a:t> nasypeme do kovového kelímku a vytvoříme „malou kopičku“. Nabereme do plastového kapátka asi 3 ml ethanolu a jemně přikápeme k červenému oxidu chromovému v kelímku. Směs prudce vzplane plamenem.</a:t>
            </a:r>
          </a:p>
          <a:p>
            <a:endParaRPr lang="cs-CZ" sz="1800" smtClean="0"/>
          </a:p>
          <a:p>
            <a:pPr>
              <a:buFont typeface="Wingdings" pitchFamily="2" charset="2"/>
              <a:buNone/>
            </a:pPr>
            <a:endParaRPr lang="cs-CZ" sz="1800" smtClean="0"/>
          </a:p>
          <a:p>
            <a:r>
              <a:rPr lang="cs-CZ" sz="1800" smtClean="0"/>
              <a:t>Bezpečnost: Ethanol je hořlavina, je třeba dávat pozor na otevřený plamen. Oxid chromový je silné oxidační činidlo, nebezpečí exploze hrozí ve směsích s hořlavými (zejména organickými) látkami. Sloučeniny chromu v oxidačním čísle VI rozpustné ve vodě jsou toxické a karcinogenní.</a:t>
            </a:r>
          </a:p>
          <a:p>
            <a:pPr>
              <a:buFont typeface="Wingdings" pitchFamily="2" charset="2"/>
              <a:buNone/>
            </a:pPr>
            <a:endParaRPr lang="cs-CZ" sz="1800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614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b="1" smtClean="0"/>
              <a:t>Vysvětlení:</a:t>
            </a:r>
            <a:r>
              <a:rPr lang="cs-CZ" sz="1800" smtClean="0"/>
              <a:t> Ethanol patří mezi hořlaviny I. třídy, CrO</a:t>
            </a:r>
            <a:r>
              <a:rPr lang="cs-CZ" sz="1800" baseline="-25000" smtClean="0"/>
              <a:t>3</a:t>
            </a:r>
            <a:r>
              <a:rPr lang="cs-CZ" sz="1800" smtClean="0"/>
              <a:t> je silné oxidační činidlo. Po smíchání těchto látek dojde k chemické reakci. Pozorovaná změna zbarvení z červeného na zelené je způsobena vznikem oxidu chromitého.</a:t>
            </a:r>
          </a:p>
          <a:p>
            <a:endParaRPr lang="cs-CZ" sz="1800" smtClean="0"/>
          </a:p>
          <a:p>
            <a:pPr>
              <a:buFont typeface="Wingdings" pitchFamily="2" charset="2"/>
              <a:buNone/>
            </a:pPr>
            <a:endParaRPr lang="cs-CZ" sz="1800" smtClean="0"/>
          </a:p>
          <a:p>
            <a:r>
              <a:rPr lang="cs-CZ" sz="1800" b="1" smtClean="0"/>
              <a:t>Rovnice: </a:t>
            </a:r>
            <a:endParaRPr lang="cs-CZ" sz="1800" smtClean="0"/>
          </a:p>
          <a:p>
            <a:pPr>
              <a:buFont typeface="Wingdings" pitchFamily="2" charset="2"/>
              <a:buNone/>
            </a:pPr>
            <a:endParaRPr lang="cs-CZ" sz="1800" smtClean="0"/>
          </a:p>
          <a:p>
            <a:pPr>
              <a:buFont typeface="Wingdings" pitchFamily="2" charset="2"/>
              <a:buNone/>
            </a:pPr>
            <a:r>
              <a:rPr lang="cs-CZ" sz="1800" smtClean="0"/>
              <a:t>2 CrO</a:t>
            </a:r>
            <a:r>
              <a:rPr lang="cs-CZ" sz="1800" baseline="-25000" smtClean="0"/>
              <a:t>3</a:t>
            </a:r>
            <a:r>
              <a:rPr lang="cs-CZ" sz="1800" smtClean="0"/>
              <a:t> + C</a:t>
            </a:r>
            <a:r>
              <a:rPr lang="cs-CZ" sz="1800" baseline="-25000" smtClean="0"/>
              <a:t>2</a:t>
            </a:r>
            <a:r>
              <a:rPr lang="cs-CZ" sz="1800" smtClean="0"/>
              <a:t>H</a:t>
            </a:r>
            <a:r>
              <a:rPr lang="cs-CZ" sz="1800" baseline="-25000" smtClean="0"/>
              <a:t>5</a:t>
            </a:r>
            <a:r>
              <a:rPr lang="cs-CZ" sz="1800" smtClean="0"/>
              <a:t>OH + </a:t>
            </a:r>
            <a:r>
              <a:rPr lang="cs-CZ" sz="1800" baseline="30000" smtClean="0"/>
              <a:t>3</a:t>
            </a:r>
            <a:r>
              <a:rPr lang="cs-CZ" sz="1800" smtClean="0"/>
              <a:t>/</a:t>
            </a:r>
            <a:r>
              <a:rPr lang="cs-CZ" sz="1800" baseline="-25000" smtClean="0"/>
              <a:t>2</a:t>
            </a:r>
            <a:r>
              <a:rPr lang="cs-CZ" sz="1800" smtClean="0"/>
              <a:t> O</a:t>
            </a:r>
            <a:r>
              <a:rPr lang="cs-CZ" sz="1800" baseline="-25000" smtClean="0"/>
              <a:t>2 </a:t>
            </a:r>
            <a:r>
              <a:rPr lang="cs-CZ" sz="1800" smtClean="0"/>
              <a:t>→ Cr</a:t>
            </a:r>
            <a:r>
              <a:rPr lang="cs-CZ" sz="1800" baseline="-25000" smtClean="0"/>
              <a:t>2</a:t>
            </a:r>
            <a:r>
              <a:rPr lang="cs-CZ" sz="1800" smtClean="0"/>
              <a:t>O</a:t>
            </a:r>
            <a:r>
              <a:rPr lang="cs-CZ" sz="1800" baseline="-25000" smtClean="0"/>
              <a:t>3</a:t>
            </a:r>
            <a:r>
              <a:rPr lang="cs-CZ" sz="1800" smtClean="0"/>
              <a:t> + 2 CO</a:t>
            </a:r>
            <a:r>
              <a:rPr lang="cs-CZ" sz="1800" baseline="-25000" smtClean="0"/>
              <a:t>2</a:t>
            </a:r>
            <a:r>
              <a:rPr lang="cs-CZ" sz="1800" smtClean="0"/>
              <a:t> + 3 H</a:t>
            </a:r>
            <a:r>
              <a:rPr lang="cs-CZ" sz="1800" baseline="-25000" smtClean="0"/>
              <a:t>2</a:t>
            </a:r>
            <a:r>
              <a:rPr lang="cs-CZ" sz="1800" smtClean="0"/>
              <a:t>O      </a:t>
            </a:r>
          </a:p>
          <a:p>
            <a:pPr>
              <a:buFont typeface="Wingdings" pitchFamily="2" charset="2"/>
              <a:buNone/>
            </a:pPr>
            <a:endParaRPr lang="cs-CZ" sz="1800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200036"/>
          </a:xfrm>
        </p:spPr>
        <p:txBody>
          <a:bodyPr/>
          <a:lstStyle/>
          <a:p>
            <a:r>
              <a:rPr lang="cs-CZ" sz="1200" smtClean="0"/>
              <a:t>Obr. 1</a:t>
            </a:r>
          </a:p>
        </p:txBody>
      </p:sp>
      <p:sp>
        <p:nvSpPr>
          <p:cNvPr id="7171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7172" name="Zástupný symbol pro obrázek 6" descr="firestarter.jpg"/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12500" r="12500"/>
          <a:stretch>
            <a:fillRect/>
          </a:stretch>
        </p:blipFill>
        <p:spPr/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271474"/>
          </a:xfrm>
        </p:spPr>
        <p:txBody>
          <a:bodyPr/>
          <a:lstStyle/>
          <a:p>
            <a:r>
              <a:rPr lang="cs-CZ" sz="1200" smtClean="0"/>
              <a:t>Obr. 2</a:t>
            </a:r>
          </a:p>
        </p:txBody>
      </p:sp>
      <p:sp>
        <p:nvSpPr>
          <p:cNvPr id="8195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8196" name="Zástupný symbol pro obrázek 8" descr="termitdetail.JPG"/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4639" r="4639"/>
          <a:stretch>
            <a:fillRect/>
          </a:stretch>
        </p:blipFill>
        <p:spPr/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9219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dirty="0" smtClean="0"/>
              <a:t>Zdroje:</a:t>
            </a:r>
          </a:p>
          <a:p>
            <a:pPr>
              <a:buFont typeface="Wingdings" pitchFamily="2" charset="2"/>
              <a:buNone/>
            </a:pPr>
            <a:r>
              <a:rPr lang="cs-CZ" sz="1200" dirty="0" smtClean="0"/>
              <a:t>Obr. 1, Obr. 2 : archiv autora</a:t>
            </a:r>
          </a:p>
          <a:p>
            <a:pPr>
              <a:buFont typeface="Wingdings" pitchFamily="2" charset="2"/>
              <a:buNone/>
            </a:pPr>
            <a:endParaRPr lang="cs-CZ" sz="1200" dirty="0" smtClean="0"/>
          </a:p>
          <a:p>
            <a:pPr>
              <a:buFont typeface="Wingdings" pitchFamily="2" charset="2"/>
              <a:buNone/>
            </a:pPr>
            <a:r>
              <a:rPr lang="cs-CZ" sz="1200" b="1" dirty="0" smtClean="0"/>
              <a:t>BARTOŠ </a:t>
            </a:r>
            <a:r>
              <a:rPr lang="cs-CZ" sz="1200" b="1" dirty="0" smtClean="0"/>
              <a:t>I.</a:t>
            </a:r>
            <a:r>
              <a:rPr lang="cs-CZ" sz="1200" dirty="0" smtClean="0"/>
              <a:t>: </a:t>
            </a:r>
            <a:r>
              <a:rPr lang="cs-CZ" sz="1200" b="1" dirty="0" smtClean="0"/>
              <a:t> </a:t>
            </a:r>
            <a:r>
              <a:rPr lang="cs-CZ" sz="1200" dirty="0" smtClean="0"/>
              <a:t>Digitalizovaný experiment - prostředek k osvojení vybraného učiva obecné chemie. </a:t>
            </a:r>
            <a:r>
              <a:rPr lang="cs-CZ" sz="1200" i="1" dirty="0" smtClean="0"/>
              <a:t>Disertační práce. </a:t>
            </a:r>
            <a:r>
              <a:rPr lang="cs-CZ" sz="1200" dirty="0" smtClean="0"/>
              <a:t>Praha: </a:t>
            </a:r>
            <a:r>
              <a:rPr lang="cs-CZ" sz="1200" dirty="0" err="1" smtClean="0"/>
              <a:t>Př</a:t>
            </a:r>
            <a:r>
              <a:rPr lang="cs-CZ" sz="1200" dirty="0" smtClean="0"/>
              <a:t> UK, 2010. </a:t>
            </a:r>
            <a:endParaRPr lang="cs-CZ" sz="1200" dirty="0" smtClean="0"/>
          </a:p>
          <a:p>
            <a:pPr>
              <a:buNone/>
            </a:pPr>
            <a:r>
              <a:rPr lang="cs-CZ" sz="12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ELLERN, H.: </a:t>
            </a:r>
            <a:r>
              <a:rPr lang="cs-CZ" sz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Military</a:t>
            </a:r>
            <a:r>
              <a:rPr lang="cs-CZ" sz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sz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and</a:t>
            </a:r>
            <a:r>
              <a:rPr lang="cs-CZ" sz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sz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Civilian</a:t>
            </a:r>
            <a:r>
              <a:rPr lang="cs-CZ" sz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sz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pyrotechnics</a:t>
            </a:r>
            <a:r>
              <a:rPr lang="cs-CZ" sz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 New York: </a:t>
            </a:r>
            <a:r>
              <a:rPr lang="cs-CZ" sz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Chemical</a:t>
            </a:r>
            <a:r>
              <a:rPr lang="cs-CZ" sz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sz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publishing</a:t>
            </a:r>
            <a:r>
              <a:rPr lang="cs-CZ" sz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sz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company</a:t>
            </a:r>
            <a:r>
              <a:rPr lang="cs-CZ" sz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INC, 1968.</a:t>
            </a:r>
          </a:p>
          <a:p>
            <a:pPr>
              <a:buFont typeface="Wingdings" pitchFamily="2" charset="2"/>
              <a:buNone/>
            </a:pPr>
            <a:endParaRPr lang="cs-CZ" sz="1200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Pixel">
  <a:themeElements>
    <a:clrScheme name="Vlastní 3">
      <a:dk1>
        <a:srgbClr val="000000"/>
      </a:dk1>
      <a:lt1>
        <a:srgbClr val="FFFFFF"/>
      </a:lt1>
      <a:dk2>
        <a:srgbClr val="000000"/>
      </a:dk2>
      <a:lt2>
        <a:srgbClr val="0070C0"/>
      </a:lt2>
      <a:accent1>
        <a:srgbClr val="40AFFF"/>
      </a:accent1>
      <a:accent2>
        <a:srgbClr val="40AFFF"/>
      </a:accent2>
      <a:accent3>
        <a:srgbClr val="FFFFFF"/>
      </a:accent3>
      <a:accent4>
        <a:srgbClr val="000000"/>
      </a:accent4>
      <a:accent5>
        <a:srgbClr val="B2DFFF"/>
      </a:accent5>
      <a:accent6>
        <a:srgbClr val="B2DFFF"/>
      </a:accent6>
      <a:hlink>
        <a:srgbClr val="B2DFFF"/>
      </a:hlink>
      <a:folHlink>
        <a:srgbClr val="B2DFFF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ixel 1">
        <a:dk1>
          <a:srgbClr val="0066FF"/>
        </a:dk1>
        <a:lt1>
          <a:srgbClr val="FFFFFF"/>
        </a:lt1>
        <a:dk2>
          <a:srgbClr val="000066"/>
        </a:dk2>
        <a:lt2>
          <a:srgbClr val="FFFFFF"/>
        </a:lt2>
        <a:accent1>
          <a:srgbClr val="6699FF"/>
        </a:accent1>
        <a:accent2>
          <a:srgbClr val="3333FF"/>
        </a:accent2>
        <a:accent3>
          <a:srgbClr val="AAAAB8"/>
        </a:accent3>
        <a:accent4>
          <a:srgbClr val="DADADA"/>
        </a:accent4>
        <a:accent5>
          <a:srgbClr val="B8CAFF"/>
        </a:accent5>
        <a:accent6>
          <a:srgbClr val="2D2DE7"/>
        </a:accent6>
        <a:hlink>
          <a:srgbClr val="FFCC00"/>
        </a:hlink>
        <a:folHlink>
          <a:srgbClr val="00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2">
        <a:dk1>
          <a:srgbClr val="009999"/>
        </a:dk1>
        <a:lt1>
          <a:srgbClr val="FFFFFF"/>
        </a:lt1>
        <a:dk2>
          <a:srgbClr val="334B49"/>
        </a:dk2>
        <a:lt2>
          <a:srgbClr val="FFFFFF"/>
        </a:lt2>
        <a:accent1>
          <a:srgbClr val="33CCCC"/>
        </a:accent1>
        <a:accent2>
          <a:srgbClr val="008080"/>
        </a:accent2>
        <a:accent3>
          <a:srgbClr val="ADB1B1"/>
        </a:accent3>
        <a:accent4>
          <a:srgbClr val="DADADA"/>
        </a:accent4>
        <a:accent5>
          <a:srgbClr val="ADE2E2"/>
        </a:accent5>
        <a:accent6>
          <a:srgbClr val="007373"/>
        </a:accent6>
        <a:hlink>
          <a:srgbClr val="FFCC00"/>
        </a:hlink>
        <a:folHlink>
          <a:srgbClr val="0066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3">
        <a:dk1>
          <a:srgbClr val="006699"/>
        </a:dk1>
        <a:lt1>
          <a:srgbClr val="FFFFFF"/>
        </a:lt1>
        <a:dk2>
          <a:srgbClr val="333399"/>
        </a:dk2>
        <a:lt2>
          <a:srgbClr val="FFFFFF"/>
        </a:lt2>
        <a:accent1>
          <a:srgbClr val="0099CC"/>
        </a:accent1>
        <a:accent2>
          <a:srgbClr val="0386AF"/>
        </a:accent2>
        <a:accent3>
          <a:srgbClr val="ADADCA"/>
        </a:accent3>
        <a:accent4>
          <a:srgbClr val="DADADA"/>
        </a:accent4>
        <a:accent5>
          <a:srgbClr val="AACAE2"/>
        </a:accent5>
        <a:accent6>
          <a:srgbClr val="02799E"/>
        </a:accent6>
        <a:hlink>
          <a:srgbClr val="FFCC00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4">
        <a:dk1>
          <a:srgbClr val="008080"/>
        </a:dk1>
        <a:lt1>
          <a:srgbClr val="FFFFFF"/>
        </a:lt1>
        <a:dk2>
          <a:srgbClr val="2F978D"/>
        </a:dk2>
        <a:lt2>
          <a:srgbClr val="FFFFFF"/>
        </a:lt2>
        <a:accent1>
          <a:srgbClr val="0099FF"/>
        </a:accent1>
        <a:accent2>
          <a:srgbClr val="009999"/>
        </a:accent2>
        <a:accent3>
          <a:srgbClr val="ADC9C5"/>
        </a:accent3>
        <a:accent4>
          <a:srgbClr val="DADADA"/>
        </a:accent4>
        <a:accent5>
          <a:srgbClr val="AACAFF"/>
        </a:accent5>
        <a:accent6>
          <a:srgbClr val="008A8A"/>
        </a:accent6>
        <a:hlink>
          <a:srgbClr val="FFFFCC"/>
        </a:hlink>
        <a:folHlink>
          <a:srgbClr val="70CAC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5">
        <a:dk1>
          <a:srgbClr val="822504"/>
        </a:dk1>
        <a:lt1>
          <a:srgbClr val="FFFFFF"/>
        </a:lt1>
        <a:dk2>
          <a:srgbClr val="330000"/>
        </a:dk2>
        <a:lt2>
          <a:srgbClr val="FFFFFF"/>
        </a:lt2>
        <a:accent1>
          <a:srgbClr val="FF9900"/>
        </a:accent1>
        <a:accent2>
          <a:srgbClr val="9E2A06"/>
        </a:accent2>
        <a:accent3>
          <a:srgbClr val="ADAAAA"/>
        </a:accent3>
        <a:accent4>
          <a:srgbClr val="DADADA"/>
        </a:accent4>
        <a:accent5>
          <a:srgbClr val="FFCAAA"/>
        </a:accent5>
        <a:accent6>
          <a:srgbClr val="8F2505"/>
        </a:accent6>
        <a:hlink>
          <a:srgbClr val="FF3300"/>
        </a:hlink>
        <a:folHlink>
          <a:srgbClr val="7C070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6">
        <a:dk1>
          <a:srgbClr val="336600"/>
        </a:dk1>
        <a:lt1>
          <a:srgbClr val="FFFFFF"/>
        </a:lt1>
        <a:dk2>
          <a:srgbClr val="4A7911"/>
        </a:dk2>
        <a:lt2>
          <a:srgbClr val="FFFFFF"/>
        </a:lt2>
        <a:accent1>
          <a:srgbClr val="666633"/>
        </a:accent1>
        <a:accent2>
          <a:srgbClr val="669900"/>
        </a:accent2>
        <a:accent3>
          <a:srgbClr val="B1BEAA"/>
        </a:accent3>
        <a:accent4>
          <a:srgbClr val="DADADA"/>
        </a:accent4>
        <a:accent5>
          <a:srgbClr val="B8B8AD"/>
        </a:accent5>
        <a:accent6>
          <a:srgbClr val="5C8A00"/>
        </a:accent6>
        <a:hlink>
          <a:srgbClr val="FFCC00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7">
        <a:dk1>
          <a:srgbClr val="000000"/>
        </a:dk1>
        <a:lt1>
          <a:srgbClr val="FFFFFF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8">
        <a:dk1>
          <a:srgbClr val="003300"/>
        </a:dk1>
        <a:lt1>
          <a:srgbClr val="FFFFFF"/>
        </a:lt1>
        <a:dk2>
          <a:srgbClr val="000000"/>
        </a:dk2>
        <a:lt2>
          <a:srgbClr val="336600"/>
        </a:lt2>
        <a:accent1>
          <a:srgbClr val="CCCC00"/>
        </a:accent1>
        <a:accent2>
          <a:srgbClr val="669900"/>
        </a:accent2>
        <a:accent3>
          <a:srgbClr val="FFFFFF"/>
        </a:accent3>
        <a:accent4>
          <a:srgbClr val="002A00"/>
        </a:accent4>
        <a:accent5>
          <a:srgbClr val="E2E2AA"/>
        </a:accent5>
        <a:accent6>
          <a:srgbClr val="5C8A00"/>
        </a:accent6>
        <a:hlink>
          <a:srgbClr val="333300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9">
        <a:dk1>
          <a:srgbClr val="000000"/>
        </a:dk1>
        <a:lt1>
          <a:srgbClr val="FFFFFF"/>
        </a:lt1>
        <a:dk2>
          <a:srgbClr val="000000"/>
        </a:dk2>
        <a:lt2>
          <a:srgbClr val="440044"/>
        </a:lt2>
        <a:accent1>
          <a:srgbClr val="FFCCCC"/>
        </a:accent1>
        <a:accent2>
          <a:srgbClr val="790571"/>
        </a:accent2>
        <a:accent3>
          <a:srgbClr val="FFFFFF"/>
        </a:accent3>
        <a:accent4>
          <a:srgbClr val="000000"/>
        </a:accent4>
        <a:accent5>
          <a:srgbClr val="FFE2E2"/>
        </a:accent5>
        <a:accent6>
          <a:srgbClr val="6D0466"/>
        </a:accent6>
        <a:hlink>
          <a:srgbClr val="993366"/>
        </a:hlink>
        <a:folHlink>
          <a:srgbClr val="9F839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0">
        <a:dk1>
          <a:srgbClr val="000000"/>
        </a:dk1>
        <a:lt1>
          <a:srgbClr val="FFFFFF"/>
        </a:lt1>
        <a:dk2>
          <a:srgbClr val="000000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1">
        <a:dk1>
          <a:srgbClr val="000000"/>
        </a:dk1>
        <a:lt1>
          <a:srgbClr val="FFFFFF"/>
        </a:lt1>
        <a:dk2>
          <a:srgbClr val="000000"/>
        </a:dk2>
        <a:lt2>
          <a:srgbClr val="779F92"/>
        </a:lt2>
        <a:accent1>
          <a:srgbClr val="33CCCC"/>
        </a:accent1>
        <a:accent2>
          <a:srgbClr val="9DC2D7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EB0C3"/>
        </a:accent6>
        <a:hlink>
          <a:srgbClr val="006666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2">
        <a:dk1>
          <a:srgbClr val="000000"/>
        </a:dk1>
        <a:lt1>
          <a:srgbClr val="FFFFFF"/>
        </a:lt1>
        <a:dk2>
          <a:srgbClr val="000000"/>
        </a:dk2>
        <a:lt2>
          <a:srgbClr val="00007D"/>
        </a:lt2>
        <a:accent1>
          <a:srgbClr val="9999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CACAFF"/>
        </a:accent5>
        <a:accent6>
          <a:srgbClr val="8A8AB9"/>
        </a:accent6>
        <a:hlink>
          <a:srgbClr val="666699"/>
        </a:hlink>
        <a:folHlink>
          <a:srgbClr val="CCCCE6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Watermark</Template>
  <TotalTime>675</TotalTime>
  <Words>204</Words>
  <Application>Microsoft Office PowerPoint</Application>
  <PresentationFormat>Předvádění na obrazovce (4:3)</PresentationFormat>
  <Paragraphs>39</Paragraphs>
  <Slides>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3" baseType="lpstr">
      <vt:lpstr>Arial</vt:lpstr>
      <vt:lpstr>Wingdings</vt:lpstr>
      <vt:lpstr>Calibri</vt:lpstr>
      <vt:lpstr>Arial Black</vt:lpstr>
      <vt:lpstr>Times New Roman</vt:lpstr>
      <vt:lpstr>Pixel</vt:lpstr>
      <vt:lpstr>Snímek 1</vt:lpstr>
      <vt:lpstr>Pomůcky: trojnožka, kovový kelímek, kovová lžička, kapátko, kádinka 50 ml   Chemikálie: ethanol(60%), oxid chromový (suchý práškový)   Bezpečnost: ethanol: vysoce hořlavý, R11, S 7,16 oxid chromový: oxidující, toxický, žíravý, nebezpečný pro životní prostředí, R49, 8, 25, 35, 43, 50/53, S53,45,60,61 </vt:lpstr>
      <vt:lpstr>Snímek 3</vt:lpstr>
      <vt:lpstr>Snímek 4</vt:lpstr>
      <vt:lpstr>Obr. 1</vt:lpstr>
      <vt:lpstr>Obr. 2</vt:lpstr>
      <vt:lpstr>Snímek 7</vt:lpstr>
    </vt:vector>
  </TitlesOfParts>
  <Company>Privat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Ivan</cp:lastModifiedBy>
  <cp:revision>51</cp:revision>
  <dcterms:created xsi:type="dcterms:W3CDTF">2012-07-13T11:26:26Z</dcterms:created>
  <dcterms:modified xsi:type="dcterms:W3CDTF">2014-02-15T08:26:47Z</dcterms:modified>
</cp:coreProperties>
</file>