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0"/>
  </p:notesMasterIdLst>
  <p:sldIdLst>
    <p:sldId id="272" r:id="rId2"/>
    <p:sldId id="281" r:id="rId3"/>
    <p:sldId id="291" r:id="rId4"/>
    <p:sldId id="294" r:id="rId5"/>
    <p:sldId id="301" r:id="rId6"/>
    <p:sldId id="299" r:id="rId7"/>
    <p:sldId id="300" r:id="rId8"/>
    <p:sldId id="27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A34124C9-5E65-4C49-B429-11AD7DD8551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E6993644-07EC-4FDE-AFDE-F98A32BD2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3DE564-40BD-4BFC-8D5C-7A716CB8B48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8750D-6E2D-47B8-BFF0-6DAAFCE16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0E0B54-F8B5-4541-93E5-D5AE2EB32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D8AC7C-51D2-400C-A97C-44C25A5C471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0709DE-CBB2-4221-BD7F-D646FFBF02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8262BF-3B2D-4112-AB2C-A1E71CC6067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3CF9D-EE4D-4B9B-BC0F-729DCB63B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1F53D6-9675-4BC3-8D9B-37F974F00F2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622D4C-81AD-4424-BA25-9BC0388D0A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769463-774C-4AAA-B1C0-104A284F6FA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FFE746-145D-4C07-BB92-FF468C04B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026193-3BED-4A55-9165-8175B87571B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297C0-7FFF-476A-9A0E-AA50EF223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1B5795-918A-429B-9879-AA1E3D06D85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4088DD-03DB-4CD2-BBF2-7FB667863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0E4319-8506-4F80-99B6-F0E2CA77A3C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A75A70-BDF3-407D-9BF6-B3AF31419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67B857-6727-46F3-A308-6C63D4220DA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AB6490-9107-4418-896E-E5C5651087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D33F82-99CA-4249-B32C-A6EFBFAB1B1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FCCB1F-E4F9-4F8F-B541-6B66D34C96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B843C1-E8D6-4044-B46D-EB8DDA4ACF2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8C0B6C-5D55-410A-842C-8C1A4071B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EB8838-638D-4C7D-974E-A471DF292A7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BF6D3C-94D6-480F-8167-AFFB5353CF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99C3C-BCBA-41FD-B515-C9EDDF86E7B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5D31DA15-291E-4947-A2E1-95211AC3E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63B15125-B562-4E6D-AF1A-4DE72EC6743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VY_32_INOVACE_CH_6E_BAR_11_PUDING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11.9.2013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Reakce s běžně dostupnými látkami. Důkaz možnosti uvolnění energie z potravin na bázi sacharidů a jejich význam jako zdroj energie v potravě.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429125"/>
          </a:xfrm>
        </p:spPr>
        <p:txBody>
          <a:bodyPr/>
          <a:lstStyle/>
          <a:p>
            <a:r>
              <a:rPr lang="cs-CZ" sz="1800" b="1" smtClean="0"/>
              <a:t>Pomůcky: </a:t>
            </a:r>
            <a:r>
              <a:rPr lang="cs-CZ" sz="1800" smtClean="0"/>
              <a:t>byreta, plastová nádoba o objemu 1 litr, papír formátu A3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Chemikálie:</a:t>
            </a:r>
            <a:r>
              <a:rPr lang="cs-CZ" sz="1800" smtClean="0"/>
              <a:t> kyselina sírová (konc.), 2 sáčky pudinkového  prášku, chlorečnan draselný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Bezpečnost: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>kyselina sírová: žíravá, R35, S1/2,26,30,45</a:t>
            </a:r>
            <a:br>
              <a:rPr lang="cs-CZ" sz="1800" smtClean="0"/>
            </a:br>
            <a:r>
              <a:rPr lang="cs-CZ" sz="1800" smtClean="0"/>
              <a:t>chlorečnan draselný: oxidující, zdraví škodlivý, R9,20/22, S 13,16,27</a:t>
            </a:r>
            <a:br>
              <a:rPr lang="cs-CZ" sz="1800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r>
              <a:rPr lang="cs-CZ" sz="1800" b="1" smtClean="0"/>
              <a:t>Postup: </a:t>
            </a:r>
            <a:r>
              <a:rPr lang="cs-CZ" sz="1800" smtClean="0"/>
              <a:t>Smícháme</a:t>
            </a:r>
            <a:r>
              <a:rPr lang="cs-CZ" sz="1800" b="1" smtClean="0"/>
              <a:t> </a:t>
            </a:r>
            <a:r>
              <a:rPr lang="cs-CZ" sz="1800" smtClean="0"/>
              <a:t>práškový pudink ze dvou sáčků s 30 gramy chlorečnanu draselného, a sice tak, že obě látky opatrně přesypáváme na velkém papíře. V žádném případě nevyvíjíme tlak! Na volném prostranství přikápneme z byrety 20 ml koncentrované kyseliny sírové a okamžitě odstoupíme do vzdálenosti aspoň 5 metrů.</a:t>
            </a:r>
          </a:p>
          <a:p>
            <a:r>
              <a:rPr lang="cs-CZ" sz="1800" smtClean="0"/>
              <a:t>Bezpečnostní opatření: V celém průběhu práce pracujte s ochranným štítem, chemikálie nesmí být znečištěné, sloučeniny musíte roztírat samostatně, vyvarujte se prudkých nárazů. Nepoužívejte větší množství reaktantů, po celou dobu přípravy může dojít k výbuchu.</a:t>
            </a:r>
          </a:p>
          <a:p>
            <a:r>
              <a:rPr lang="cs-CZ" sz="1800" b="1" smtClean="0"/>
              <a:t>Vysvětlení: </a:t>
            </a:r>
            <a:r>
              <a:rPr lang="cs-CZ" sz="1800" smtClean="0"/>
              <a:t>Uvedená reakce je založena na prudké oxidaci škrobu chlorečnanem draselným. Zbarvení plamene je způsobené kationtem příslušného dusičnanu. Vzniklý kyslík a uvolněné teplo zapálí směs.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smtClean="0"/>
              <a:t>Rovnice:</a:t>
            </a:r>
            <a:endParaRPr lang="cs-CZ" sz="2000" smtClean="0"/>
          </a:p>
          <a:p>
            <a:r>
              <a:rPr lang="cs-CZ" sz="2000" smtClean="0"/>
              <a:t>2 KClO</a:t>
            </a:r>
            <a:r>
              <a:rPr lang="cs-CZ" sz="2000" baseline="-25000" smtClean="0"/>
              <a:t>3 </a:t>
            </a:r>
            <a:r>
              <a:rPr lang="cs-CZ" sz="2000" smtClean="0"/>
              <a:t>(s)  →    2 KCl (s) + 3 O</a:t>
            </a:r>
            <a:r>
              <a:rPr lang="cs-CZ" sz="2000" baseline="-25000" smtClean="0"/>
              <a:t>2</a:t>
            </a:r>
            <a:r>
              <a:rPr lang="cs-CZ" sz="2000" smtClean="0"/>
              <a:t> (g)</a:t>
            </a:r>
          </a:p>
          <a:p>
            <a:r>
              <a:rPr lang="cs-CZ" sz="2000" smtClean="0"/>
              <a:t>(C</a:t>
            </a:r>
            <a:r>
              <a:rPr lang="cs-CZ" sz="2000" baseline="-25000" smtClean="0"/>
              <a:t>6</a:t>
            </a:r>
            <a:r>
              <a:rPr lang="cs-CZ" sz="2000" smtClean="0"/>
              <a:t>H</a:t>
            </a:r>
            <a:r>
              <a:rPr lang="cs-CZ" sz="2000" baseline="-25000" smtClean="0"/>
              <a:t>10</a:t>
            </a:r>
            <a:r>
              <a:rPr lang="cs-CZ" sz="2000" smtClean="0"/>
              <a:t>O</a:t>
            </a:r>
            <a:r>
              <a:rPr lang="cs-CZ" sz="2000" baseline="-25000" smtClean="0"/>
              <a:t>5</a:t>
            </a:r>
            <a:r>
              <a:rPr lang="cs-CZ" sz="2000" smtClean="0"/>
              <a:t>)</a:t>
            </a:r>
            <a:r>
              <a:rPr lang="cs-CZ" sz="2000" baseline="-25000" smtClean="0"/>
              <a:t>n</a:t>
            </a:r>
            <a:r>
              <a:rPr lang="cs-CZ" sz="2000" smtClean="0"/>
              <a:t> (s) + 6n O</a:t>
            </a:r>
            <a:r>
              <a:rPr lang="cs-CZ" sz="2000" baseline="-25000" smtClean="0"/>
              <a:t>2</a:t>
            </a:r>
            <a:r>
              <a:rPr lang="cs-CZ" sz="2000" smtClean="0"/>
              <a:t> (g)  →   6n CO</a:t>
            </a:r>
            <a:r>
              <a:rPr lang="cs-CZ" sz="2000" baseline="-25000" smtClean="0"/>
              <a:t>2</a:t>
            </a:r>
            <a:r>
              <a:rPr lang="cs-CZ" sz="2000" smtClean="0"/>
              <a:t> (g) + 5n H</a:t>
            </a:r>
            <a:r>
              <a:rPr lang="cs-CZ" sz="2000" baseline="-25000" smtClean="0"/>
              <a:t>2</a:t>
            </a:r>
            <a:r>
              <a:rPr lang="cs-CZ" sz="2000" smtClean="0"/>
              <a:t>O (g)</a:t>
            </a:r>
          </a:p>
          <a:p>
            <a:r>
              <a:rPr lang="cs-CZ" sz="2000" smtClean="0"/>
              <a:t>Samovznícení směsi po přidání kyseliny sírové je způsobeno následujícími reakcemi</a:t>
            </a:r>
          </a:p>
          <a:p>
            <a:r>
              <a:rPr lang="cs-CZ" sz="2000" smtClean="0"/>
              <a:t>KClO</a:t>
            </a:r>
            <a:r>
              <a:rPr lang="cs-CZ" sz="2000" baseline="-25000" smtClean="0"/>
              <a:t>3 </a:t>
            </a:r>
            <a:r>
              <a:rPr lang="cs-CZ" sz="2000" smtClean="0"/>
              <a:t>(s) + H</a:t>
            </a:r>
            <a:r>
              <a:rPr lang="cs-CZ" sz="2000" baseline="-25000" smtClean="0"/>
              <a:t>2</a:t>
            </a:r>
            <a:r>
              <a:rPr lang="cs-CZ" sz="2000" smtClean="0"/>
              <a:t>SO</a:t>
            </a:r>
            <a:r>
              <a:rPr lang="cs-CZ" sz="2000" baseline="-25000" smtClean="0"/>
              <a:t>4 </a:t>
            </a:r>
            <a:r>
              <a:rPr lang="cs-CZ" sz="2000" smtClean="0"/>
              <a:t>(aq)  →  HClO</a:t>
            </a:r>
            <a:r>
              <a:rPr lang="cs-CZ" sz="2000" baseline="-25000" smtClean="0"/>
              <a:t>3 </a:t>
            </a:r>
            <a:r>
              <a:rPr lang="cs-CZ" sz="2000" smtClean="0"/>
              <a:t>(l) + KHSO</a:t>
            </a:r>
            <a:r>
              <a:rPr lang="cs-CZ" sz="2000" baseline="-25000" smtClean="0"/>
              <a:t>4 </a:t>
            </a:r>
            <a:r>
              <a:rPr lang="cs-CZ" sz="2000" smtClean="0"/>
              <a:t>(s)</a:t>
            </a:r>
          </a:p>
          <a:p>
            <a:r>
              <a:rPr lang="cs-CZ" sz="2000" smtClean="0"/>
              <a:t>3 HClO</a:t>
            </a:r>
            <a:r>
              <a:rPr lang="cs-CZ" sz="2000" baseline="-25000" smtClean="0"/>
              <a:t>3 </a:t>
            </a:r>
            <a:r>
              <a:rPr lang="cs-CZ" sz="2000" smtClean="0"/>
              <a:t>(l)  →  HClO</a:t>
            </a:r>
            <a:r>
              <a:rPr lang="cs-CZ" sz="2000" baseline="-25000" smtClean="0"/>
              <a:t>4 </a:t>
            </a:r>
            <a:r>
              <a:rPr lang="cs-CZ" sz="2000" smtClean="0"/>
              <a:t>(l) + 2 ClO</a:t>
            </a:r>
            <a:r>
              <a:rPr lang="cs-CZ" sz="2000" baseline="-25000" smtClean="0"/>
              <a:t>2 </a:t>
            </a:r>
            <a:r>
              <a:rPr lang="cs-CZ" sz="2000" smtClean="0"/>
              <a:t>(g) + H</a:t>
            </a:r>
            <a:r>
              <a:rPr lang="cs-CZ" sz="2000" baseline="-25000" smtClean="0"/>
              <a:t>2</a:t>
            </a:r>
            <a:r>
              <a:rPr lang="cs-CZ" sz="2000" smtClean="0"/>
              <a:t>O (l)</a:t>
            </a:r>
          </a:p>
          <a:p>
            <a:r>
              <a:rPr lang="cs-CZ" sz="2000" smtClean="0"/>
              <a:t>2 ClO</a:t>
            </a:r>
            <a:r>
              <a:rPr lang="cs-CZ" sz="2000" baseline="-25000" smtClean="0"/>
              <a:t>2 </a:t>
            </a:r>
            <a:r>
              <a:rPr lang="cs-CZ" sz="2000" smtClean="0"/>
              <a:t>(g)  →  Cl</a:t>
            </a:r>
            <a:r>
              <a:rPr lang="cs-CZ" sz="2000" baseline="-25000" smtClean="0"/>
              <a:t>2 </a:t>
            </a:r>
            <a:r>
              <a:rPr lang="cs-CZ" sz="2000" smtClean="0"/>
              <a:t>(g)+ O</a:t>
            </a:r>
            <a:r>
              <a:rPr lang="cs-CZ" sz="2000" baseline="-25000" smtClean="0"/>
              <a:t>2</a:t>
            </a:r>
            <a:r>
              <a:rPr lang="cs-CZ" sz="2000" smtClean="0"/>
              <a:t> (g)</a:t>
            </a:r>
          </a:p>
          <a:p>
            <a:pPr>
              <a:buFont typeface="Wingdings" pitchFamily="2" charset="2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Základní složky – chlorečnany a chloristany – jsou silná oxidační činidla (silnější než dusičnany) a s hořlavými látkami prudce reagují, zpravidla za výbuchu. Chlorečnanové výbušniny představují kategorii směsí, v nichž ani jedna z látek sama o sobě není výbušninou a jejichž smícháním vzniká směs s výbušnými vlastnostmi.</a:t>
            </a:r>
          </a:p>
          <a:p>
            <a:r>
              <a:rPr lang="cs-CZ" sz="1600" smtClean="0"/>
              <a:t>Látkami redukční povahy mohou být rozličné anorganické prvky, organické sloučeniny a nitrolátky. Z anorganických látek jsou to zejména síra, práškové kovy (Al, Mg, Ti, Fe), uhlík, z organických sacharidy, deriváty celulosy, oleje, vaselina, nitronaftaleny, nitrotolueny aj.</a:t>
            </a:r>
          </a:p>
          <a:p>
            <a:r>
              <a:rPr lang="cs-CZ" sz="1600" smtClean="0"/>
              <a:t>Známou vlastností chlorečnanových výbušnin je vysoká citlivost k mechanickým podnětům, k tření a k plameni. Z těchto důvodů nejsou tyto výbušniny považovány za bezpečné a jejich výroba (s výjimkou pyrotechnických směsí) je od konce sedmdesátých let zakázána. Průmyslové trhaviny na bázi chlorečnanů se souhrnně nazývaly Cheddity podle města Chedde, kde byly poprvé použity.</a:t>
            </a:r>
          </a:p>
          <a:p>
            <a:endParaRPr lang="cs-CZ" sz="16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92288" y="4872038"/>
            <a:ext cx="5486400" cy="200036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sp>
        <p:nvSpPr>
          <p:cNvPr id="819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196" name="Zástupný symbol pro obrázek 8" descr="pudink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00036"/>
          </a:xfrm>
        </p:spPr>
        <p:txBody>
          <a:bodyPr/>
          <a:lstStyle/>
          <a:p>
            <a:r>
              <a:rPr lang="cs-CZ" sz="1200" smtClean="0"/>
              <a:t>Obr. 2</a:t>
            </a:r>
          </a:p>
        </p:txBody>
      </p:sp>
      <p:sp>
        <p:nvSpPr>
          <p:cNvPr id="9219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220" name="Zástupný symbol pro obrázek 10" descr="pudink2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 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</a:t>
            </a:r>
            <a:r>
              <a:rPr lang="cs-CZ" sz="1200" dirty="0" smtClean="0"/>
              <a:t>.: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681</TotalTime>
  <Words>438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Pomůcky: byreta, plastová nádoba o objemu 1 litr, papír formátu A3   Chemikálie: kyselina sírová (konc.), 2 sáčky pudinkového  prášku, chlorečnan draselný   Bezpečnost: kyselina sírová: žíravá, R35, S1/2,26,30,45 chlorečnan draselný: oxidující, zdraví škodlivý, R9,20/22, S 13,16,27 </vt:lpstr>
      <vt:lpstr>Snímek 3</vt:lpstr>
      <vt:lpstr>Snímek 4</vt:lpstr>
      <vt:lpstr>Snímek 5</vt:lpstr>
      <vt:lpstr>Obr. 1</vt:lpstr>
      <vt:lpstr>Obr. 2</vt:lpstr>
      <vt:lpstr>Snímek 8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52</cp:revision>
  <dcterms:created xsi:type="dcterms:W3CDTF">2012-07-13T11:26:26Z</dcterms:created>
  <dcterms:modified xsi:type="dcterms:W3CDTF">2014-02-15T08:29:14Z</dcterms:modified>
</cp:coreProperties>
</file>